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69" r:id="rId3"/>
    <p:sldId id="257" r:id="rId4"/>
    <p:sldId id="259" r:id="rId5"/>
    <p:sldId id="270" r:id="rId6"/>
    <p:sldId id="260" r:id="rId7"/>
    <p:sldId id="261" r:id="rId8"/>
    <p:sldId id="262" r:id="rId9"/>
    <p:sldId id="268" r:id="rId10"/>
    <p:sldId id="271" r:id="rId11"/>
    <p:sldId id="265" r:id="rId12"/>
    <p:sldId id="266" r:id="rId13"/>
    <p:sldId id="267" r:id="rId1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8" autoAdjust="0"/>
  </p:normalViewPr>
  <p:slideViewPr>
    <p:cSldViewPr>
      <p:cViewPr varScale="1">
        <p:scale>
          <a:sx n="79" d="100"/>
          <a:sy n="79" d="100"/>
        </p:scale>
        <p:origin x="-4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4D5-7152-42E9-84E0-FA565FBC27F3}" type="datetimeFigureOut">
              <a:rPr lang="cs-CZ" smtClean="0"/>
              <a:pPr/>
              <a:t>30.4.2015</a:t>
            </a:fld>
            <a:endParaRPr lang="cs-CZ"/>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7676D4-D3A6-4145-AC2E-FC43A94F789D}" type="slidenum">
              <a:rPr lang="cs-CZ" smtClean="0"/>
              <a:pPr/>
              <a:t>‹#›</a:t>
            </a:fld>
            <a:endParaRPr lang="cs-CZ"/>
          </a:p>
        </p:txBody>
      </p:sp>
    </p:spTree>
    <p:extLst>
      <p:ext uri="{BB962C8B-B14F-4D97-AF65-F5344CB8AC3E}">
        <p14:creationId xmlns:p14="http://schemas.microsoft.com/office/powerpoint/2010/main" xmlns="" val="136145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cs-CZ" noProof="1"/>
          </a:p>
        </p:txBody>
      </p:sp>
      <p:sp>
        <p:nvSpPr>
          <p:cNvPr id="4" name="Zástupný symbol čísla snímky 3"/>
          <p:cNvSpPr>
            <a:spLocks noGrp="1"/>
          </p:cNvSpPr>
          <p:nvPr>
            <p:ph type="sldNum" sz="quarter" idx="10"/>
          </p:nvPr>
        </p:nvSpPr>
        <p:spPr/>
        <p:txBody>
          <a:bodyPr/>
          <a:lstStyle/>
          <a:p>
            <a:fld id="{187676D4-D3A6-4145-AC2E-FC43A94F789D}" type="slidenum">
              <a:rPr lang="cs-CZ" smtClean="0"/>
              <a:pPr/>
              <a:t>6</a:t>
            </a:fld>
            <a:endParaRPr lang="cs-CZ"/>
          </a:p>
        </p:txBody>
      </p:sp>
    </p:spTree>
    <p:extLst>
      <p:ext uri="{BB962C8B-B14F-4D97-AF65-F5344CB8AC3E}">
        <p14:creationId xmlns:p14="http://schemas.microsoft.com/office/powerpoint/2010/main" xmlns="" val="1878419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F92E2F3-A957-4897-AE39-228CC061DCDB}" type="datetimeFigureOut">
              <a:rPr lang="sk-SK" smtClean="0"/>
              <a:pPr/>
              <a:t>30. 4. 2015</a:t>
            </a:fld>
            <a:endParaRPr lang="sk-SK"/>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sk-SK"/>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EC84D80-3779-453A-ADA2-5F0F5F321983}" type="slidenum">
              <a:rPr lang="sk-SK" smtClean="0"/>
              <a:pPr/>
              <a:t>‹#›</a:t>
            </a:fld>
            <a:endParaRPr lang="sk-SK"/>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sk-SK" smtClean="0"/>
              <a:t>Upravte štýly predlohy textu</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nchor="ct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BF92E2F3-A957-4897-AE39-228CC061DCDB}" type="datetimeFigureOut">
              <a:rPr lang="sk-SK" smtClean="0"/>
              <a:pPr/>
              <a:t>30. 4. 2015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EC84D80-3779-453A-ADA2-5F0F5F321983}" type="slidenum">
              <a:rPr lang="sk-SK" smtClean="0"/>
              <a:pPr/>
              <a:t>‹#›</a:t>
            </a:fld>
            <a:endParaRPr lang="sk-SK"/>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BF92E2F3-A957-4897-AE39-228CC061DCDB}" type="datetimeFigureOut">
              <a:rPr lang="sk-SK" smtClean="0"/>
              <a:pPr/>
              <a:t>30. 4. 2015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EC84D80-3779-453A-ADA2-5F0F5F321983}" type="slidenum">
              <a:rPr lang="sk-SK" smtClean="0"/>
              <a:pPr/>
              <a:t>‹#›</a:t>
            </a:fld>
            <a:endParaRPr lang="sk-SK"/>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BF92E2F3-A957-4897-AE39-228CC061DCDB}" type="datetimeFigureOut">
              <a:rPr lang="sk-SK" smtClean="0"/>
              <a:pPr/>
              <a:t>30. 4. 2015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EC84D80-3779-453A-ADA2-5F0F5F321983}" type="slidenum">
              <a:rPr lang="sk-SK" smtClean="0"/>
              <a:pPr/>
              <a:t>‹#›</a:t>
            </a:fld>
            <a:endParaRPr lang="sk-SK"/>
          </a:p>
        </p:txBody>
      </p:sp>
      <p:sp>
        <p:nvSpPr>
          <p:cNvPr id="11" name="Title 10"/>
          <p:cNvSpPr>
            <a:spLocks noGrp="1"/>
          </p:cNvSpPr>
          <p:nvPr>
            <p:ph type="title"/>
          </p:nvPr>
        </p:nvSpPr>
        <p:spPr/>
        <p:txBody>
          <a:bodyPr/>
          <a:lstStyle/>
          <a:p>
            <a:r>
              <a:rPr lang="sk-SK" smtClean="0"/>
              <a:t>Upravte štýly predlohy textu</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sk-SK" smtClean="0"/>
              <a:t>Upravte štýly predlohy textu</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BF92E2F3-A957-4897-AE39-228CC061DCDB}" type="datetimeFigureOut">
              <a:rPr lang="sk-SK" smtClean="0"/>
              <a:pPr/>
              <a:t>30. 4. 2015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EC84D80-3779-453A-ADA2-5F0F5F321983}"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92E2F3-A957-4897-AE39-228CC061DCDB}" type="datetimeFigureOut">
              <a:rPr lang="sk-SK" smtClean="0"/>
              <a:pPr/>
              <a:t>30. 4. 2015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EC84D80-3779-453A-ADA2-5F0F5F321983}" type="slidenum">
              <a:rPr lang="sk-SK" smtClean="0"/>
              <a:pPr/>
              <a:t>‹#›</a:t>
            </a:fld>
            <a:endParaRPr lang="sk-SK"/>
          </a:p>
        </p:txBody>
      </p:sp>
      <p:sp>
        <p:nvSpPr>
          <p:cNvPr id="12" name="Title 11"/>
          <p:cNvSpPr>
            <a:spLocks noGrp="1"/>
          </p:cNvSpPr>
          <p:nvPr>
            <p:ph type="title"/>
          </p:nvPr>
        </p:nvSpPr>
        <p:spPr/>
        <p:txBody>
          <a:bodyPr/>
          <a:lstStyle>
            <a:lvl1pPr>
              <a:defRPr>
                <a:solidFill>
                  <a:schemeClr val="tx2"/>
                </a:solidFill>
              </a:defRPr>
            </a:lvl1pPr>
          </a:lstStyle>
          <a:p>
            <a:r>
              <a:rPr lang="sk-SK" smtClean="0"/>
              <a:t>Upravte štýly predlohy textu</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BF92E2F3-A957-4897-AE39-228CC061DCDB}" type="datetimeFigureOut">
              <a:rPr lang="sk-SK" smtClean="0"/>
              <a:pPr/>
              <a:t>30. 4. 2015</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6EC84D80-3779-453A-ADA2-5F0F5F321983}" type="slidenum">
              <a:rPr lang="sk-SK" smtClean="0"/>
              <a:pPr/>
              <a:t>‹#›</a:t>
            </a:fld>
            <a:endParaRPr lang="sk-SK"/>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BF92E2F3-A957-4897-AE39-228CC061DCDB}" type="datetimeFigureOut">
              <a:rPr lang="sk-SK" smtClean="0"/>
              <a:pPr/>
              <a:t>30. 4. 2015</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6EC84D80-3779-453A-ADA2-5F0F5F321983}" type="slidenum">
              <a:rPr lang="sk-SK" smtClean="0"/>
              <a:pPr/>
              <a:t>‹#›</a:t>
            </a:fld>
            <a:endParaRPr lang="sk-SK"/>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2E2F3-A957-4897-AE39-228CC061DCDB}" type="datetimeFigureOut">
              <a:rPr lang="sk-SK" smtClean="0"/>
              <a:pPr/>
              <a:t>30. 4. 2015</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sk-SK" smtClean="0"/>
              <a:t>Upravte štýly predlohy textu</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BF92E2F3-A957-4897-AE39-228CC061DCDB}" type="datetimeFigureOut">
              <a:rPr lang="sk-SK" smtClean="0"/>
              <a:pPr/>
              <a:t>30. 4. 2015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sk-SK" smtClean="0"/>
              <a:t>Upravte štýly predlohy textu</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BF92E2F3-A957-4897-AE39-228CC061DCDB}" type="datetimeFigureOut">
              <a:rPr lang="sk-SK" smtClean="0"/>
              <a:pPr/>
              <a:t>30. 4. 2015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sk-SK" smtClean="0"/>
              <a:t>Upravte štýly predlohy textu</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F92E2F3-A957-4897-AE39-228CC061DCDB}" type="datetimeFigureOut">
              <a:rPr lang="sk-SK" smtClean="0"/>
              <a:pPr/>
              <a:t>30. 4. 2015</a:t>
            </a:fld>
            <a:endParaRPr lang="sk-SK"/>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sk-SK"/>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EC84D80-3779-453A-ADA2-5F0F5F321983}"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refer&#225;ty.sk/" TargetMode="External"/><Relationship Id="rId2" Type="http://schemas.openxmlformats.org/officeDocument/2006/relationships/hyperlink" Target="http://www.wikipedia.sk/" TargetMode="External"/><Relationship Id="rId1" Type="http://schemas.openxmlformats.org/officeDocument/2006/relationships/slideLayout" Target="../slideLayouts/slideLayout2.xml"/><Relationship Id="rId4" Type="http://schemas.openxmlformats.org/officeDocument/2006/relationships/hyperlink" Target="http://www.hradiska.s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2276871"/>
            <a:ext cx="7560840" cy="842847"/>
          </a:xfrm>
        </p:spPr>
        <p:txBody>
          <a:bodyPr/>
          <a:lstStyle/>
          <a:p>
            <a:r>
              <a:rPr lang="sk-SK" sz="2800" dirty="0" smtClean="0"/>
              <a:t>Petržalská </a:t>
            </a:r>
            <a:r>
              <a:rPr lang="sk-SK" sz="2800" dirty="0" err="1" smtClean="0"/>
              <a:t>Superškola</a:t>
            </a:r>
            <a:r>
              <a:rPr lang="sk-SK" sz="2800" dirty="0" smtClean="0"/>
              <a:t>   2. ročník 2014/2015</a:t>
            </a:r>
            <a:endParaRPr lang="cs-CZ" sz="2800" dirty="0"/>
          </a:p>
        </p:txBody>
      </p:sp>
      <p:sp>
        <p:nvSpPr>
          <p:cNvPr id="3" name="Podnadpis 2"/>
          <p:cNvSpPr>
            <a:spLocks noGrp="1"/>
          </p:cNvSpPr>
          <p:nvPr>
            <p:ph type="subTitle" idx="1"/>
          </p:nvPr>
        </p:nvSpPr>
        <p:spPr>
          <a:xfrm>
            <a:off x="1371600" y="3767862"/>
            <a:ext cx="6400800" cy="2037402"/>
          </a:xfrm>
        </p:spPr>
        <p:txBody>
          <a:bodyPr>
            <a:normAutofit fontScale="85000" lnSpcReduction="20000"/>
          </a:bodyPr>
          <a:lstStyle/>
          <a:p>
            <a:r>
              <a:rPr lang="cs-CZ" noProof="1" smtClean="0">
                <a:solidFill>
                  <a:schemeClr val="bg2">
                    <a:lumMod val="60000"/>
                    <a:lumOff val="40000"/>
                  </a:schemeClr>
                </a:solidFill>
              </a:rPr>
              <a:t>Názov práce</a:t>
            </a:r>
            <a:r>
              <a:rPr lang="cs-CZ" noProof="1" smtClean="0"/>
              <a:t>: Markomanské vojny</a:t>
            </a:r>
          </a:p>
          <a:p>
            <a:r>
              <a:rPr lang="cs-CZ" dirty="0" smtClean="0">
                <a:solidFill>
                  <a:schemeClr val="bg2">
                    <a:lumMod val="60000"/>
                    <a:lumOff val="40000"/>
                  </a:schemeClr>
                </a:solidFill>
              </a:rPr>
              <a:t>Vypracovali</a:t>
            </a:r>
            <a:r>
              <a:rPr lang="cs-CZ" dirty="0" smtClean="0"/>
              <a:t>: Michaela </a:t>
            </a:r>
            <a:r>
              <a:rPr lang="cs-CZ" dirty="0" err="1" smtClean="0"/>
              <a:t>Sečková</a:t>
            </a:r>
            <a:r>
              <a:rPr lang="cs-CZ" dirty="0" smtClean="0"/>
              <a:t>, Samuel </a:t>
            </a:r>
            <a:r>
              <a:rPr lang="cs-CZ" noProof="1" smtClean="0"/>
              <a:t>Hagara</a:t>
            </a:r>
            <a:r>
              <a:rPr lang="cs-CZ" dirty="0" smtClean="0"/>
              <a:t>,  </a:t>
            </a:r>
          </a:p>
          <a:p>
            <a:r>
              <a:rPr lang="cs-CZ" dirty="0" smtClean="0"/>
              <a:t> Ester </a:t>
            </a:r>
            <a:r>
              <a:rPr lang="cs-CZ" noProof="1" smtClean="0"/>
              <a:t>Hagarová</a:t>
            </a:r>
          </a:p>
          <a:p>
            <a:r>
              <a:rPr lang="cs-CZ" noProof="1" smtClean="0">
                <a:solidFill>
                  <a:schemeClr val="bg2">
                    <a:lumMod val="60000"/>
                    <a:lumOff val="40000"/>
                  </a:schemeClr>
                </a:solidFill>
              </a:rPr>
              <a:t>Vedúci práce </a:t>
            </a:r>
            <a:r>
              <a:rPr lang="cs-CZ" noProof="1" smtClean="0"/>
              <a:t>: Tibor Darázs</a:t>
            </a:r>
          </a:p>
          <a:p>
            <a:r>
              <a:rPr lang="cs-CZ" noProof="1" smtClean="0">
                <a:solidFill>
                  <a:schemeClr val="bg2">
                    <a:lumMod val="60000"/>
                    <a:lumOff val="40000"/>
                  </a:schemeClr>
                </a:solidFill>
              </a:rPr>
              <a:t>Škola</a:t>
            </a:r>
            <a:r>
              <a:rPr lang="cs-CZ" noProof="1" smtClean="0"/>
              <a:t>: Gessayova 2, Bratislava</a:t>
            </a:r>
          </a:p>
          <a:p>
            <a:r>
              <a:rPr lang="cs-CZ" noProof="1" smtClean="0">
                <a:solidFill>
                  <a:schemeClr val="bg2">
                    <a:lumMod val="60000"/>
                    <a:lumOff val="40000"/>
                  </a:schemeClr>
                </a:solidFill>
              </a:rPr>
              <a:t>Trieda</a:t>
            </a:r>
            <a:r>
              <a:rPr lang="cs-CZ" noProof="1" smtClean="0"/>
              <a:t>:  VI.A</a:t>
            </a:r>
          </a:p>
          <a:p>
            <a:endParaRPr lang="cs-CZ" noProof="1"/>
          </a:p>
        </p:txBody>
      </p:sp>
      <p:pic>
        <p:nvPicPr>
          <p:cNvPr id="4" name="Picture 4"/>
          <p:cNvPicPr>
            <a:picLocks noChangeAspect="1" noChangeArrowheads="1"/>
          </p:cNvPicPr>
          <p:nvPr/>
        </p:nvPicPr>
        <p:blipFill>
          <a:blip r:embed="rId2" cstate="print"/>
          <a:srcRect/>
          <a:stretch>
            <a:fillRect/>
          </a:stretch>
        </p:blipFill>
        <p:spPr bwMode="auto">
          <a:xfrm>
            <a:off x="3491880" y="476672"/>
            <a:ext cx="2212142" cy="2063722"/>
          </a:xfrm>
          <a:prstGeom prst="rect">
            <a:avLst/>
          </a:prstGeom>
          <a:noFill/>
          <a:ln w="9525">
            <a:noFill/>
            <a:miter lim="800000"/>
            <a:headEnd/>
            <a:tailEnd/>
          </a:ln>
          <a:effectLst/>
        </p:spPr>
      </p:pic>
    </p:spTree>
    <p:extLst>
      <p:ext uri="{BB962C8B-B14F-4D97-AF65-F5344CB8AC3E}">
        <p14:creationId xmlns:p14="http://schemas.microsoft.com/office/powerpoint/2010/main" xmlns="" val="3837507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pPr marL="365760" lvl="1">
              <a:buFont typeface="Wingdings" pitchFamily="2" charset="2"/>
              <a:buChar char=""/>
            </a:pPr>
            <a:r>
              <a:rPr lang="cs-CZ" sz="1600" noProof="1" smtClean="0"/>
              <a:t>Tento rímsky tábor a pevnosť patrili do systému </a:t>
            </a:r>
            <a:r>
              <a:rPr lang="cs-CZ" sz="1600" noProof="1" smtClean="0">
                <a:solidFill>
                  <a:srgbClr val="663300"/>
                </a:solidFill>
              </a:rPr>
              <a:t>Limes</a:t>
            </a:r>
            <a:r>
              <a:rPr lang="cs-CZ" sz="1600" noProof="1" smtClean="0"/>
              <a:t> </a:t>
            </a:r>
            <a:r>
              <a:rPr lang="cs-CZ" sz="1600" noProof="1" smtClean="0">
                <a:solidFill>
                  <a:srgbClr val="663300"/>
                </a:solidFill>
              </a:rPr>
              <a:t>Romanus</a:t>
            </a:r>
            <a:r>
              <a:rPr lang="cs-CZ" sz="1600" noProof="1" smtClean="0"/>
              <a:t> – opevnených hraníc Rímskej ríše a dnes sú významnou pamiatkou z tohoto historického obdobia. Tábor bol postavený za vlády cisára </a:t>
            </a:r>
            <a:r>
              <a:rPr lang="cs-CZ" sz="1600" noProof="1" smtClean="0">
                <a:solidFill>
                  <a:srgbClr val="663300"/>
                </a:solidFill>
              </a:rPr>
              <a:t>Marca Aurelia</a:t>
            </a:r>
            <a:r>
              <a:rPr lang="cs-CZ" sz="1600" noProof="1" smtClean="0"/>
              <a:t>.</a:t>
            </a:r>
          </a:p>
          <a:p>
            <a:pPr marL="365760" lvl="1">
              <a:buFont typeface="Wingdings" pitchFamily="2" charset="2"/>
              <a:buChar char=""/>
            </a:pPr>
            <a:r>
              <a:rPr lang="cs-CZ" sz="1600" noProof="1" smtClean="0"/>
              <a:t>V Kelemantii (Iža, 7 km od mesta Komárno na juhu Slovenska) pri hraniciach s Maďarskom, sa nachádzajú zvyšky rozsiahlej rímskej pevnosti pochádzajúce z 2. storočia.</a:t>
            </a:r>
          </a:p>
          <a:p>
            <a:pPr>
              <a:buNone/>
            </a:pPr>
            <a:endParaRPr lang="sk-SK" dirty="0" smtClean="0"/>
          </a:p>
        </p:txBody>
      </p:sp>
      <p:sp>
        <p:nvSpPr>
          <p:cNvPr id="3" name="Nadpis 2"/>
          <p:cNvSpPr>
            <a:spLocks noGrp="1"/>
          </p:cNvSpPr>
          <p:nvPr>
            <p:ph type="title"/>
          </p:nvPr>
        </p:nvSpPr>
        <p:spPr/>
        <p:txBody>
          <a:bodyPr/>
          <a:lstStyle/>
          <a:p>
            <a:r>
              <a:rPr lang="sk-SK" dirty="0" err="1" smtClean="0"/>
              <a:t>Kelemantia</a:t>
            </a:r>
            <a:endParaRPr lang="sk-SK" dirty="0"/>
          </a:p>
        </p:txBody>
      </p:sp>
      <p:pic>
        <p:nvPicPr>
          <p:cNvPr id="4" name="Picture 2" descr="C:\Users\Ziak\Desktop\article_0008c_normal.jpg"/>
          <p:cNvPicPr>
            <a:picLocks noChangeAspect="1" noChangeArrowheads="1"/>
          </p:cNvPicPr>
          <p:nvPr/>
        </p:nvPicPr>
        <p:blipFill>
          <a:blip r:embed="rId2" cstate="print"/>
          <a:srcRect/>
          <a:stretch>
            <a:fillRect/>
          </a:stretch>
        </p:blipFill>
        <p:spPr bwMode="auto">
          <a:xfrm>
            <a:off x="4211960" y="4005064"/>
            <a:ext cx="4406316" cy="2158984"/>
          </a:xfrm>
          <a:prstGeom prst="rect">
            <a:avLst/>
          </a:prstGeom>
          <a:noFill/>
        </p:spPr>
      </p:pic>
      <p:pic>
        <p:nvPicPr>
          <p:cNvPr id="5" name="Obrázok 4" descr="Obr1_Iza_let2.jpg"/>
          <p:cNvPicPr>
            <a:picLocks noChangeAspect="1"/>
          </p:cNvPicPr>
          <p:nvPr/>
        </p:nvPicPr>
        <p:blipFill>
          <a:blip r:embed="rId3" cstate="print"/>
          <a:stretch>
            <a:fillRect/>
          </a:stretch>
        </p:blipFill>
        <p:spPr>
          <a:xfrm>
            <a:off x="467544" y="3933056"/>
            <a:ext cx="3562489" cy="23695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699247" y="2132857"/>
            <a:ext cx="7745505" cy="1728191"/>
          </a:xfrm>
        </p:spPr>
        <p:txBody>
          <a:bodyPr>
            <a:normAutofit/>
          </a:bodyPr>
          <a:lstStyle/>
          <a:p>
            <a:r>
              <a:rPr lang="cs-CZ" sz="1600" noProof="1" smtClean="0"/>
              <a:t>Rímsky vojenský tábor Gerulata prekvital v 1. až 4. st. n.l. Gerulata v Rusovciach sa stala súčasťou unikátneho európskeho reťazca opevnení na rímskej hranici. Bola prvým kastelom v línii Carnuntum – Bad Deutsch Altenburg-Petronell v Rakúsku, Ad Flexum – Mosonmagyaróvár v Maďarsku.</a:t>
            </a:r>
          </a:p>
          <a:p>
            <a:r>
              <a:rPr lang="cs-CZ" sz="1600" noProof="1" smtClean="0"/>
              <a:t>Meno Gerulata Rimania pravdepodobne prevzali od autochtónneho keltského obyvateľstva. </a:t>
            </a:r>
          </a:p>
          <a:p>
            <a:endParaRPr lang="cs-CZ" sz="1800" noProof="1"/>
          </a:p>
        </p:txBody>
      </p:sp>
      <p:sp>
        <p:nvSpPr>
          <p:cNvPr id="2" name="Nadpis 1"/>
          <p:cNvSpPr>
            <a:spLocks noGrp="1"/>
          </p:cNvSpPr>
          <p:nvPr>
            <p:ph type="title"/>
          </p:nvPr>
        </p:nvSpPr>
        <p:spPr/>
        <p:txBody>
          <a:bodyPr/>
          <a:lstStyle/>
          <a:p>
            <a:r>
              <a:rPr lang="sk-SK" noProof="1" smtClean="0"/>
              <a:t>Gerulata</a:t>
            </a:r>
            <a:endParaRPr lang="sk-SK" noProof="1"/>
          </a:p>
        </p:txBody>
      </p:sp>
      <p:pic>
        <p:nvPicPr>
          <p:cNvPr id="6" name="Obrázok 5" descr="malapevnost.jpg"/>
          <p:cNvPicPr>
            <a:picLocks noChangeAspect="1"/>
          </p:cNvPicPr>
          <p:nvPr/>
        </p:nvPicPr>
        <p:blipFill>
          <a:blip r:embed="rId2" cstate="print"/>
          <a:stretch>
            <a:fillRect/>
          </a:stretch>
        </p:blipFill>
        <p:spPr>
          <a:xfrm>
            <a:off x="611560" y="3861048"/>
            <a:ext cx="4346044" cy="2448272"/>
          </a:xfrm>
          <a:prstGeom prst="rect">
            <a:avLst/>
          </a:prstGeom>
        </p:spPr>
      </p:pic>
      <p:pic>
        <p:nvPicPr>
          <p:cNvPr id="7" name="Obrázok 6" descr="3583.jpg"/>
          <p:cNvPicPr>
            <a:picLocks noChangeAspect="1"/>
          </p:cNvPicPr>
          <p:nvPr/>
        </p:nvPicPr>
        <p:blipFill>
          <a:blip r:embed="rId3" cstate="print"/>
          <a:stretch>
            <a:fillRect/>
          </a:stretch>
        </p:blipFill>
        <p:spPr>
          <a:xfrm>
            <a:off x="5076056" y="3789040"/>
            <a:ext cx="3419872" cy="2564904"/>
          </a:xfrm>
          <a:prstGeom prst="rect">
            <a:avLst/>
          </a:prstGeom>
        </p:spPr>
      </p:pic>
    </p:spTree>
    <p:extLst>
      <p:ext uri="{BB962C8B-B14F-4D97-AF65-F5344CB8AC3E}">
        <p14:creationId xmlns:p14="http://schemas.microsoft.com/office/powerpoint/2010/main" xmlns="" val="1622398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r>
              <a:rPr lang="sk-SK" noProof="1" smtClean="0"/>
              <a:t>Čaplovič, Čičaj, Kováč, Lipták, Lukačka- </a:t>
            </a:r>
            <a:r>
              <a:rPr lang="sk-SK" dirty="0" smtClean="0"/>
              <a:t>Dejiny </a:t>
            </a:r>
            <a:r>
              <a:rPr lang="cs-CZ" dirty="0" smtClean="0"/>
              <a:t>Slovenska.</a:t>
            </a:r>
            <a:r>
              <a:rPr lang="cs-CZ" dirty="0"/>
              <a:t> </a:t>
            </a:r>
            <a:r>
              <a:rPr lang="cs-CZ" dirty="0" smtClean="0"/>
              <a:t>Bratislava 2000</a:t>
            </a:r>
          </a:p>
          <a:p>
            <a:r>
              <a:rPr lang="sk-SK" noProof="1" smtClean="0"/>
              <a:t>Marsina-Dejiny </a:t>
            </a:r>
            <a:r>
              <a:rPr lang="cs-CZ" dirty="0" smtClean="0"/>
              <a:t>Slovenska 1. Bratislava 1986</a:t>
            </a:r>
          </a:p>
          <a:p>
            <a:r>
              <a:rPr lang="sk-SK" noProof="1" smtClean="0">
                <a:solidFill>
                  <a:schemeClr val="tx1"/>
                </a:solidFill>
                <a:hlinkClick r:id="rId2"/>
              </a:rPr>
              <a:t>www.Wikipedia.sk</a:t>
            </a:r>
            <a:endParaRPr lang="sk-SK" noProof="1" smtClean="0">
              <a:solidFill>
                <a:schemeClr val="tx1"/>
              </a:solidFill>
            </a:endParaRPr>
          </a:p>
          <a:p>
            <a:r>
              <a:rPr lang="sk-SK" noProof="1" smtClean="0">
                <a:solidFill>
                  <a:schemeClr val="tx1"/>
                </a:solidFill>
                <a:hlinkClick r:id="rId3"/>
              </a:rPr>
              <a:t>www.Referáty.sk</a:t>
            </a:r>
            <a:endParaRPr lang="sk-SK" noProof="1" smtClean="0">
              <a:solidFill>
                <a:schemeClr val="tx1"/>
              </a:solidFill>
            </a:endParaRPr>
          </a:p>
          <a:p>
            <a:r>
              <a:rPr lang="sk-SK" noProof="1" smtClean="0">
                <a:solidFill>
                  <a:schemeClr val="tx1"/>
                </a:solidFill>
                <a:hlinkClick r:id="rId4"/>
              </a:rPr>
              <a:t>www.Hradiska.sk</a:t>
            </a:r>
            <a:endParaRPr lang="sk-SK" noProof="1" smtClean="0">
              <a:solidFill>
                <a:schemeClr val="tx1"/>
              </a:solidFill>
            </a:endParaRPr>
          </a:p>
          <a:p>
            <a:pPr>
              <a:buNone/>
            </a:pPr>
            <a:endParaRPr lang="cs-CZ" dirty="0" smtClean="0"/>
          </a:p>
        </p:txBody>
      </p:sp>
      <p:sp>
        <p:nvSpPr>
          <p:cNvPr id="2" name="Nadpis 1"/>
          <p:cNvSpPr>
            <a:spLocks noGrp="1"/>
          </p:cNvSpPr>
          <p:nvPr>
            <p:ph type="title"/>
          </p:nvPr>
        </p:nvSpPr>
        <p:spPr/>
        <p:txBody>
          <a:bodyPr/>
          <a:lstStyle/>
          <a:p>
            <a:r>
              <a:rPr lang="cs-CZ" dirty="0" smtClean="0"/>
              <a:t>Zdroje</a:t>
            </a:r>
            <a:endParaRPr lang="cs-CZ" dirty="0"/>
          </a:p>
        </p:txBody>
      </p:sp>
    </p:spTree>
    <p:extLst>
      <p:ext uri="{BB962C8B-B14F-4D97-AF65-F5344CB8AC3E}">
        <p14:creationId xmlns:p14="http://schemas.microsoft.com/office/powerpoint/2010/main" xmlns="" val="24720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Ako </a:t>
            </a:r>
            <a:r>
              <a:rPr lang="sk-SK" dirty="0" smtClean="0"/>
              <a:t>sme</a:t>
            </a:r>
            <a:r>
              <a:rPr lang="sk-SK" dirty="0" smtClean="0"/>
              <a:t> pomohli </a:t>
            </a:r>
            <a:r>
              <a:rPr lang="sk-SK" dirty="0" smtClean="0"/>
              <a:t>Petržalke</a:t>
            </a:r>
            <a:endParaRPr lang="sk-SK" dirty="0"/>
          </a:p>
        </p:txBody>
      </p:sp>
      <p:sp>
        <p:nvSpPr>
          <p:cNvPr id="6" name="Zástupný symbol obsahu 5"/>
          <p:cNvSpPr>
            <a:spLocks noGrp="1"/>
          </p:cNvSpPr>
          <p:nvPr>
            <p:ph idx="1"/>
          </p:nvPr>
        </p:nvSpPr>
        <p:spPr>
          <a:xfrm>
            <a:off x="539553" y="2248347"/>
            <a:ext cx="7905200" cy="3877815"/>
          </a:xfrm>
        </p:spPr>
        <p:txBody>
          <a:bodyPr>
            <a:normAutofit fontScale="77500" lnSpcReduction="20000"/>
          </a:bodyPr>
          <a:lstStyle/>
          <a:p>
            <a:endParaRPr lang="sk-SK" dirty="0" smtClean="0"/>
          </a:p>
          <a:p>
            <a:r>
              <a:rPr lang="sk-SK" dirty="0" smtClean="0"/>
              <a:t>Zapojili sme sa do dňa Zeme.</a:t>
            </a:r>
          </a:p>
          <a:p>
            <a:r>
              <a:rPr lang="sk-SK" dirty="0" smtClean="0"/>
              <a:t>Hrabali sme a odhadzovali sme</a:t>
            </a:r>
          </a:p>
          <a:p>
            <a:pPr>
              <a:buNone/>
            </a:pPr>
            <a:r>
              <a:rPr lang="sk-SK" dirty="0" smtClean="0"/>
              <a:t>     kamene po oprave potrubia z </a:t>
            </a:r>
          </a:p>
          <a:p>
            <a:pPr>
              <a:buNone/>
            </a:pPr>
            <a:r>
              <a:rPr lang="sk-SK" dirty="0" smtClean="0"/>
              <a:t>     trávnika, kde sa bude kosiť.</a:t>
            </a:r>
          </a:p>
          <a:p>
            <a:r>
              <a:rPr lang="sk-SK" dirty="0" smtClean="0"/>
              <a:t>S pánom školníkom sme </a:t>
            </a:r>
            <a:r>
              <a:rPr lang="sk-SK" dirty="0" err="1" smtClean="0"/>
              <a:t>zasy</a:t>
            </a:r>
            <a:r>
              <a:rPr lang="sk-SK" dirty="0" smtClean="0"/>
              <a:t>-</a:t>
            </a:r>
          </a:p>
          <a:p>
            <a:pPr>
              <a:buNone/>
            </a:pPr>
            <a:r>
              <a:rPr lang="sk-SK" dirty="0" smtClean="0"/>
              <a:t>     </a:t>
            </a:r>
            <a:r>
              <a:rPr lang="sk-SK" dirty="0" err="1" smtClean="0"/>
              <a:t>pávali</a:t>
            </a:r>
            <a:r>
              <a:rPr lang="sk-SK" dirty="0" smtClean="0"/>
              <a:t> jamy na školskom dvore</a:t>
            </a:r>
          </a:p>
          <a:p>
            <a:pPr>
              <a:buNone/>
            </a:pPr>
            <a:r>
              <a:rPr lang="sk-SK" dirty="0" smtClean="0"/>
              <a:t>     po opravách, aby si v nich nikto</a:t>
            </a:r>
          </a:p>
          <a:p>
            <a:pPr>
              <a:buNone/>
            </a:pPr>
            <a:r>
              <a:rPr lang="sk-SK" dirty="0" smtClean="0"/>
              <a:t>     nevyvrtol nohu.</a:t>
            </a:r>
          </a:p>
          <a:p>
            <a:endParaRPr lang="sk-SK" dirty="0" smtClean="0"/>
          </a:p>
          <a:p>
            <a:endParaRPr lang="sk-SK" dirty="0" smtClean="0"/>
          </a:p>
          <a:p>
            <a:endParaRPr lang="sk-SK" dirty="0" smtClean="0"/>
          </a:p>
          <a:p>
            <a:pPr>
              <a:buNone/>
            </a:pPr>
            <a:r>
              <a:rPr lang="sk-SK" dirty="0" smtClean="0"/>
              <a:t>         </a:t>
            </a:r>
          </a:p>
        </p:txBody>
      </p:sp>
      <p:pic>
        <p:nvPicPr>
          <p:cNvPr id="2051" name="Picture 3" descr="C:\Users\Ziak\Desktop\P4240001.JPG"/>
          <p:cNvPicPr>
            <a:picLocks noChangeAspect="1" noChangeArrowheads="1"/>
          </p:cNvPicPr>
          <p:nvPr/>
        </p:nvPicPr>
        <p:blipFill>
          <a:blip r:embed="rId2" cstate="print"/>
          <a:srcRect/>
          <a:stretch>
            <a:fillRect/>
          </a:stretch>
        </p:blipFill>
        <p:spPr bwMode="auto">
          <a:xfrm>
            <a:off x="4644008" y="2564904"/>
            <a:ext cx="3814909" cy="2860940"/>
          </a:xfrm>
          <a:prstGeom prst="rect">
            <a:avLst/>
          </a:prstGeom>
          <a:noFill/>
        </p:spPr>
      </p:pic>
    </p:spTree>
    <p:extLst>
      <p:ext uri="{BB962C8B-B14F-4D97-AF65-F5344CB8AC3E}">
        <p14:creationId xmlns:p14="http://schemas.microsoft.com/office/powerpoint/2010/main" xmlns="" val="2545269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611560" y="4149080"/>
            <a:ext cx="7745505" cy="1828725"/>
          </a:xfrm>
        </p:spPr>
        <p:txBody>
          <a:bodyPr>
            <a:normAutofit/>
          </a:bodyPr>
          <a:lstStyle/>
          <a:p>
            <a:pPr>
              <a:buNone/>
            </a:pPr>
            <a:r>
              <a:rPr lang="cs-CZ" sz="1800" noProof="1" smtClean="0"/>
              <a:t>Tému Markomanské vojny sme si vybrali pretože:</a:t>
            </a:r>
          </a:p>
          <a:p>
            <a:r>
              <a:rPr lang="cs-CZ" sz="1800" noProof="1" smtClean="0">
                <a:solidFill>
                  <a:schemeClr val="tx1"/>
                </a:solidFill>
              </a:rPr>
              <a:t>nás zaujala najviac z ponúkaných tém,</a:t>
            </a:r>
          </a:p>
          <a:p>
            <a:r>
              <a:rPr lang="cs-CZ" sz="1800" noProof="1" smtClean="0"/>
              <a:t>je to pre </a:t>
            </a:r>
            <a:r>
              <a:rPr lang="cs-CZ" sz="1800" noProof="1" smtClean="0">
                <a:solidFill>
                  <a:schemeClr val="tx1"/>
                </a:solidFill>
              </a:rPr>
              <a:t>nás dobrá skúsenosť</a:t>
            </a:r>
            <a:r>
              <a:rPr lang="cs-CZ" sz="1800" noProof="1" smtClean="0">
                <a:solidFill>
                  <a:srgbClr val="663300"/>
                </a:solidFill>
              </a:rPr>
              <a:t> </a:t>
            </a:r>
            <a:r>
              <a:rPr lang="cs-CZ" sz="1800" noProof="1" smtClean="0">
                <a:solidFill>
                  <a:schemeClr val="tx1"/>
                </a:solidFill>
              </a:rPr>
              <a:t>naučiť sa niečo nové,</a:t>
            </a:r>
          </a:p>
          <a:p>
            <a:r>
              <a:rPr lang="cs-CZ" sz="1800" noProof="1" smtClean="0"/>
              <a:t>chceli sme </a:t>
            </a:r>
            <a:r>
              <a:rPr lang="cs-CZ" sz="1800" noProof="1" smtClean="0">
                <a:solidFill>
                  <a:schemeClr val="tx1"/>
                </a:solidFill>
              </a:rPr>
              <a:t>opísať priebeh Markomanských vojen,</a:t>
            </a:r>
            <a:endParaRPr lang="cs-CZ" sz="1800" noProof="1" smtClean="0"/>
          </a:p>
          <a:p>
            <a:r>
              <a:rPr lang="cs-CZ" sz="1800" noProof="1" smtClean="0">
                <a:solidFill>
                  <a:schemeClr val="tx1"/>
                </a:solidFill>
              </a:rPr>
              <a:t>a chceli sme súťažiť a možno aj niečo vyhrať.</a:t>
            </a:r>
          </a:p>
          <a:p>
            <a:pPr>
              <a:buNone/>
            </a:pPr>
            <a:endParaRPr lang="cs-CZ" sz="1800" noProof="1" smtClean="0">
              <a:solidFill>
                <a:schemeClr val="tx1"/>
              </a:solidFill>
              <a:latin typeface="+mj-lt"/>
            </a:endParaRPr>
          </a:p>
          <a:p>
            <a:pPr>
              <a:buNone/>
            </a:pPr>
            <a:endParaRPr lang="cs-CZ" sz="5400" noProof="1" smtClean="0">
              <a:solidFill>
                <a:srgbClr val="663300"/>
              </a:solidFill>
              <a:latin typeface="+mj-lt"/>
            </a:endParaRPr>
          </a:p>
          <a:p>
            <a:pPr>
              <a:buNone/>
            </a:pPr>
            <a:endParaRPr lang="cs-CZ" sz="1800" noProof="1" smtClean="0">
              <a:solidFill>
                <a:schemeClr val="tx1"/>
              </a:solidFill>
            </a:endParaRPr>
          </a:p>
          <a:p>
            <a:pPr>
              <a:buNone/>
            </a:pPr>
            <a:endParaRPr lang="cs-CZ" sz="1800" noProof="1"/>
          </a:p>
        </p:txBody>
      </p:sp>
      <p:sp>
        <p:nvSpPr>
          <p:cNvPr id="3" name="Nadpis 2"/>
          <p:cNvSpPr>
            <a:spLocks noGrp="1"/>
          </p:cNvSpPr>
          <p:nvPr>
            <p:ph type="title"/>
          </p:nvPr>
        </p:nvSpPr>
        <p:spPr>
          <a:xfrm>
            <a:off x="683568" y="836712"/>
            <a:ext cx="7756263" cy="914628"/>
          </a:xfrm>
        </p:spPr>
        <p:txBody>
          <a:bodyPr/>
          <a:lstStyle/>
          <a:p>
            <a:r>
              <a:rPr lang="cs-CZ" sz="4800" noProof="1" smtClean="0"/>
              <a:t>Súhrn</a:t>
            </a:r>
            <a:endParaRPr lang="cs-CZ" sz="4800" noProof="1"/>
          </a:p>
        </p:txBody>
      </p:sp>
      <p:sp>
        <p:nvSpPr>
          <p:cNvPr id="4" name="Nadpis 2"/>
          <p:cNvSpPr txBox="1">
            <a:spLocks/>
          </p:cNvSpPr>
          <p:nvPr/>
        </p:nvSpPr>
        <p:spPr>
          <a:xfrm>
            <a:off x="827584" y="3284984"/>
            <a:ext cx="7756263" cy="79208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800" b="0" i="0" u="none" strike="noStrike" kern="1200" cap="none" spc="0" normalizeH="0" baseline="0" noProof="1" smtClean="0">
                <a:ln>
                  <a:noFill/>
                </a:ln>
                <a:solidFill>
                  <a:schemeClr val="tx2"/>
                </a:solidFill>
                <a:effectLst/>
                <a:uLnTx/>
                <a:uFillTx/>
                <a:latin typeface="+mj-lt"/>
                <a:ea typeface="+mj-ea"/>
                <a:cs typeface="+mj-cs"/>
              </a:rPr>
              <a:t>Ùvod</a:t>
            </a:r>
            <a:endParaRPr kumimoji="0" lang="cs-CZ" sz="4800" b="0" i="0" u="none" strike="noStrike" kern="1200" cap="none" spc="0" normalizeH="0" baseline="0" noProof="1">
              <a:ln>
                <a:noFill/>
              </a:ln>
              <a:solidFill>
                <a:schemeClr val="tx2"/>
              </a:solidFill>
              <a:effectLst/>
              <a:uLnTx/>
              <a:uFillTx/>
              <a:latin typeface="+mj-lt"/>
              <a:ea typeface="+mj-ea"/>
              <a:cs typeface="+mj-cs"/>
            </a:endParaRPr>
          </a:p>
        </p:txBody>
      </p:sp>
      <p:sp>
        <p:nvSpPr>
          <p:cNvPr id="5" name="BlokTextu 4"/>
          <p:cNvSpPr txBox="1"/>
          <p:nvPr/>
        </p:nvSpPr>
        <p:spPr>
          <a:xfrm>
            <a:off x="683568" y="2060848"/>
            <a:ext cx="7632848" cy="1200329"/>
          </a:xfrm>
          <a:prstGeom prst="rect">
            <a:avLst/>
          </a:prstGeom>
          <a:noFill/>
        </p:spPr>
        <p:txBody>
          <a:bodyPr wrap="square" rtlCol="0">
            <a:spAutoFit/>
          </a:bodyPr>
          <a:lstStyle/>
          <a:p>
            <a:r>
              <a:rPr lang="cs-CZ" noProof="1" smtClean="0">
                <a:solidFill>
                  <a:srgbClr val="663300"/>
                </a:solidFill>
              </a:rPr>
              <a:t>V našej práci chceme opísať Markomanské vojny a aj to  ako sa týkali územia Slovenska - vojenské tábory, Marca Aurelia a tiež Legendu o zázračnom daždi.</a:t>
            </a:r>
          </a:p>
          <a:p>
            <a:r>
              <a:rPr lang="sk-SK" dirty="0" smtClean="0"/>
              <a:t>   </a:t>
            </a:r>
            <a:endParaRPr lang="sk-SK" dirty="0"/>
          </a:p>
        </p:txBody>
      </p:sp>
    </p:spTree>
    <p:extLst>
      <p:ext uri="{BB962C8B-B14F-4D97-AF65-F5344CB8AC3E}">
        <p14:creationId xmlns:p14="http://schemas.microsoft.com/office/powerpoint/2010/main" xmlns="" val="2078521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699247" y="2248347"/>
            <a:ext cx="7905201" cy="3877815"/>
          </a:xfrm>
        </p:spPr>
        <p:txBody>
          <a:bodyPr>
            <a:normAutofit fontScale="70000" lnSpcReduction="20000"/>
          </a:bodyPr>
          <a:lstStyle/>
          <a:p>
            <a:endParaRPr lang="cs-CZ" sz="2600" noProof="1" smtClean="0"/>
          </a:p>
          <a:p>
            <a:r>
              <a:rPr lang="cs-CZ" sz="2300" b="1" noProof="1" smtClean="0">
                <a:solidFill>
                  <a:srgbClr val="663300"/>
                </a:solidFill>
              </a:rPr>
              <a:t>Markomanské vojny</a:t>
            </a:r>
            <a:r>
              <a:rPr lang="cs-CZ" sz="2300" noProof="1" smtClean="0">
                <a:solidFill>
                  <a:schemeClr val="tx1"/>
                </a:solidFill>
              </a:rPr>
              <a:t> boli séria vojen, ktoré prebehli v období vlády rímskeho cisára </a:t>
            </a:r>
            <a:r>
              <a:rPr lang="cs-CZ" sz="2300" noProof="1" smtClean="0">
                <a:solidFill>
                  <a:srgbClr val="663300"/>
                </a:solidFill>
              </a:rPr>
              <a:t>Marka Aurelia </a:t>
            </a:r>
            <a:r>
              <a:rPr lang="cs-CZ" sz="2300" noProof="1" smtClean="0">
                <a:solidFill>
                  <a:schemeClr val="tx1"/>
                </a:solidFill>
              </a:rPr>
              <a:t>medzi rokmi 166 až 180.</a:t>
            </a:r>
          </a:p>
          <a:p>
            <a:r>
              <a:rPr lang="cs-CZ" sz="2300" noProof="1" smtClean="0">
                <a:solidFill>
                  <a:schemeClr val="tx1"/>
                </a:solidFill>
              </a:rPr>
              <a:t>Vojny vyvolali početné kmene </a:t>
            </a:r>
            <a:r>
              <a:rPr lang="cs-CZ" sz="2300" noProof="1" smtClean="0">
                <a:solidFill>
                  <a:srgbClr val="663300"/>
                </a:solidFill>
              </a:rPr>
              <a:t>Sarmatov</a:t>
            </a:r>
            <a:r>
              <a:rPr lang="cs-CZ" sz="2300" noProof="1" smtClean="0">
                <a:solidFill>
                  <a:schemeClr val="tx1"/>
                </a:solidFill>
              </a:rPr>
              <a:t>, ktoré vpadli zo severu do Rímskej ríše a ktoré nasledovali germánski Markomani a Kvádi. </a:t>
            </a:r>
          </a:p>
          <a:p>
            <a:r>
              <a:rPr lang="cs-CZ" sz="2300" noProof="1" smtClean="0">
                <a:solidFill>
                  <a:schemeClr val="tx1"/>
                </a:solidFill>
              </a:rPr>
              <a:t>Útočníkom sa podarilo preraziť obranné línie Rimanov v provincii Panónia (dnešné Maďarsko), zničiť dôležité vojenské tábory Vindobona a Carnuntum, vtrhnúť až do severnej Itálie a obkľúčiť mesto Aquileia.</a:t>
            </a:r>
          </a:p>
          <a:p>
            <a:r>
              <a:rPr lang="cs-CZ" sz="2300" noProof="1" smtClean="0">
                <a:solidFill>
                  <a:schemeClr val="tx1"/>
                </a:solidFill>
              </a:rPr>
              <a:t> Marcus Aurelius ich zahnal späť za Dunaj a v roku 172 začal mohutnú ofenzívu. Pri hlavnom meste provincie - Carnunte (medzi dnešnou Bratislavou a Viedňou) vybudoval pontónový most cez Dunaj a začal trestnú výpravu proti Germánom. </a:t>
            </a:r>
          </a:p>
          <a:p>
            <a:r>
              <a:rPr lang="cs-CZ" sz="2300" noProof="1" smtClean="0">
                <a:solidFill>
                  <a:schemeClr val="tx1"/>
                </a:solidFill>
              </a:rPr>
              <a:t>Táto výprava prenikla hlboko na ich územie a vo veľkej bitke porazili Rimania početnejšiu armádu Sarmatov a Kvádov, s ktorými v roku 175 napokon uzatvorili mierovú zmluvu.</a:t>
            </a:r>
          </a:p>
          <a:p>
            <a:pPr marL="0" indent="0">
              <a:buNone/>
            </a:pPr>
            <a:endParaRPr lang="cs-CZ" sz="2600" noProof="1" smtClean="0">
              <a:solidFill>
                <a:schemeClr val="tx1"/>
              </a:solidFill>
            </a:endParaRPr>
          </a:p>
          <a:p>
            <a:pPr marL="0" indent="0">
              <a:buNone/>
            </a:pPr>
            <a:endParaRPr lang="cs-CZ" sz="2600" dirty="0">
              <a:solidFill>
                <a:schemeClr val="tx1"/>
              </a:solidFill>
            </a:endParaRPr>
          </a:p>
        </p:txBody>
      </p:sp>
      <p:sp>
        <p:nvSpPr>
          <p:cNvPr id="2" name="Nadpis 1"/>
          <p:cNvSpPr>
            <a:spLocks noGrp="1"/>
          </p:cNvSpPr>
          <p:nvPr>
            <p:ph type="title"/>
          </p:nvPr>
        </p:nvSpPr>
        <p:spPr/>
        <p:txBody>
          <a:bodyPr/>
          <a:lstStyle/>
          <a:p>
            <a:r>
              <a:rPr lang="cs-CZ" dirty="0" smtClean="0"/>
              <a:t>Markomanské vojny</a:t>
            </a:r>
            <a:endParaRPr lang="cs-CZ" dirty="0"/>
          </a:p>
        </p:txBody>
      </p:sp>
    </p:spTree>
    <p:extLst>
      <p:ext uri="{BB962C8B-B14F-4D97-AF65-F5344CB8AC3E}">
        <p14:creationId xmlns:p14="http://schemas.microsoft.com/office/powerpoint/2010/main" xmlns="" val="2429224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2771800" y="2060849"/>
            <a:ext cx="5904656" cy="4065314"/>
          </a:xfrm>
        </p:spPr>
        <p:txBody>
          <a:bodyPr>
            <a:noAutofit/>
          </a:bodyPr>
          <a:lstStyle/>
          <a:p>
            <a:r>
              <a:rPr lang="cs-CZ" sz="1600" noProof="1" smtClean="0">
                <a:solidFill>
                  <a:srgbClr val="663300"/>
                </a:solidFill>
              </a:rPr>
              <a:t>Marcus Aurelius </a:t>
            </a:r>
            <a:r>
              <a:rPr lang="cs-CZ" sz="1600" noProof="1" smtClean="0"/>
              <a:t>bol najznámejším veliteľom v Markomanských vojnách. Marcus Aurelius bol adoptívny cisár. Bol asi aj na našom území – pri brehu Hrona.</a:t>
            </a:r>
          </a:p>
          <a:p>
            <a:r>
              <a:rPr lang="cs-CZ" sz="1600" noProof="1" smtClean="0"/>
              <a:t>Za svojej vlády viedol víťazné vojny proti Germánom, Sarmatom a iným národom.  Napríklad aj na území Slovenska.</a:t>
            </a:r>
          </a:p>
          <a:p>
            <a:r>
              <a:rPr lang="cs-CZ" sz="1600" noProof="1" smtClean="0"/>
              <a:t>Marcus Aurelius je vládca, o ktorom máme jeho vlastné svedectvo. Pri vojnách s Markomanmi písal filozofické dielo Myšlienky k sebe.</a:t>
            </a:r>
          </a:p>
          <a:p>
            <a:r>
              <a:rPr lang="cs-CZ" sz="1600" noProof="1" smtClean="0"/>
              <a:t>Pôvodne sa chcel zaoberať filozofiou. Ale svoju vládu strávil hlavne  vedením  vojen. Chcel sa písaním odpútať od jednej veľkej starosti – syna Commoda.</a:t>
            </a:r>
          </a:p>
          <a:p>
            <a:pPr>
              <a:buNone/>
            </a:pPr>
            <a:endParaRPr lang="cs-CZ" sz="1800" noProof="1" smtClean="0"/>
          </a:p>
        </p:txBody>
      </p:sp>
      <p:sp>
        <p:nvSpPr>
          <p:cNvPr id="2" name="Nadpis 1"/>
          <p:cNvSpPr>
            <a:spLocks noGrp="1"/>
          </p:cNvSpPr>
          <p:nvPr>
            <p:ph type="title"/>
          </p:nvPr>
        </p:nvSpPr>
        <p:spPr>
          <a:xfrm>
            <a:off x="642910" y="642918"/>
            <a:ext cx="7756263" cy="1054250"/>
          </a:xfrm>
        </p:spPr>
        <p:txBody>
          <a:bodyPr/>
          <a:lstStyle/>
          <a:p>
            <a:pPr algn="l"/>
            <a:r>
              <a:rPr lang="cs-CZ" dirty="0" smtClean="0"/>
              <a:t>     </a:t>
            </a:r>
            <a:r>
              <a:rPr lang="cs-CZ" dirty="0" err="1" smtClean="0"/>
              <a:t>Marcus</a:t>
            </a:r>
            <a:r>
              <a:rPr lang="cs-CZ" dirty="0" smtClean="0"/>
              <a:t> Aurelius</a:t>
            </a:r>
            <a:endParaRPr lang="cs-CZ" dirty="0"/>
          </a:p>
        </p:txBody>
      </p:sp>
      <p:pic>
        <p:nvPicPr>
          <p:cNvPr id="1026" name="Picture 2" descr="C:\Users\samko\Pictures\stiahnuť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0272" y="188640"/>
            <a:ext cx="1428728" cy="19570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Obrázok 5" descr="marcus-aurelius.jpg"/>
          <p:cNvPicPr>
            <a:picLocks noChangeAspect="1"/>
          </p:cNvPicPr>
          <p:nvPr/>
        </p:nvPicPr>
        <p:blipFill>
          <a:blip r:embed="rId3" cstate="print"/>
          <a:stretch>
            <a:fillRect/>
          </a:stretch>
        </p:blipFill>
        <p:spPr>
          <a:xfrm>
            <a:off x="179512" y="2132856"/>
            <a:ext cx="2626708" cy="3554408"/>
          </a:xfrm>
          <a:prstGeom prst="rect">
            <a:avLst/>
          </a:prstGeom>
        </p:spPr>
      </p:pic>
      <p:pic>
        <p:nvPicPr>
          <p:cNvPr id="7" name="Obrázok 6" descr="stiahnuť.jpg"/>
          <p:cNvPicPr>
            <a:picLocks noChangeAspect="1"/>
          </p:cNvPicPr>
          <p:nvPr/>
        </p:nvPicPr>
        <p:blipFill>
          <a:blip r:embed="rId4" cstate="print"/>
          <a:stretch>
            <a:fillRect/>
          </a:stretch>
        </p:blipFill>
        <p:spPr>
          <a:xfrm>
            <a:off x="5292080" y="5229200"/>
            <a:ext cx="2901232" cy="1423417"/>
          </a:xfrm>
          <a:prstGeom prst="rect">
            <a:avLst/>
          </a:prstGeom>
        </p:spPr>
      </p:pic>
    </p:spTree>
    <p:extLst>
      <p:ext uri="{BB962C8B-B14F-4D97-AF65-F5344CB8AC3E}">
        <p14:creationId xmlns:p14="http://schemas.microsoft.com/office/powerpoint/2010/main" xmlns="" val="2562717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395536" y="2248347"/>
            <a:ext cx="8352928" cy="3877815"/>
          </a:xfrm>
        </p:spPr>
        <p:txBody>
          <a:bodyPr>
            <a:normAutofit/>
          </a:bodyPr>
          <a:lstStyle/>
          <a:p>
            <a:pPr marL="365760" lvl="8" indent="-365760">
              <a:spcBef>
                <a:spcPct val="20000"/>
              </a:spcBef>
              <a:buFont typeface="Wingdings" pitchFamily="2" charset="2"/>
              <a:buChar char=""/>
            </a:pPr>
            <a:r>
              <a:rPr lang="cs-CZ" sz="1600" noProof="1" smtClean="0"/>
              <a:t>Bola to opevnená hranica okolo celej Rímskej ríše, aby sa tam nemohli dostať Germánske kmene.</a:t>
            </a:r>
            <a:endParaRPr lang="sk-SK" sz="1600" dirty="0" smtClean="0"/>
          </a:p>
          <a:p>
            <a:pPr marL="365760" lvl="8" indent="-365760">
              <a:spcBef>
                <a:spcPct val="20000"/>
              </a:spcBef>
              <a:buFont typeface="Wingdings" pitchFamily="2" charset="2"/>
              <a:buChar char=""/>
            </a:pPr>
            <a:r>
              <a:rPr lang="cs-CZ" sz="1600" noProof="1" smtClean="0"/>
              <a:t>Začal ju stavať cisár Hadrián. Slovo </a:t>
            </a:r>
            <a:r>
              <a:rPr lang="cs-CZ" sz="1600" i="1" noProof="1" smtClean="0"/>
              <a:t>limes</a:t>
            </a:r>
            <a:r>
              <a:rPr lang="cs-CZ" sz="1600" noProof="1" smtClean="0"/>
              <a:t> pôvodne označovalo cestu, medzu, vedúcu naprieč pozemkom, hranicu medzi pozemkami.</a:t>
            </a:r>
          </a:p>
          <a:p>
            <a:pPr marL="365760" lvl="8" indent="-365760">
              <a:spcBef>
                <a:spcPct val="20000"/>
              </a:spcBef>
              <a:buFont typeface="Wingdings" pitchFamily="2" charset="2"/>
              <a:buChar char=""/>
            </a:pPr>
            <a:r>
              <a:rPr lang="cs-CZ" sz="1600" noProof="1" smtClean="0"/>
              <a:t>Základ hranice bola strategická cesta, ktorá umožňovala rýchle spojenie a presuny vojenských jednotiek, a sieť vojenských táborov, staníc a signálnych veží umožňujúcich ohlasovanie  pohybu nepriateľov a privolávanie posíl na miesta ohrozené útokom. </a:t>
            </a:r>
          </a:p>
          <a:p>
            <a:endParaRPr lang="sk-SK" dirty="0" smtClean="0"/>
          </a:p>
          <a:p>
            <a:pPr>
              <a:buNone/>
            </a:pPr>
            <a:endParaRPr lang="sk-SK" dirty="0" smtClean="0"/>
          </a:p>
          <a:p>
            <a:pPr>
              <a:buNone/>
            </a:pPr>
            <a:endParaRPr lang="sk-SK" dirty="0"/>
          </a:p>
        </p:txBody>
      </p:sp>
      <p:sp>
        <p:nvSpPr>
          <p:cNvPr id="3" name="Nadpis 2"/>
          <p:cNvSpPr>
            <a:spLocks noGrp="1"/>
          </p:cNvSpPr>
          <p:nvPr>
            <p:ph type="title"/>
          </p:nvPr>
        </p:nvSpPr>
        <p:spPr/>
        <p:txBody>
          <a:bodyPr/>
          <a:lstStyle/>
          <a:p>
            <a:r>
              <a:rPr lang="cs-CZ" dirty="0" smtClean="0"/>
              <a:t>Limes</a:t>
            </a:r>
            <a:r>
              <a:rPr lang="cs-CZ" noProof="1" smtClean="0"/>
              <a:t> Romanus</a:t>
            </a:r>
            <a:endParaRPr lang="cs-CZ" noProof="1"/>
          </a:p>
        </p:txBody>
      </p:sp>
      <p:pic>
        <p:nvPicPr>
          <p:cNvPr id="5" name="Obrázok 4" descr="images (1).jpg"/>
          <p:cNvPicPr>
            <a:picLocks noChangeAspect="1"/>
          </p:cNvPicPr>
          <p:nvPr/>
        </p:nvPicPr>
        <p:blipFill>
          <a:blip r:embed="rId2" cstate="print"/>
          <a:stretch>
            <a:fillRect/>
          </a:stretch>
        </p:blipFill>
        <p:spPr>
          <a:xfrm>
            <a:off x="755576" y="4509120"/>
            <a:ext cx="2880320" cy="2129892"/>
          </a:xfrm>
          <a:prstGeom prst="rect">
            <a:avLst/>
          </a:prstGeom>
        </p:spPr>
      </p:pic>
      <p:pic>
        <p:nvPicPr>
          <p:cNvPr id="6" name="Obrázok 5" descr="Na hraniciach Rímskej ríse - 6_ r_február 2011_html_4598afa0.png"/>
          <p:cNvPicPr>
            <a:picLocks noChangeAspect="1"/>
          </p:cNvPicPr>
          <p:nvPr/>
        </p:nvPicPr>
        <p:blipFill>
          <a:blip r:embed="rId3" cstate="print"/>
          <a:stretch>
            <a:fillRect/>
          </a:stretch>
        </p:blipFill>
        <p:spPr>
          <a:xfrm>
            <a:off x="5004048" y="4293096"/>
            <a:ext cx="3096344" cy="23387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2248347"/>
            <a:ext cx="8208912" cy="3877815"/>
          </a:xfrm>
        </p:spPr>
        <p:txBody>
          <a:bodyPr>
            <a:normAutofit/>
          </a:bodyPr>
          <a:lstStyle/>
          <a:p>
            <a:r>
              <a:rPr lang="cs-CZ" sz="1600" noProof="1" smtClean="0"/>
              <a:t>V časoch Markomanských vojen žili na našom území </a:t>
            </a:r>
            <a:r>
              <a:rPr lang="cs-CZ" sz="1600" b="1" noProof="1" smtClean="0"/>
              <a:t>Kvádi.</a:t>
            </a:r>
            <a:r>
              <a:rPr lang="cs-CZ" sz="1600" noProof="1" smtClean="0"/>
              <a:t> Bol to západo-germánsky kmeň. Spolu s Markomanmi (ktorí sídlili na území Moravy) tvorili vyšší kmeňový zväz  Svébi</a:t>
            </a:r>
            <a:r>
              <a:rPr lang="cs-CZ" sz="1600" noProof="1"/>
              <a:t>,</a:t>
            </a:r>
            <a:r>
              <a:rPr lang="cs-CZ" sz="1600" noProof="1" smtClean="0"/>
              <a:t> preto ich neskôr  antickí  autori uvádzali aj pod týmto menom. </a:t>
            </a:r>
          </a:p>
          <a:p>
            <a:r>
              <a:rPr lang="cs-CZ" sz="1600" noProof="1" smtClean="0"/>
              <a:t>V 1. storočí pred Kr. sídlili pri Labe. Asi v polovici 1. storočia pred Kr. sa spolu s Markomanmi presídlili na východ, pričom Markomani osídlili predovšetkým Čechy a Moravu, Kvádi západné Slovensko. </a:t>
            </a:r>
            <a:endParaRPr lang="cs-CZ" sz="1600" dirty="0"/>
          </a:p>
        </p:txBody>
      </p:sp>
      <p:sp>
        <p:nvSpPr>
          <p:cNvPr id="2" name="Nadpis 1"/>
          <p:cNvSpPr>
            <a:spLocks noGrp="1"/>
          </p:cNvSpPr>
          <p:nvPr>
            <p:ph type="title"/>
          </p:nvPr>
        </p:nvSpPr>
        <p:spPr/>
        <p:txBody>
          <a:bodyPr/>
          <a:lstStyle/>
          <a:p>
            <a:r>
              <a:rPr lang="cs-CZ" dirty="0" smtClean="0"/>
              <a:t>Germáni na </a:t>
            </a:r>
            <a:r>
              <a:rPr lang="sk-SK" noProof="1" smtClean="0"/>
              <a:t>našom </a:t>
            </a:r>
            <a:r>
              <a:rPr lang="cs-CZ" dirty="0" smtClean="0"/>
              <a:t>území</a:t>
            </a:r>
            <a:endParaRPr lang="cs-CZ" dirty="0"/>
          </a:p>
        </p:txBody>
      </p:sp>
      <p:pic>
        <p:nvPicPr>
          <p:cNvPr id="9218" name="Picture 2"/>
          <p:cNvPicPr>
            <a:picLocks noChangeAspect="1" noChangeArrowheads="1"/>
          </p:cNvPicPr>
          <p:nvPr/>
        </p:nvPicPr>
        <p:blipFill>
          <a:blip r:embed="rId3" cstate="print"/>
          <a:srcRect/>
          <a:stretch>
            <a:fillRect/>
          </a:stretch>
        </p:blipFill>
        <p:spPr bwMode="auto">
          <a:xfrm>
            <a:off x="2051720" y="4005064"/>
            <a:ext cx="5367416" cy="2660590"/>
          </a:xfrm>
          <a:prstGeom prst="rect">
            <a:avLst/>
          </a:prstGeom>
          <a:noFill/>
          <a:ln w="9525">
            <a:noFill/>
            <a:miter lim="800000"/>
            <a:headEnd/>
            <a:tailEnd/>
          </a:ln>
          <a:effectLst/>
        </p:spPr>
      </p:pic>
    </p:spTree>
    <p:extLst>
      <p:ext uri="{BB962C8B-B14F-4D97-AF65-F5344CB8AC3E}">
        <p14:creationId xmlns:p14="http://schemas.microsoft.com/office/powerpoint/2010/main" xmlns="" val="4182343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normAutofit fontScale="62500" lnSpcReduction="20000"/>
          </a:bodyPr>
          <a:lstStyle/>
          <a:p>
            <a:r>
              <a:rPr lang="cs-CZ" sz="2600" dirty="0" smtClean="0"/>
              <a:t>„</a:t>
            </a:r>
            <a:r>
              <a:rPr lang="cs-CZ" sz="2600" noProof="1" smtClean="0"/>
              <a:t>Veru už po mnohých ťažkých zápasoch a nebezpečenstvách si Marcus Aurelius podrobil. Markomanov a Jazygov. Ba proti takzvaným Kvádom z toho povstala veľká vojna a pošťastilo sa mu neuveriteľné víťazstvo: no skôr to bol dar od boha. Keď sa totiž Rimania v bitke dostali do nebezpečného položenia, zachránilo ich božstvo neuveriteľných spôsobom. Lebo keď ich Kvádi obkľúčili na vhodnom mieste, Rimania odvážne bojovali so štítmi prirazenými k sebe. Tu barbari zastavili boj v očakávaní, že ich ľahko zajmú ukonaných páľavou a smädom. Všetko navôkol zahatali, aby Rimania nemohli odnikadiaľ získať vodu. Aj počtom ich totiž veľmi prevyšovali. Keď sa teda Rimania ocitli vo vrcholnej tvŕdzi, keďže boli ukonaní a doráňaní, vystavení úpeku slnka a smädu, a keď už preto nevládali ani bojovať, ani niekam ustúpiť, ale zoradení v šíku ostali stáť na mieste spaľovaní horúčavou, odrazu sa zhluklo množstvo oblakova spustil sa hustý lejak, čo sa stalo istotne na boží zásah. Rozpráva sa totiž, že akýsi egyptský mág Arnufis, ktorého mal Marcus Aurelius so sebou, privolal akýmisi čarami istých démonov a okrem iných predovšetkým vládcu ovzdušia Herma. Ich pôsobením vraj stiahol na zem dážď.“</a:t>
            </a:r>
            <a:r>
              <a:rPr lang="cs-CZ" noProof="1" smtClean="0"/>
              <a:t/>
            </a:r>
            <a:br>
              <a:rPr lang="cs-CZ" noProof="1" smtClean="0"/>
            </a:br>
            <a:endParaRPr lang="cs-CZ" noProof="1"/>
          </a:p>
        </p:txBody>
      </p:sp>
      <p:sp>
        <p:nvSpPr>
          <p:cNvPr id="2" name="Nadpis 1"/>
          <p:cNvSpPr>
            <a:spLocks noGrp="1"/>
          </p:cNvSpPr>
          <p:nvPr>
            <p:ph type="title"/>
          </p:nvPr>
        </p:nvSpPr>
        <p:spPr/>
        <p:txBody>
          <a:bodyPr/>
          <a:lstStyle/>
          <a:p>
            <a:r>
              <a:rPr lang="cs-CZ" dirty="0" smtClean="0"/>
              <a:t>Legenda </a:t>
            </a:r>
            <a:br>
              <a:rPr lang="cs-CZ" dirty="0" smtClean="0"/>
            </a:br>
            <a:r>
              <a:rPr lang="cs-CZ" dirty="0" smtClean="0"/>
              <a:t>o </a:t>
            </a:r>
            <a:r>
              <a:rPr lang="cs-CZ" noProof="1" smtClean="0"/>
              <a:t>zázračnom</a:t>
            </a:r>
            <a:r>
              <a:rPr lang="cs-CZ" dirty="0" smtClean="0"/>
              <a:t> </a:t>
            </a:r>
            <a:r>
              <a:rPr lang="cs-CZ" noProof="1" smtClean="0"/>
              <a:t>daždi</a:t>
            </a:r>
            <a:endParaRPr lang="cs-CZ" noProof="1"/>
          </a:p>
        </p:txBody>
      </p:sp>
    </p:spTree>
    <p:extLst>
      <p:ext uri="{BB962C8B-B14F-4D97-AF65-F5344CB8AC3E}">
        <p14:creationId xmlns:p14="http://schemas.microsoft.com/office/powerpoint/2010/main" xmlns="" val="3480857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539552" y="1988840"/>
            <a:ext cx="7992888" cy="3877815"/>
          </a:xfrm>
        </p:spPr>
        <p:txBody>
          <a:bodyPr>
            <a:normAutofit/>
          </a:bodyPr>
          <a:lstStyle/>
          <a:p>
            <a:r>
              <a:rPr lang="cs-CZ" sz="1600" noProof="1" smtClean="0"/>
              <a:t>Laugaricio je staroveký názov osady z 2. storočia po Kr. na území Trenčína, alebo z jeho blízkosti, ktorá bola významným politickým a hospodárskym centrom a strategickým bodom. </a:t>
            </a:r>
          </a:p>
          <a:p>
            <a:r>
              <a:rPr lang="cs-CZ" sz="1600" noProof="1" smtClean="0"/>
              <a:t>V roku 179 po Kr. tu prezimovalo 855 vojakov II. pomocnej rímskej légie. Známy rímsky nápis na trenčianskej skale uvádza formu Laugaricio.</a:t>
            </a:r>
          </a:p>
          <a:p>
            <a:r>
              <a:rPr lang="cs-CZ" sz="1600" noProof="1" smtClean="0"/>
              <a:t>Nápis z alžírskej Zany formu Leugaricio. A obe mená sú azda identické s obchodnou osadou Leukaristos uvedenou na Ptolemaiovej mape.</a:t>
            </a:r>
            <a:endParaRPr lang="cs-CZ" sz="1600" noProof="1"/>
          </a:p>
        </p:txBody>
      </p:sp>
      <p:sp>
        <p:nvSpPr>
          <p:cNvPr id="2" name="Nadpis 1"/>
          <p:cNvSpPr>
            <a:spLocks noGrp="1"/>
          </p:cNvSpPr>
          <p:nvPr>
            <p:ph type="title"/>
          </p:nvPr>
        </p:nvSpPr>
        <p:spPr>
          <a:xfrm>
            <a:off x="683568" y="404664"/>
            <a:ext cx="7756263" cy="1054250"/>
          </a:xfrm>
        </p:spPr>
        <p:txBody>
          <a:bodyPr/>
          <a:lstStyle/>
          <a:p>
            <a:r>
              <a:rPr lang="sk-SK" noProof="1" smtClean="0"/>
              <a:t>Laugaricio</a:t>
            </a:r>
            <a:endParaRPr lang="sk-SK" noProof="1"/>
          </a:p>
        </p:txBody>
      </p:sp>
      <p:pic>
        <p:nvPicPr>
          <p:cNvPr id="5" name="Obrázok 4" descr="tn_rimsky_napis.jpg"/>
          <p:cNvPicPr>
            <a:picLocks noChangeAspect="1"/>
          </p:cNvPicPr>
          <p:nvPr/>
        </p:nvPicPr>
        <p:blipFill>
          <a:blip r:embed="rId2" cstate="print"/>
          <a:stretch>
            <a:fillRect/>
          </a:stretch>
        </p:blipFill>
        <p:spPr>
          <a:xfrm>
            <a:off x="971600" y="4149080"/>
            <a:ext cx="3158319" cy="2174728"/>
          </a:xfrm>
          <a:prstGeom prst="rect">
            <a:avLst/>
          </a:prstGeom>
        </p:spPr>
      </p:pic>
      <p:pic>
        <p:nvPicPr>
          <p:cNvPr id="6" name="Obrázok 5" descr="trencin-hrad-mesto-shutterstock-13500.jpg"/>
          <p:cNvPicPr>
            <a:picLocks noChangeAspect="1"/>
          </p:cNvPicPr>
          <p:nvPr/>
        </p:nvPicPr>
        <p:blipFill>
          <a:blip r:embed="rId3" cstate="print"/>
          <a:stretch>
            <a:fillRect/>
          </a:stretch>
        </p:blipFill>
        <p:spPr>
          <a:xfrm>
            <a:off x="4932040" y="4221088"/>
            <a:ext cx="3253922" cy="2167112"/>
          </a:xfrm>
          <a:prstGeom prst="rect">
            <a:avLst/>
          </a:prstGeom>
        </p:spPr>
      </p:pic>
    </p:spTree>
    <p:extLst>
      <p:ext uri="{BB962C8B-B14F-4D97-AF65-F5344CB8AC3E}">
        <p14:creationId xmlns:p14="http://schemas.microsoft.com/office/powerpoint/2010/main" xmlns="" val="314155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323528" y="2276872"/>
            <a:ext cx="8424936" cy="3877815"/>
          </a:xfrm>
        </p:spPr>
        <p:txBody>
          <a:bodyPr>
            <a:normAutofit/>
          </a:bodyPr>
          <a:lstStyle/>
          <a:p>
            <a:r>
              <a:rPr lang="cs-CZ" sz="1600" dirty="0" smtClean="0"/>
              <a:t>Prvé opevnenia</a:t>
            </a:r>
            <a:r>
              <a:rPr lang="hu-HU" sz="1600" dirty="0"/>
              <a:t> na </a:t>
            </a:r>
            <a:r>
              <a:rPr lang="hu-HU" sz="1600" dirty="0" smtClean="0"/>
              <a:t>strednom </a:t>
            </a:r>
            <a:r>
              <a:rPr lang="hu-HU" sz="1600" noProof="1" smtClean="0"/>
              <a:t>Dunaji sa začali budovať za cisára </a:t>
            </a:r>
            <a:r>
              <a:rPr lang="hu-HU" sz="1600" dirty="0" smtClean="0"/>
              <a:t>Claudia </a:t>
            </a:r>
            <a:r>
              <a:rPr lang="hu-HU" sz="1600" dirty="0"/>
              <a:t>(</a:t>
            </a:r>
            <a:r>
              <a:rPr lang="hu-HU" sz="1600" dirty="0" smtClean="0"/>
              <a:t>41-54 </a:t>
            </a:r>
            <a:r>
              <a:rPr lang="hu-HU" sz="1600" dirty="0" err="1" smtClean="0"/>
              <a:t>po</a:t>
            </a:r>
            <a:r>
              <a:rPr lang="hu-HU" sz="1600" dirty="0" smtClean="0"/>
              <a:t> Kr.). </a:t>
            </a:r>
            <a:r>
              <a:rPr lang="hu-HU" sz="1600" dirty="0" err="1" smtClean="0"/>
              <a:t>Vtedy</a:t>
            </a:r>
            <a:r>
              <a:rPr lang="hu-HU" sz="1600" dirty="0" smtClean="0"/>
              <a:t> </a:t>
            </a:r>
            <a:r>
              <a:rPr lang="hu-HU" sz="1600" dirty="0"/>
              <a:t>založili </a:t>
            </a:r>
            <a:r>
              <a:rPr lang="hu-HU" sz="1600" noProof="1" smtClean="0"/>
              <a:t>Rimani</a:t>
            </a:r>
            <a:r>
              <a:rPr lang="hu-HU" sz="1600" dirty="0" smtClean="0"/>
              <a:t>a </a:t>
            </a:r>
            <a:r>
              <a:rPr lang="hu-HU" sz="1600" noProof="1" smtClean="0"/>
              <a:t>tábor legionárov v </a:t>
            </a:r>
            <a:r>
              <a:rPr lang="hu-HU" sz="1600" b="1" noProof="1" smtClean="0"/>
              <a:t>Carnunte</a:t>
            </a:r>
            <a:r>
              <a:rPr lang="hu-HU" sz="1600" noProof="1" smtClean="0"/>
              <a:t> (Bad Deutsch-Altenburg v Rakúsku).</a:t>
            </a:r>
          </a:p>
          <a:p>
            <a:r>
              <a:rPr lang="hu-HU" sz="1600" noProof="1" smtClean="0"/>
              <a:t>Za Trajána (98-117) vznikli tábory vo </a:t>
            </a:r>
            <a:r>
              <a:rPr lang="hu-HU" sz="1600" b="1" noProof="1" smtClean="0"/>
              <a:t>Vindobone</a:t>
            </a:r>
            <a:r>
              <a:rPr lang="hu-HU" sz="1600" noProof="1" smtClean="0"/>
              <a:t> (Viedeň), v </a:t>
            </a:r>
            <a:r>
              <a:rPr lang="hu-HU" sz="1600" b="1" noProof="1" smtClean="0"/>
              <a:t>Brigetiu</a:t>
            </a:r>
            <a:r>
              <a:rPr lang="hu-HU" sz="1600" noProof="1" smtClean="0"/>
              <a:t>  (Komárom-Szőny)</a:t>
            </a:r>
            <a:r>
              <a:rPr lang="hu-HU" sz="1600" b="1" noProof="1" smtClean="0"/>
              <a:t>, </a:t>
            </a:r>
            <a:r>
              <a:rPr lang="hu-HU" sz="1600" noProof="1" smtClean="0"/>
              <a:t>v </a:t>
            </a:r>
            <a:r>
              <a:rPr lang="hu-HU" sz="1600" b="1" noProof="1" smtClean="0"/>
              <a:t>Arrabone</a:t>
            </a:r>
            <a:r>
              <a:rPr lang="hu-HU" sz="1600" noProof="1" smtClean="0"/>
              <a:t> (Győr) a v</a:t>
            </a:r>
            <a:r>
              <a:rPr lang="hu-HU" sz="1600" b="1" noProof="1" smtClean="0"/>
              <a:t>Aquincu</a:t>
            </a:r>
            <a:r>
              <a:rPr lang="hu-HU" sz="1600" noProof="1" smtClean="0"/>
              <a:t> (Budapešť).</a:t>
            </a:r>
          </a:p>
          <a:p>
            <a:r>
              <a:rPr lang="hu-HU" sz="1600" noProof="1" smtClean="0"/>
              <a:t>Pri nich vznikli obchodno-remeselnícke strediská, v ktorých bývali príbuzní vojakov z légií. </a:t>
            </a:r>
          </a:p>
          <a:p>
            <a:r>
              <a:rPr lang="hu-HU" sz="1600" noProof="1" smtClean="0"/>
              <a:t>Medzi </a:t>
            </a:r>
            <a:endParaRPr lang="hu-HU" sz="1600" noProof="1"/>
          </a:p>
        </p:txBody>
      </p:sp>
      <p:sp>
        <p:nvSpPr>
          <p:cNvPr id="3" name="Nadpis 2"/>
          <p:cNvSpPr>
            <a:spLocks noGrp="1"/>
          </p:cNvSpPr>
          <p:nvPr>
            <p:ph type="title"/>
          </p:nvPr>
        </p:nvSpPr>
        <p:spPr/>
        <p:txBody>
          <a:bodyPr/>
          <a:lstStyle/>
          <a:p>
            <a:r>
              <a:rPr lang="cs-CZ" dirty="0" smtClean="0"/>
              <a:t>Vojenské tábory</a:t>
            </a:r>
            <a:endParaRPr lang="cs-CZ" dirty="0"/>
          </a:p>
        </p:txBody>
      </p:sp>
      <p:pic>
        <p:nvPicPr>
          <p:cNvPr id="4" name="Obrázok 3" descr="70_Schicht_A_Camera_veteraI.jpg"/>
          <p:cNvPicPr>
            <a:picLocks noChangeAspect="1"/>
          </p:cNvPicPr>
          <p:nvPr/>
        </p:nvPicPr>
        <p:blipFill>
          <a:blip r:embed="rId2" cstate="print"/>
          <a:stretch>
            <a:fillRect/>
          </a:stretch>
        </p:blipFill>
        <p:spPr>
          <a:xfrm>
            <a:off x="5436096" y="4005064"/>
            <a:ext cx="3044056" cy="2283042"/>
          </a:xfrm>
          <a:prstGeom prst="rect">
            <a:avLst/>
          </a:prstGeom>
        </p:spPr>
      </p:pic>
      <p:sp>
        <p:nvSpPr>
          <p:cNvPr id="5" name="BlokTextu 4"/>
          <p:cNvSpPr txBox="1"/>
          <p:nvPr/>
        </p:nvSpPr>
        <p:spPr>
          <a:xfrm>
            <a:off x="683568" y="4149080"/>
            <a:ext cx="4536504" cy="1323439"/>
          </a:xfrm>
          <a:prstGeom prst="rect">
            <a:avLst/>
          </a:prstGeom>
          <a:noFill/>
        </p:spPr>
        <p:txBody>
          <a:bodyPr wrap="square" rtlCol="0">
            <a:spAutoFit/>
          </a:bodyPr>
          <a:lstStyle/>
          <a:p>
            <a:r>
              <a:rPr lang="hu-HU" sz="1600" noProof="1" smtClean="0"/>
              <a:t>             základnými tábormi, ktoré boli od </a:t>
            </a:r>
          </a:p>
          <a:p>
            <a:r>
              <a:rPr lang="hu-HU" sz="1600" noProof="1" smtClean="0"/>
              <a:t>seba vzdialené 30-40 km sa budovali pomocné tábory a opevnenia. Takýmto táborom na území Slovenska boli napríklad </a:t>
            </a:r>
            <a:r>
              <a:rPr lang="hu-HU" sz="1600" b="1" noProof="1" smtClean="0"/>
              <a:t>Gerulata</a:t>
            </a:r>
            <a:r>
              <a:rPr lang="hu-HU" sz="1600" noProof="1" smtClean="0"/>
              <a:t> v  </a:t>
            </a:r>
            <a:r>
              <a:rPr lang="hu-HU" sz="1600" b="1" noProof="1" smtClean="0"/>
              <a:t>Rusovciach</a:t>
            </a:r>
            <a:r>
              <a:rPr lang="hu-HU" sz="1600" noProof="1" smtClean="0"/>
              <a:t> a</a:t>
            </a:r>
            <a:r>
              <a:rPr lang="hu-HU" sz="1600" b="1" noProof="1" smtClean="0"/>
              <a:t> Kelemantia </a:t>
            </a:r>
            <a:r>
              <a:rPr lang="hu-HU" sz="1600" noProof="1" smtClean="0"/>
              <a:t>v </a:t>
            </a:r>
            <a:r>
              <a:rPr lang="hu-HU" sz="1600" b="1" noProof="1" smtClean="0"/>
              <a:t>Iži pri Komárne</a:t>
            </a:r>
            <a:r>
              <a:rPr lang="hu-HU" sz="1600" noProof="1" smtClean="0"/>
              <a:t>.</a:t>
            </a:r>
            <a:endParaRPr lang="hu-HU" sz="1600" noProof="1"/>
          </a:p>
        </p:txBody>
      </p:sp>
    </p:spTree>
    <p:extLst>
      <p:ext uri="{BB962C8B-B14F-4D97-AF65-F5344CB8AC3E}">
        <p14:creationId xmlns:p14="http://schemas.microsoft.com/office/powerpoint/2010/main" xmlns="" val="41622202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zaná kniha">
  <a:themeElements>
    <a:clrScheme name="Viazaná knih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Viazaná knih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iazaná knih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455</TotalTime>
  <Words>448</Words>
  <Application>Microsoft Office PowerPoint</Application>
  <PresentationFormat>Prezentácia na obrazovke (4:3)</PresentationFormat>
  <Paragraphs>78</Paragraphs>
  <Slides>13</Slides>
  <Notes>1</Notes>
  <HiddenSlides>0</HiddenSlides>
  <MMClips>0</MMClips>
  <ScaleCrop>false</ScaleCrop>
  <HeadingPairs>
    <vt:vector size="4" baseType="variant">
      <vt:variant>
        <vt:lpstr>Motív</vt:lpstr>
      </vt:variant>
      <vt:variant>
        <vt:i4>1</vt:i4>
      </vt:variant>
      <vt:variant>
        <vt:lpstr>Nadpisy snímok</vt:lpstr>
      </vt:variant>
      <vt:variant>
        <vt:i4>13</vt:i4>
      </vt:variant>
    </vt:vector>
  </HeadingPairs>
  <TitlesOfParts>
    <vt:vector size="14" baseType="lpstr">
      <vt:lpstr>Viazaná kniha</vt:lpstr>
      <vt:lpstr>Petržalská Superškola   2. ročník 2014/2015</vt:lpstr>
      <vt:lpstr>Súhrn</vt:lpstr>
      <vt:lpstr>Markomanské vojny</vt:lpstr>
      <vt:lpstr>     Marcus Aurelius</vt:lpstr>
      <vt:lpstr>Limes Romanus</vt:lpstr>
      <vt:lpstr>Germáni na našom území</vt:lpstr>
      <vt:lpstr>Legenda  o zázračnom daždi</vt:lpstr>
      <vt:lpstr>Laugaricio</vt:lpstr>
      <vt:lpstr>Vojenské tábory</vt:lpstr>
      <vt:lpstr>Kelemantia</vt:lpstr>
      <vt:lpstr>Gerulata</vt:lpstr>
      <vt:lpstr>Zdroje</vt:lpstr>
      <vt:lpstr>Ako sme pomohli Petržalke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Markomanské vojny</dc:title>
  <dc:creator>samko</dc:creator>
  <cp:lastModifiedBy>Maminka</cp:lastModifiedBy>
  <cp:revision>46</cp:revision>
  <dcterms:created xsi:type="dcterms:W3CDTF">2015-04-18T18:47:08Z</dcterms:created>
  <dcterms:modified xsi:type="dcterms:W3CDTF">2015-04-29T23:27:32Z</dcterms:modified>
</cp:coreProperties>
</file>