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76" r:id="rId3"/>
    <p:sldId id="277" r:id="rId4"/>
    <p:sldId id="264" r:id="rId5"/>
    <p:sldId id="265" r:id="rId6"/>
    <p:sldId id="270" r:id="rId7"/>
    <p:sldId id="267" r:id="rId8"/>
    <p:sldId id="271" r:id="rId9"/>
    <p:sldId id="274" r:id="rId10"/>
    <p:sldId id="275" r:id="rId11"/>
    <p:sldId id="278" r:id="rId12"/>
    <p:sldId id="273" r:id="rId13"/>
    <p:sldId id="27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0AC"/>
    <a:srgbClr val="82C836"/>
    <a:srgbClr val="990F0F"/>
    <a:srgbClr val="830E0B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7" autoAdjust="0"/>
    <p:restoredTop sz="94662" autoAdjust="0"/>
  </p:normalViewPr>
  <p:slideViewPr>
    <p:cSldViewPr>
      <p:cViewPr>
        <p:scale>
          <a:sx n="72" d="100"/>
          <a:sy n="72" d="100"/>
        </p:scale>
        <p:origin x="-142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574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E319D-40AA-4232-AA3F-1B5E08ABE3C5}" type="doc">
      <dgm:prSet loTypeId="urn:microsoft.com/office/officeart/2005/8/layout/matrix1" loCatId="matrix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57AC2C26-CBFD-47C3-B301-89B2FD3C4810}">
      <dgm:prSet phldrT="[Text]"/>
      <dgm:spPr/>
      <dgm:t>
        <a:bodyPr/>
        <a:lstStyle/>
        <a:p>
          <a:r>
            <a:rPr lang="sk-SK" dirty="0" smtClean="0"/>
            <a:t>dusík</a:t>
          </a:r>
          <a:endParaRPr lang="sk-SK" dirty="0"/>
        </a:p>
      </dgm:t>
    </dgm:pt>
    <dgm:pt modelId="{F0CFE2A6-96B1-4942-9068-F401BB082341}" type="sibTrans" cxnId="{E476FEA4-E693-4473-9BCE-62A11165EBC2}">
      <dgm:prSet/>
      <dgm:spPr/>
      <dgm:t>
        <a:bodyPr/>
        <a:lstStyle/>
        <a:p>
          <a:endParaRPr lang="sk-SK"/>
        </a:p>
      </dgm:t>
    </dgm:pt>
    <dgm:pt modelId="{22254EEA-9C50-4627-9C7A-8E9C715E644F}" type="parTrans" cxnId="{E476FEA4-E693-4473-9BCE-62A11165EBC2}">
      <dgm:prSet/>
      <dgm:spPr/>
      <dgm:t>
        <a:bodyPr/>
        <a:lstStyle/>
        <a:p>
          <a:endParaRPr lang="sk-SK"/>
        </a:p>
      </dgm:t>
    </dgm:pt>
    <dgm:pt modelId="{FB1E225A-3DB5-4502-8122-E7E06B644B6B}">
      <dgm:prSet phldrT="[Text]"/>
      <dgm:spPr/>
      <dgm:t>
        <a:bodyPr/>
        <a:lstStyle/>
        <a:p>
          <a:r>
            <a:rPr lang="sk-SK" dirty="0" smtClean="0"/>
            <a:t>vodík</a:t>
          </a:r>
          <a:endParaRPr lang="sk-SK" dirty="0"/>
        </a:p>
      </dgm:t>
    </dgm:pt>
    <dgm:pt modelId="{5B944E14-23C5-4AAE-88FB-B6C8906D4869}" type="sibTrans" cxnId="{F7991028-6FA5-4A3D-9453-56904412DAB1}">
      <dgm:prSet/>
      <dgm:spPr/>
      <dgm:t>
        <a:bodyPr/>
        <a:lstStyle/>
        <a:p>
          <a:endParaRPr lang="sk-SK"/>
        </a:p>
      </dgm:t>
    </dgm:pt>
    <dgm:pt modelId="{D8F93C63-664D-418F-AF7E-0C189F4FB97A}" type="parTrans" cxnId="{F7991028-6FA5-4A3D-9453-56904412DAB1}">
      <dgm:prSet/>
      <dgm:spPr/>
      <dgm:t>
        <a:bodyPr/>
        <a:lstStyle/>
        <a:p>
          <a:endParaRPr lang="sk-SK"/>
        </a:p>
      </dgm:t>
    </dgm:pt>
    <dgm:pt modelId="{FB6DCFA8-4A4C-46A1-86A8-13784B62C370}">
      <dgm:prSet phldrT="[Text]"/>
      <dgm:spPr/>
      <dgm:t>
        <a:bodyPr/>
        <a:lstStyle/>
        <a:p>
          <a:r>
            <a:rPr lang="sk-SK" dirty="0" smtClean="0"/>
            <a:t>uhlík</a:t>
          </a:r>
          <a:endParaRPr lang="sk-SK" dirty="0"/>
        </a:p>
      </dgm:t>
    </dgm:pt>
    <dgm:pt modelId="{D0362C76-552C-4CFD-9CFF-7AB0B7C7079C}" type="sibTrans" cxnId="{9FFA36DB-A90E-439E-BC85-BD1780D7A869}">
      <dgm:prSet/>
      <dgm:spPr/>
      <dgm:t>
        <a:bodyPr/>
        <a:lstStyle/>
        <a:p>
          <a:endParaRPr lang="sk-SK"/>
        </a:p>
      </dgm:t>
    </dgm:pt>
    <dgm:pt modelId="{0BF1462B-9B7A-4CA8-B236-9A1DE27CE94D}" type="parTrans" cxnId="{9FFA36DB-A90E-439E-BC85-BD1780D7A869}">
      <dgm:prSet/>
      <dgm:spPr/>
      <dgm:t>
        <a:bodyPr/>
        <a:lstStyle/>
        <a:p>
          <a:endParaRPr lang="sk-SK"/>
        </a:p>
      </dgm:t>
    </dgm:pt>
    <dgm:pt modelId="{6C974006-2B61-42B9-B27F-62C231F383DB}">
      <dgm:prSet phldrT="[Text]"/>
      <dgm:spPr/>
      <dgm:t>
        <a:bodyPr/>
        <a:lstStyle/>
        <a:p>
          <a:r>
            <a:rPr lang="sk-SK" dirty="0" smtClean="0"/>
            <a:t>kyslík</a:t>
          </a:r>
          <a:endParaRPr lang="sk-SK" dirty="0"/>
        </a:p>
      </dgm:t>
    </dgm:pt>
    <dgm:pt modelId="{07EA1B6A-71F5-429F-A2A6-D50D2F0FC78B}" type="sibTrans" cxnId="{4026DF35-FE94-43E3-8F65-6FCB31B2DDE7}">
      <dgm:prSet/>
      <dgm:spPr/>
      <dgm:t>
        <a:bodyPr/>
        <a:lstStyle/>
        <a:p>
          <a:endParaRPr lang="sk-SK"/>
        </a:p>
      </dgm:t>
    </dgm:pt>
    <dgm:pt modelId="{2BD9B530-4C76-45B5-9B0F-816A575399F2}" type="parTrans" cxnId="{4026DF35-FE94-43E3-8F65-6FCB31B2DDE7}">
      <dgm:prSet/>
      <dgm:spPr/>
      <dgm:t>
        <a:bodyPr/>
        <a:lstStyle/>
        <a:p>
          <a:endParaRPr lang="sk-SK"/>
        </a:p>
      </dgm:t>
    </dgm:pt>
    <dgm:pt modelId="{C561E59E-1E61-4FAF-B311-C1962B96E61A}">
      <dgm:prSet phldrT="[Text]"/>
      <dgm:spPr/>
      <dgm:t>
        <a:bodyPr/>
        <a:lstStyle/>
        <a:p>
          <a:r>
            <a:rPr lang="sk-SK" dirty="0" smtClean="0"/>
            <a:t>ŽIVOT</a:t>
          </a:r>
          <a:endParaRPr lang="sk-SK" dirty="0"/>
        </a:p>
      </dgm:t>
    </dgm:pt>
    <dgm:pt modelId="{BAF5CE1D-29F4-475D-99C6-B1D0F592C019}" type="sibTrans" cxnId="{33C5752F-00A4-4B1D-A319-5243B29C809F}">
      <dgm:prSet/>
      <dgm:spPr/>
      <dgm:t>
        <a:bodyPr/>
        <a:lstStyle/>
        <a:p>
          <a:endParaRPr lang="sk-SK"/>
        </a:p>
      </dgm:t>
    </dgm:pt>
    <dgm:pt modelId="{E326F5F2-4C50-454E-8782-4FAC9FCCB30D}" type="parTrans" cxnId="{33C5752F-00A4-4B1D-A319-5243B29C809F}">
      <dgm:prSet/>
      <dgm:spPr/>
      <dgm:t>
        <a:bodyPr/>
        <a:lstStyle/>
        <a:p>
          <a:endParaRPr lang="sk-SK"/>
        </a:p>
      </dgm:t>
    </dgm:pt>
    <dgm:pt modelId="{0C7C4871-3CCC-43C1-8AB8-5011D7CCB60A}" type="pres">
      <dgm:prSet presAssocID="{E7DE319D-40AA-4232-AA3F-1B5E08ABE3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D5377C-E501-474E-8743-1C55E8208E40}" type="pres">
      <dgm:prSet presAssocID="{E7DE319D-40AA-4232-AA3F-1B5E08ABE3C5}" presName="matrix" presStyleCnt="0"/>
      <dgm:spPr/>
      <dgm:t>
        <a:bodyPr/>
        <a:lstStyle/>
        <a:p>
          <a:endParaRPr lang="sk-SK"/>
        </a:p>
      </dgm:t>
    </dgm:pt>
    <dgm:pt modelId="{E5A27C77-C950-4DF3-95B4-A00449B44D0A}" type="pres">
      <dgm:prSet presAssocID="{E7DE319D-40AA-4232-AA3F-1B5E08ABE3C5}" presName="tile1" presStyleLbl="node1" presStyleIdx="0" presStyleCnt="4"/>
      <dgm:spPr/>
      <dgm:t>
        <a:bodyPr/>
        <a:lstStyle/>
        <a:p>
          <a:endParaRPr lang="sk-SK"/>
        </a:p>
      </dgm:t>
    </dgm:pt>
    <dgm:pt modelId="{C6A8590F-6EE6-40A9-9501-4E65CB3C5820}" type="pres">
      <dgm:prSet presAssocID="{E7DE319D-40AA-4232-AA3F-1B5E08ABE3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7AC970-A7A8-4885-A047-CC07FB5D15B0}" type="pres">
      <dgm:prSet presAssocID="{E7DE319D-40AA-4232-AA3F-1B5E08ABE3C5}" presName="tile2" presStyleLbl="node1" presStyleIdx="1" presStyleCnt="4"/>
      <dgm:spPr/>
      <dgm:t>
        <a:bodyPr/>
        <a:lstStyle/>
        <a:p>
          <a:endParaRPr lang="sk-SK"/>
        </a:p>
      </dgm:t>
    </dgm:pt>
    <dgm:pt modelId="{BD2D99ED-29AF-4C59-8B02-84BF0CEBC1A2}" type="pres">
      <dgm:prSet presAssocID="{E7DE319D-40AA-4232-AA3F-1B5E08ABE3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1BE395A-B8EA-4F4D-98E5-BC9B12BEDD20}" type="pres">
      <dgm:prSet presAssocID="{E7DE319D-40AA-4232-AA3F-1B5E08ABE3C5}" presName="tile3" presStyleLbl="node1" presStyleIdx="2" presStyleCnt="4"/>
      <dgm:spPr/>
      <dgm:t>
        <a:bodyPr/>
        <a:lstStyle/>
        <a:p>
          <a:endParaRPr lang="sk-SK"/>
        </a:p>
      </dgm:t>
    </dgm:pt>
    <dgm:pt modelId="{FD8CAF4A-47CE-4B49-A620-37BF2DE34894}" type="pres">
      <dgm:prSet presAssocID="{E7DE319D-40AA-4232-AA3F-1B5E08ABE3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3F3D0F-0122-4D63-8BBB-8C963BDE0FEF}" type="pres">
      <dgm:prSet presAssocID="{E7DE319D-40AA-4232-AA3F-1B5E08ABE3C5}" presName="tile4" presStyleLbl="node1" presStyleIdx="3" presStyleCnt="4"/>
      <dgm:spPr/>
      <dgm:t>
        <a:bodyPr/>
        <a:lstStyle/>
        <a:p>
          <a:endParaRPr lang="sk-SK"/>
        </a:p>
      </dgm:t>
    </dgm:pt>
    <dgm:pt modelId="{BD0AC088-7001-4344-A203-046063A51C45}" type="pres">
      <dgm:prSet presAssocID="{E7DE319D-40AA-4232-AA3F-1B5E08ABE3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ED099A-9A9C-4097-9D60-AB2BEFCBBB80}" type="pres">
      <dgm:prSet presAssocID="{E7DE319D-40AA-4232-AA3F-1B5E08ABE3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</dgm:ptLst>
  <dgm:cxnLst>
    <dgm:cxn modelId="{F213FEDD-8F93-450C-B38F-A4AEE95FF61B}" type="presOf" srcId="{FB6DCFA8-4A4C-46A1-86A8-13784B62C370}" destId="{707AC970-A7A8-4885-A047-CC07FB5D15B0}" srcOrd="0" destOrd="0" presId="urn:microsoft.com/office/officeart/2005/8/layout/matrix1"/>
    <dgm:cxn modelId="{0CE1DEA3-2859-4321-88B6-CF59B5A0EA9E}" type="presOf" srcId="{FB1E225A-3DB5-4502-8122-E7E06B644B6B}" destId="{FD8CAF4A-47CE-4B49-A620-37BF2DE34894}" srcOrd="1" destOrd="0" presId="urn:microsoft.com/office/officeart/2005/8/layout/matrix1"/>
    <dgm:cxn modelId="{6323C392-D2E9-4A0A-A382-B007A8A1CBE8}" type="presOf" srcId="{6C974006-2B61-42B9-B27F-62C231F383DB}" destId="{E5A27C77-C950-4DF3-95B4-A00449B44D0A}" srcOrd="0" destOrd="0" presId="urn:microsoft.com/office/officeart/2005/8/layout/matrix1"/>
    <dgm:cxn modelId="{FF267294-58D9-48AB-BD06-E00F6FDC942A}" type="presOf" srcId="{FB6DCFA8-4A4C-46A1-86A8-13784B62C370}" destId="{BD2D99ED-29AF-4C59-8B02-84BF0CEBC1A2}" srcOrd="1" destOrd="0" presId="urn:microsoft.com/office/officeart/2005/8/layout/matrix1"/>
    <dgm:cxn modelId="{9FFA36DB-A90E-439E-BC85-BD1780D7A869}" srcId="{C561E59E-1E61-4FAF-B311-C1962B96E61A}" destId="{FB6DCFA8-4A4C-46A1-86A8-13784B62C370}" srcOrd="1" destOrd="0" parTransId="{0BF1462B-9B7A-4CA8-B236-9A1DE27CE94D}" sibTransId="{D0362C76-552C-4CFD-9CFF-7AB0B7C7079C}"/>
    <dgm:cxn modelId="{5FCB6AD6-93B9-48A0-A235-A5FE6712B95B}" type="presOf" srcId="{C561E59E-1E61-4FAF-B311-C1962B96E61A}" destId="{19ED099A-9A9C-4097-9D60-AB2BEFCBBB80}" srcOrd="0" destOrd="0" presId="urn:microsoft.com/office/officeart/2005/8/layout/matrix1"/>
    <dgm:cxn modelId="{07C05F8E-EF8B-4955-85FC-8BDD92A4134B}" type="presOf" srcId="{6C974006-2B61-42B9-B27F-62C231F383DB}" destId="{C6A8590F-6EE6-40A9-9501-4E65CB3C5820}" srcOrd="1" destOrd="0" presId="urn:microsoft.com/office/officeart/2005/8/layout/matrix1"/>
    <dgm:cxn modelId="{F7991028-6FA5-4A3D-9453-56904412DAB1}" srcId="{C561E59E-1E61-4FAF-B311-C1962B96E61A}" destId="{FB1E225A-3DB5-4502-8122-E7E06B644B6B}" srcOrd="2" destOrd="0" parTransId="{D8F93C63-664D-418F-AF7E-0C189F4FB97A}" sibTransId="{5B944E14-23C5-4AAE-88FB-B6C8906D4869}"/>
    <dgm:cxn modelId="{4026DF35-FE94-43E3-8F65-6FCB31B2DDE7}" srcId="{C561E59E-1E61-4FAF-B311-C1962B96E61A}" destId="{6C974006-2B61-42B9-B27F-62C231F383DB}" srcOrd="0" destOrd="0" parTransId="{2BD9B530-4C76-45B5-9B0F-816A575399F2}" sibTransId="{07EA1B6A-71F5-429F-A2A6-D50D2F0FC78B}"/>
    <dgm:cxn modelId="{33C5752F-00A4-4B1D-A319-5243B29C809F}" srcId="{E7DE319D-40AA-4232-AA3F-1B5E08ABE3C5}" destId="{C561E59E-1E61-4FAF-B311-C1962B96E61A}" srcOrd="0" destOrd="0" parTransId="{E326F5F2-4C50-454E-8782-4FAC9FCCB30D}" sibTransId="{BAF5CE1D-29F4-475D-99C6-B1D0F592C019}"/>
    <dgm:cxn modelId="{E476FEA4-E693-4473-9BCE-62A11165EBC2}" srcId="{C561E59E-1E61-4FAF-B311-C1962B96E61A}" destId="{57AC2C26-CBFD-47C3-B301-89B2FD3C4810}" srcOrd="3" destOrd="0" parTransId="{22254EEA-9C50-4627-9C7A-8E9C715E644F}" sibTransId="{F0CFE2A6-96B1-4942-9068-F401BB082341}"/>
    <dgm:cxn modelId="{BFDCD5C8-37F4-4646-96EF-441A35061A4F}" type="presOf" srcId="{57AC2C26-CBFD-47C3-B301-89B2FD3C4810}" destId="{BD0AC088-7001-4344-A203-046063A51C45}" srcOrd="1" destOrd="0" presId="urn:microsoft.com/office/officeart/2005/8/layout/matrix1"/>
    <dgm:cxn modelId="{01A56285-AD6B-4BE6-9E2F-4A5CBFBCF202}" type="presOf" srcId="{FB1E225A-3DB5-4502-8122-E7E06B644B6B}" destId="{B1BE395A-B8EA-4F4D-98E5-BC9B12BEDD20}" srcOrd="0" destOrd="0" presId="urn:microsoft.com/office/officeart/2005/8/layout/matrix1"/>
    <dgm:cxn modelId="{8A2E0EF7-22E1-4BF7-B500-ADDD40E4623C}" type="presOf" srcId="{57AC2C26-CBFD-47C3-B301-89B2FD3C4810}" destId="{CF3F3D0F-0122-4D63-8BBB-8C963BDE0FEF}" srcOrd="0" destOrd="0" presId="urn:microsoft.com/office/officeart/2005/8/layout/matrix1"/>
    <dgm:cxn modelId="{ABA69A92-E14D-4F27-892B-A50E10DC195F}" type="presOf" srcId="{E7DE319D-40AA-4232-AA3F-1B5E08ABE3C5}" destId="{0C7C4871-3CCC-43C1-8AB8-5011D7CCB60A}" srcOrd="0" destOrd="0" presId="urn:microsoft.com/office/officeart/2005/8/layout/matrix1"/>
    <dgm:cxn modelId="{A7171CD7-25A9-4CE1-8DD6-2EC55E3EDCBE}" type="presParOf" srcId="{0C7C4871-3CCC-43C1-8AB8-5011D7CCB60A}" destId="{19D5377C-E501-474E-8743-1C55E8208E40}" srcOrd="0" destOrd="0" presId="urn:microsoft.com/office/officeart/2005/8/layout/matrix1"/>
    <dgm:cxn modelId="{DC720BD9-8D40-4183-AD0A-FF6AA290B7F8}" type="presParOf" srcId="{19D5377C-E501-474E-8743-1C55E8208E40}" destId="{E5A27C77-C950-4DF3-95B4-A00449B44D0A}" srcOrd="0" destOrd="0" presId="urn:microsoft.com/office/officeart/2005/8/layout/matrix1"/>
    <dgm:cxn modelId="{CFA4AFE4-0228-4820-999F-D7F9E694BC28}" type="presParOf" srcId="{19D5377C-E501-474E-8743-1C55E8208E40}" destId="{C6A8590F-6EE6-40A9-9501-4E65CB3C5820}" srcOrd="1" destOrd="0" presId="urn:microsoft.com/office/officeart/2005/8/layout/matrix1"/>
    <dgm:cxn modelId="{3E4B6A8F-0D40-47AE-9C1D-62286C6811EA}" type="presParOf" srcId="{19D5377C-E501-474E-8743-1C55E8208E40}" destId="{707AC970-A7A8-4885-A047-CC07FB5D15B0}" srcOrd="2" destOrd="0" presId="urn:microsoft.com/office/officeart/2005/8/layout/matrix1"/>
    <dgm:cxn modelId="{63B00706-D061-4387-A1C7-2B81CB9E950E}" type="presParOf" srcId="{19D5377C-E501-474E-8743-1C55E8208E40}" destId="{BD2D99ED-29AF-4C59-8B02-84BF0CEBC1A2}" srcOrd="3" destOrd="0" presId="urn:microsoft.com/office/officeart/2005/8/layout/matrix1"/>
    <dgm:cxn modelId="{75965E5A-F06A-479D-B374-DD9E5A03E2E5}" type="presParOf" srcId="{19D5377C-E501-474E-8743-1C55E8208E40}" destId="{B1BE395A-B8EA-4F4D-98E5-BC9B12BEDD20}" srcOrd="4" destOrd="0" presId="urn:microsoft.com/office/officeart/2005/8/layout/matrix1"/>
    <dgm:cxn modelId="{0507F51D-4259-4372-9420-71647C1CE473}" type="presParOf" srcId="{19D5377C-E501-474E-8743-1C55E8208E40}" destId="{FD8CAF4A-47CE-4B49-A620-37BF2DE34894}" srcOrd="5" destOrd="0" presId="urn:microsoft.com/office/officeart/2005/8/layout/matrix1"/>
    <dgm:cxn modelId="{1A24A1F9-FEF0-4E20-99A3-BDD1DD7937F0}" type="presParOf" srcId="{19D5377C-E501-474E-8743-1C55E8208E40}" destId="{CF3F3D0F-0122-4D63-8BBB-8C963BDE0FEF}" srcOrd="6" destOrd="0" presId="urn:microsoft.com/office/officeart/2005/8/layout/matrix1"/>
    <dgm:cxn modelId="{14717A45-576F-429A-9776-112A0557B692}" type="presParOf" srcId="{19D5377C-E501-474E-8743-1C55E8208E40}" destId="{BD0AC088-7001-4344-A203-046063A51C45}" srcOrd="7" destOrd="0" presId="urn:microsoft.com/office/officeart/2005/8/layout/matrix1"/>
    <dgm:cxn modelId="{B5323B8E-9EFC-4C34-B45D-38E74257B285}" type="presParOf" srcId="{0C7C4871-3CCC-43C1-8AB8-5011D7CCB60A}" destId="{19ED099A-9A9C-4097-9D60-AB2BEFCBBB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27C77-C950-4DF3-95B4-A00449B44D0A}">
      <dsp:nvSpPr>
        <dsp:cNvPr id="0" name=""/>
        <dsp:cNvSpPr/>
      </dsp:nvSpPr>
      <dsp:spPr>
        <a:xfrm rot="16200000">
          <a:off x="612068" y="-612068"/>
          <a:ext cx="864096" cy="208823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kyslík</a:t>
          </a:r>
          <a:endParaRPr lang="sk-SK" sz="1800" kern="1200" dirty="0"/>
        </a:p>
      </dsp:txBody>
      <dsp:txXfrm rot="5400000">
        <a:off x="0" y="0"/>
        <a:ext cx="2088232" cy="648072"/>
      </dsp:txXfrm>
    </dsp:sp>
    <dsp:sp modelId="{707AC970-A7A8-4885-A047-CC07FB5D15B0}">
      <dsp:nvSpPr>
        <dsp:cNvPr id="0" name=""/>
        <dsp:cNvSpPr/>
      </dsp:nvSpPr>
      <dsp:spPr>
        <a:xfrm>
          <a:off x="2088232" y="0"/>
          <a:ext cx="2088232" cy="864096"/>
        </a:xfrm>
        <a:prstGeom prst="round1Rect">
          <a:avLst/>
        </a:prstGeom>
        <a:solidFill>
          <a:schemeClr val="accent3">
            <a:hueOff val="-4170919"/>
            <a:satOff val="-28848"/>
            <a:lumOff val="464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4170919"/>
              <a:satOff val="-28848"/>
              <a:lumOff val="4641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uhlík</a:t>
          </a:r>
          <a:endParaRPr lang="sk-SK" sz="1800" kern="1200" dirty="0"/>
        </a:p>
      </dsp:txBody>
      <dsp:txXfrm>
        <a:off x="2088232" y="0"/>
        <a:ext cx="2088232" cy="648072"/>
      </dsp:txXfrm>
    </dsp:sp>
    <dsp:sp modelId="{B1BE395A-B8EA-4F4D-98E5-BC9B12BEDD20}">
      <dsp:nvSpPr>
        <dsp:cNvPr id="0" name=""/>
        <dsp:cNvSpPr/>
      </dsp:nvSpPr>
      <dsp:spPr>
        <a:xfrm rot="10800000">
          <a:off x="0" y="864096"/>
          <a:ext cx="2088232" cy="864096"/>
        </a:xfrm>
        <a:prstGeom prst="round1Rect">
          <a:avLst/>
        </a:prstGeom>
        <a:solidFill>
          <a:schemeClr val="accent3">
            <a:hueOff val="-8341837"/>
            <a:satOff val="-57697"/>
            <a:lumOff val="928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8341837"/>
              <a:satOff val="-57697"/>
              <a:lumOff val="9281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vodík</a:t>
          </a:r>
          <a:endParaRPr lang="sk-SK" sz="1800" kern="1200" dirty="0"/>
        </a:p>
      </dsp:txBody>
      <dsp:txXfrm rot="10800000">
        <a:off x="0" y="1080119"/>
        <a:ext cx="2088232" cy="648072"/>
      </dsp:txXfrm>
    </dsp:sp>
    <dsp:sp modelId="{CF3F3D0F-0122-4D63-8BBB-8C963BDE0FEF}">
      <dsp:nvSpPr>
        <dsp:cNvPr id="0" name=""/>
        <dsp:cNvSpPr/>
      </dsp:nvSpPr>
      <dsp:spPr>
        <a:xfrm rot="5400000">
          <a:off x="2700300" y="252027"/>
          <a:ext cx="864096" cy="2088232"/>
        </a:xfrm>
        <a:prstGeom prst="round1Rect">
          <a:avLst/>
        </a:prstGeom>
        <a:solidFill>
          <a:schemeClr val="accent3">
            <a:hueOff val="-12512756"/>
            <a:satOff val="-86545"/>
            <a:lumOff val="1392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2512756"/>
              <a:satOff val="-86545"/>
              <a:lumOff val="13922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dusík</a:t>
          </a:r>
          <a:endParaRPr lang="sk-SK" sz="1800" kern="1200" dirty="0"/>
        </a:p>
      </dsp:txBody>
      <dsp:txXfrm rot="-5400000">
        <a:off x="2088232" y="1080119"/>
        <a:ext cx="2088232" cy="648072"/>
      </dsp:txXfrm>
    </dsp:sp>
    <dsp:sp modelId="{19ED099A-9A9C-4097-9D60-AB2BEFCBBB80}">
      <dsp:nvSpPr>
        <dsp:cNvPr id="0" name=""/>
        <dsp:cNvSpPr/>
      </dsp:nvSpPr>
      <dsp:spPr>
        <a:xfrm>
          <a:off x="1461762" y="648072"/>
          <a:ext cx="1252939" cy="432048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ŽIVOT</a:t>
          </a:r>
          <a:endParaRPr lang="sk-SK" sz="1800" kern="1200" dirty="0"/>
        </a:p>
      </dsp:txBody>
      <dsp:txXfrm>
        <a:off x="1482853" y="669163"/>
        <a:ext cx="1210757" cy="389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CDEB-DD2A-49BC-AF16-8E2B4A635037}" type="datetimeFigureOut">
              <a:rPr lang="sk-SK" smtClean="0"/>
              <a:t>30. 4. 2015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C23C-EE8E-45BB-86A2-2095B001EA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85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C23C-EE8E-45BB-86A2-2095B001EA14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45325-994A-4BEE-9A04-BD48DF75384C}" type="datetimeFigureOut">
              <a:rPr lang="sk-SK" smtClean="0"/>
              <a:pPr/>
              <a:t>30. 4. 2015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FE658-FD45-4377-88F9-57E6F6A66D7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6264696" cy="2376263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Petržalská super škola II. ročník 2014/2015</a:t>
            </a:r>
            <a:endParaRPr lang="sk-SK" dirty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083515"/>
            <a:ext cx="6976864" cy="3384376"/>
          </a:xfrm>
        </p:spPr>
        <p:txBody>
          <a:bodyPr>
            <a:normAutofit/>
          </a:bodyPr>
          <a:lstStyle/>
          <a:p>
            <a:pPr algn="l"/>
            <a:r>
              <a:rPr lang="sk-SK" sz="2600" b="1" dirty="0" smtClean="0">
                <a:solidFill>
                  <a:srgbClr val="C00000"/>
                </a:solidFill>
                <a:latin typeface="+mj-lt"/>
              </a:rPr>
              <a:t>Téma práce: </a:t>
            </a:r>
            <a:r>
              <a:rPr lang="sk-SK" sz="2600" i="1" dirty="0" smtClean="0">
                <a:solidFill>
                  <a:schemeClr val="bg1"/>
                </a:solidFill>
                <a:latin typeface="+mj-lt"/>
              </a:rPr>
              <a:t>Sme vo vesmíre sami?</a:t>
            </a:r>
          </a:p>
          <a:p>
            <a:pPr algn="l"/>
            <a:r>
              <a:rPr lang="sk-SK" sz="2600" b="1" dirty="0" smtClean="0">
                <a:solidFill>
                  <a:srgbClr val="C00000"/>
                </a:solidFill>
                <a:latin typeface="+mj-lt"/>
              </a:rPr>
              <a:t>Názov práce: </a:t>
            </a:r>
            <a:r>
              <a:rPr lang="sk-SK" sz="2600" i="1" dirty="0" smtClean="0">
                <a:solidFill>
                  <a:schemeClr val="bg1"/>
                </a:solidFill>
                <a:latin typeface="+mj-lt"/>
              </a:rPr>
              <a:t>Čo všetko je potrebné na vytvorenie </a:t>
            </a:r>
            <a:r>
              <a:rPr lang="sk-SK" sz="2600" i="1" smtClean="0">
                <a:solidFill>
                  <a:schemeClr val="bg1"/>
                </a:solidFill>
                <a:latin typeface="+mj-lt"/>
              </a:rPr>
              <a:t>obývateľnej </a:t>
            </a:r>
            <a:r>
              <a:rPr lang="sk-SK" sz="2600" i="1" smtClean="0">
                <a:solidFill>
                  <a:schemeClr val="bg1"/>
                </a:solidFill>
                <a:latin typeface="+mj-lt"/>
              </a:rPr>
              <a:t>planéty.</a:t>
            </a:r>
            <a:endParaRPr lang="sk-SK" sz="2600" i="1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k-SK" b="1" dirty="0">
                <a:solidFill>
                  <a:srgbClr val="C00000"/>
                </a:solidFill>
                <a:latin typeface="+mj-lt"/>
              </a:rPr>
              <a:t>Vypracovali</a:t>
            </a:r>
            <a:r>
              <a:rPr lang="sk-SK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sk-SK" sz="2600" i="1" dirty="0" smtClean="0">
                <a:solidFill>
                  <a:schemeClr val="bg1"/>
                </a:solidFill>
                <a:latin typeface="+mj-lt"/>
              </a:rPr>
              <a:t>Dominik Kysel, Tomáš Jurka, Filip </a:t>
            </a:r>
            <a:r>
              <a:rPr lang="sk-SK" sz="2600" i="1" dirty="0" err="1" smtClean="0">
                <a:solidFill>
                  <a:schemeClr val="bg1"/>
                </a:solidFill>
                <a:latin typeface="+mj-lt"/>
              </a:rPr>
              <a:t>Kršák</a:t>
            </a:r>
            <a:endParaRPr lang="sk-SK" sz="2600" i="1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k-SK" sz="2600" b="1" dirty="0" smtClean="0">
                <a:solidFill>
                  <a:srgbClr val="C00000"/>
                </a:solidFill>
                <a:latin typeface="+mj-lt"/>
              </a:rPr>
              <a:t>Vedúci práce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sk-SK" i="1" dirty="0">
                <a:solidFill>
                  <a:schemeClr val="bg1"/>
                </a:solidFill>
                <a:latin typeface="+mj-lt"/>
              </a:rPr>
              <a:t>Mgr. Iveta Matušková</a:t>
            </a:r>
            <a:endParaRPr lang="sk-SK" sz="2600" i="1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k-SK" sz="2600" b="1" dirty="0" smtClean="0">
                <a:solidFill>
                  <a:srgbClr val="C00000"/>
                </a:solidFill>
                <a:latin typeface="+mj-lt"/>
              </a:rPr>
              <a:t>Škola, trieda: </a:t>
            </a:r>
            <a:r>
              <a:rPr lang="sk-SK" sz="2600" i="1" dirty="0" smtClean="0">
                <a:solidFill>
                  <a:schemeClr val="bg1"/>
                </a:solidFill>
                <a:latin typeface="+mj-lt"/>
              </a:rPr>
              <a:t>ZŠ Budatínska 61, VII.A</a:t>
            </a:r>
            <a:endParaRPr lang="sk-SK" sz="2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28" y="678150"/>
            <a:ext cx="2560207" cy="2424708"/>
          </a:xfrm>
          <a:prstGeom prst="roundRect">
            <a:avLst>
              <a:gd name="adj" fmla="val 116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Ako sme pomohli Petržalke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Každý rok sa zapájame do dobrovoľných aktivít . V tomto školskom roku sme sa zapojili so školou do </a:t>
            </a:r>
            <a:r>
              <a:rPr lang="sk-SK" dirty="0"/>
              <a:t>projektu Olompiáda </a:t>
            </a:r>
            <a:r>
              <a:rPr lang="sk-SK" dirty="0" smtClean="0"/>
              <a:t>. Jej  hlavnou úlohou je zbieranie plastových fliaš, ktoré zbierame doma i vonku. Ak nazbierame dostatočné množstvo, čaká nás odmena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dirty="0"/>
              <a:t>m</a:t>
            </a:r>
            <a:r>
              <a:rPr lang="sk-SK" dirty="0" smtClean="0"/>
              <a:t>áme  krajšiu a čistejšiu Petržalku. </a:t>
            </a:r>
            <a:endParaRPr lang="sk-SK" dirty="0"/>
          </a:p>
          <a:p>
            <a:endParaRPr lang="sk-SK" dirty="0"/>
          </a:p>
        </p:txBody>
      </p:sp>
      <p:sp>
        <p:nvSpPr>
          <p:cNvPr id="1028" name="AutoShape 4" descr="http://mail.centrum.sk/download.php?msg_id=0000000001da000097ac00ee215f&amp;idx=10&amp;filename=image9.jpeg&amp;r=11.2072543241083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1" name="Picture 7" descr="http://www.olompiada.sk/arte-content/uploads/OLOMPIADA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2928958" cy="2577484"/>
          </a:xfrm>
          <a:prstGeom prst="rect">
            <a:avLst/>
          </a:prstGeom>
          <a:noFill/>
        </p:spPr>
      </p:pic>
      <p:pic>
        <p:nvPicPr>
          <p:cNvPr id="1032" name="Picture 8" descr="C:\Documents and Settings\ZS\Desktop\image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328" y="4646524"/>
            <a:ext cx="2310640" cy="1732980"/>
          </a:xfrm>
          <a:prstGeom prst="rect">
            <a:avLst/>
          </a:prstGeom>
          <a:noFill/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830299"/>
              </p:ext>
            </p:extLst>
          </p:nvPr>
        </p:nvGraphicFramePr>
        <p:xfrm>
          <a:off x="2231688" y="4633400"/>
          <a:ext cx="3070251" cy="203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4095684" imgH="2714543" progId="AcroExch.Document.11">
                  <p:embed/>
                </p:oleObj>
              </mc:Choice>
              <mc:Fallback>
                <p:oleObj name="Acrobat Document" r:id="rId6" imgW="4095684" imgH="271454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1688" y="4633400"/>
                        <a:ext cx="3070251" cy="2034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07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Graham </a:t>
            </a:r>
            <a:r>
              <a:rPr lang="sk-SK" dirty="0" err="1" smtClean="0">
                <a:latin typeface="+mj-lt"/>
              </a:rPr>
              <a:t>Ian</a:t>
            </a:r>
            <a:r>
              <a:rPr lang="sk-SK" dirty="0" smtClean="0">
                <a:latin typeface="+mj-lt"/>
              </a:rPr>
              <a:t>: Vesmír, mini SLOVART, ISBN 80-7145-630-6</a:t>
            </a:r>
          </a:p>
          <a:p>
            <a:r>
              <a:rPr lang="sk-SK" dirty="0" err="1" smtClean="0">
                <a:latin typeface="+mj-lt"/>
              </a:rPr>
              <a:t>Kerrod</a:t>
            </a:r>
            <a:r>
              <a:rPr lang="sk-SK" dirty="0" smtClean="0">
                <a:latin typeface="+mj-lt"/>
              </a:rPr>
              <a:t> Robin: Atlas vesmíru, </a:t>
            </a:r>
            <a:r>
              <a:rPr lang="sk-SK" dirty="0" err="1" smtClean="0">
                <a:latin typeface="+mj-lt"/>
              </a:rPr>
              <a:t>Fortuna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Print</a:t>
            </a:r>
            <a:r>
              <a:rPr lang="sk-SK" dirty="0" smtClean="0">
                <a:latin typeface="+mj-lt"/>
              </a:rPr>
              <a:t>, ISBN 80-7153-061-1</a:t>
            </a:r>
          </a:p>
          <a:p>
            <a:r>
              <a:rPr lang="sk-SK" dirty="0" smtClean="0">
                <a:latin typeface="+mj-lt"/>
              </a:rPr>
              <a:t>Nová detská encyklopédia, </a:t>
            </a:r>
            <a:r>
              <a:rPr lang="sk-SK" dirty="0" err="1" smtClean="0">
                <a:latin typeface="+mj-lt"/>
              </a:rPr>
              <a:t>Ikar</a:t>
            </a:r>
            <a:r>
              <a:rPr lang="sk-SK" dirty="0" smtClean="0">
                <a:latin typeface="+mj-lt"/>
              </a:rPr>
              <a:t>, ISBN 978-80-551-3921-0</a:t>
            </a:r>
          </a:p>
          <a:p>
            <a:r>
              <a:rPr lang="sk-SK" dirty="0" smtClean="0">
                <a:latin typeface="+mj-lt"/>
              </a:rPr>
              <a:t>http</a:t>
            </a:r>
            <a:r>
              <a:rPr lang="sk-SK" dirty="0">
                <a:latin typeface="+mj-lt"/>
              </a:rPr>
              <a:t>://www.matrix-2012.cz/</a:t>
            </a:r>
          </a:p>
          <a:p>
            <a:r>
              <a:rPr lang="sk-SK" dirty="0" smtClean="0">
                <a:latin typeface="+mj-lt"/>
              </a:rPr>
              <a:t>http</a:t>
            </a:r>
            <a:r>
              <a:rPr lang="sk-SK" dirty="0">
                <a:latin typeface="+mj-lt"/>
              </a:rPr>
              <a:t>://sk.wikipedia.org/wiki/Eur%C3%B3pska_vesm%C3%ADrna_agent%C3%BAra</a:t>
            </a:r>
          </a:p>
          <a:p>
            <a:r>
              <a:rPr lang="sk-SK" dirty="0">
                <a:latin typeface="+mj-lt"/>
              </a:rPr>
              <a:t>http://</a:t>
            </a:r>
            <a:r>
              <a:rPr lang="sk-SK" dirty="0" smtClean="0">
                <a:latin typeface="+mj-lt"/>
              </a:rPr>
              <a:t>sk.wikipedia.org/wiki/Hypot%C3%A9za_zriedkavej_Zeme                 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8231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11430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Ďakujeme za pozornosť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6179"/>
          <a:stretch>
            <a:fillRect/>
          </a:stretch>
        </p:blipFill>
        <p:spPr>
          <a:xfrm>
            <a:off x="2555776" y="2348880"/>
            <a:ext cx="4313238" cy="3671887"/>
          </a:xfrm>
        </p:spPr>
      </p:pic>
    </p:spTree>
    <p:extLst>
      <p:ext uri="{BB962C8B-B14F-4D97-AF65-F5344CB8AC3E}">
        <p14:creationId xmlns:p14="http://schemas.microsoft.com/office/powerpoint/2010/main" val="2814818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99440"/>
              </p:ext>
            </p:extLst>
          </p:nvPr>
        </p:nvGraphicFramePr>
        <p:xfrm>
          <a:off x="724127" y="1448736"/>
          <a:ext cx="7748755" cy="477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228974" imgH="3219442" progId="AcroExch.Document.11">
                  <p:embed/>
                </p:oleObj>
              </mc:Choice>
              <mc:Fallback>
                <p:oleObj name="Acrobat Document" r:id="rId3" imgW="5228974" imgH="321944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127" y="1448736"/>
                        <a:ext cx="7748755" cy="477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98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5698976" cy="5271864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Ľudstvo už v dávnej minulosti fascinoval pohľad na nočnú oblohu a </a:t>
            </a:r>
            <a:r>
              <a:rPr lang="sk-SK" dirty="0" smtClean="0"/>
              <a:t>zaoberalo </a:t>
            </a:r>
            <a:r>
              <a:rPr lang="sk-SK" dirty="0"/>
              <a:t>sa myšlienkou mimozemského života</a:t>
            </a:r>
            <a:r>
              <a:rPr lang="sk-SK" dirty="0" smtClean="0"/>
              <a:t>. V </a:t>
            </a:r>
            <a:r>
              <a:rPr lang="sk-SK" dirty="0"/>
              <a:t>antike to boli skôr dohady, ale prelomom bol </a:t>
            </a:r>
            <a:r>
              <a:rPr lang="sk-SK" dirty="0" smtClean="0"/>
              <a:t>stredovek. 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Kopernika viedla myšlienka, že planéty nie sú len nebeské telesá, ale iné svety podobné Zemi.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Galileo Galilei predpokladal, že aj na iných planétach by mohli byť priaznivé podmienky pre život.</a:t>
            </a:r>
          </a:p>
          <a:p>
            <a:pPr marL="0" indent="0">
              <a:buNone/>
            </a:pPr>
            <a:r>
              <a:rPr lang="sk-SK" b="1" i="1" dirty="0" smtClean="0">
                <a:solidFill>
                  <a:srgbClr val="002060"/>
                </a:solidFill>
                <a:latin typeface="+mj-lt"/>
              </a:rPr>
              <a:t>Naša práca je zameraná </a:t>
            </a:r>
            <a:r>
              <a:rPr lang="sk-SK" b="1" i="1" smtClean="0">
                <a:solidFill>
                  <a:srgbClr val="002060"/>
                </a:solidFill>
                <a:latin typeface="+mj-lt"/>
              </a:rPr>
              <a:t>na vytvorenie </a:t>
            </a:r>
            <a:r>
              <a:rPr lang="sk-SK" b="1" i="1" dirty="0" smtClean="0">
                <a:solidFill>
                  <a:srgbClr val="002060"/>
                </a:solidFill>
                <a:latin typeface="+mj-lt"/>
              </a:rPr>
              <a:t>podmienok, ktorými si predstavujeme život na inej planéte.</a:t>
            </a:r>
            <a:endParaRPr lang="sk-SK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631464"/>
            <a:ext cx="2101096" cy="26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2101096" cy="24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sk-SK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</a:t>
            </a:r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half" idx="3"/>
          </p:nvPr>
        </p:nvSpPr>
        <p:spPr>
          <a:xfrm>
            <a:off x="179512" y="1988840"/>
            <a:ext cx="5256583" cy="1368152"/>
          </a:xfrm>
        </p:spPr>
        <p:txBody>
          <a:bodyPr>
            <a:normAutofit/>
          </a:bodyPr>
          <a:lstStyle/>
          <a:p>
            <a:r>
              <a:rPr lang="sk-SK" sz="2800" b="0" dirty="0">
                <a:solidFill>
                  <a:schemeClr val="tx1"/>
                </a:solidFill>
                <a:latin typeface="+mj-lt"/>
              </a:rPr>
              <a:t>Je </a:t>
            </a:r>
            <a:r>
              <a:rPr lang="sk-SK" sz="2800" b="0" dirty="0" smtClean="0">
                <a:solidFill>
                  <a:schemeClr val="tx1"/>
                </a:solidFill>
                <a:latin typeface="+mj-lt"/>
              </a:rPr>
              <a:t>väčší, </a:t>
            </a:r>
            <a:r>
              <a:rPr lang="sk-SK" sz="2800" b="0" dirty="0">
                <a:solidFill>
                  <a:schemeClr val="tx1"/>
                </a:solidFill>
                <a:latin typeface="+mj-lt"/>
              </a:rPr>
              <a:t>ako si vieme vôbec </a:t>
            </a:r>
            <a:r>
              <a:rPr lang="sk-SK" sz="2800" b="0" dirty="0" smtClean="0">
                <a:solidFill>
                  <a:schemeClr val="tx1"/>
                </a:solidFill>
                <a:latin typeface="+mj-lt"/>
              </a:rPr>
              <a:t>predstaviť.</a:t>
            </a:r>
            <a:endParaRPr lang="sk-SK" sz="2800" b="0" dirty="0">
              <a:solidFill>
                <a:schemeClr val="tx1"/>
              </a:solidFill>
              <a:latin typeface="+mj-lt"/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ástupný symbol obsahu 14"/>
          <p:cNvSpPr>
            <a:spLocks noGrp="1"/>
          </p:cNvSpPr>
          <p:nvPr>
            <p:ph sz="quarter" idx="2"/>
          </p:nvPr>
        </p:nvSpPr>
        <p:spPr>
          <a:xfrm>
            <a:off x="7020272" y="3789040"/>
            <a:ext cx="1872208" cy="28803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+mj-lt"/>
              </a:rPr>
              <a:t>Naša Galaxia sa nazýva Mliečna dráha a  je iba jedna z približne 30 galaxií.</a:t>
            </a:r>
          </a:p>
          <a:p>
            <a:endParaRPr lang="sk-SK" dirty="0"/>
          </a:p>
        </p:txBody>
      </p:sp>
      <p:sp>
        <p:nvSpPr>
          <p:cNvPr id="17" name="Zástupný symbol obsahu 16"/>
          <p:cNvSpPr>
            <a:spLocks noGrp="1"/>
          </p:cNvSpPr>
          <p:nvPr>
            <p:ph sz="quarter" idx="4"/>
          </p:nvPr>
        </p:nvSpPr>
        <p:spPr>
          <a:xfrm>
            <a:off x="2627784" y="5805264"/>
            <a:ext cx="4761855" cy="10527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+mj-lt"/>
              </a:rPr>
              <a:t>Mliečnu dráhu tvorí približne 100 miliárd hviezd a jedna z nich je naše Slnko a jeho slnečná </a:t>
            </a:r>
            <a:r>
              <a:rPr lang="sk-SK" sz="2400" dirty="0" smtClean="0">
                <a:latin typeface="+mj-lt"/>
              </a:rPr>
              <a:t>sústava.</a:t>
            </a:r>
            <a:endParaRPr lang="sk-SK" sz="2400" dirty="0">
              <a:latin typeface="+mj-l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17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Vytvorenie planéty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Na vytvorenie obývateľnej planéty potrebujeme hviezdu, ktorá nám poskytne dostatok tepla a svetla.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Okruh okolo hviezdy musí byť stabilný. Atmosféru by mala mať zloženú z oxidu uhličitého a nesmela by obsahovať veľa jedovatých plynov.</a:t>
            </a:r>
          </a:p>
          <a:p>
            <a:endParaRPr lang="sk-SK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50912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" t="-3396" r="-1728" b="4926"/>
          <a:stretch/>
        </p:blipFill>
        <p:spPr bwMode="auto">
          <a:xfrm>
            <a:off x="4932040" y="1882037"/>
            <a:ext cx="378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83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82C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Zóna života</a:t>
            </a:r>
            <a:endParaRPr lang="sk-SK" dirty="0">
              <a:solidFill>
                <a:srgbClr val="82C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268" y="1808784"/>
            <a:ext cx="4040188" cy="23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251520" y="1844824"/>
            <a:ext cx="4041775" cy="4443488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Book Antiqua" panose="02040602050305030304" pitchFamily="18" charset="0"/>
              </a:rPr>
              <a:t>Planéta sa musí nachádzať v „zóne života“. To je zóna, kde je dostatok svetla a tepla pre život, ako ho poznáme. Voda sa tu musí nachádzať v kvapalnom skupenstve, (v slnečnej sústave je to medzi Venušou a Marsom). Zem tvorí 70%vody.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3"/>
            <a:ext cx="367240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5658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Priaznivé podmienky pre život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538736" cy="32191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900" dirty="0" smtClean="0">
                <a:cs typeface="Andalus" panose="02020603050405020304" pitchFamily="18" charset="-78"/>
              </a:rPr>
              <a:t>Sú to:  veľkosť  a váha planéty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900" dirty="0" smtClean="0">
                <a:cs typeface="Andalus" panose="02020603050405020304" pitchFamily="18" charset="-78"/>
              </a:rPr>
              <a:t>Sklon </a:t>
            </a:r>
            <a:r>
              <a:rPr lang="sk-SK" sz="1900" dirty="0">
                <a:cs typeface="Andalus" panose="02020603050405020304" pitchFamily="18" charset="-78"/>
              </a:rPr>
              <a:t>planetárnej </a:t>
            </a:r>
            <a:r>
              <a:rPr lang="sk-SK" sz="1900" dirty="0" smtClean="0">
                <a:cs typeface="Andalus" panose="02020603050405020304" pitchFamily="18" charset="-78"/>
              </a:rPr>
              <a:t>osi, umožňuje </a:t>
            </a:r>
            <a:r>
              <a:rPr lang="sk-SK" sz="1900" dirty="0">
                <a:cs typeface="Andalus" panose="02020603050405020304" pitchFamily="18" charset="-78"/>
              </a:rPr>
              <a:t>dynamiku </a:t>
            </a:r>
            <a:r>
              <a:rPr lang="sk-SK" sz="1900" dirty="0" smtClean="0">
                <a:cs typeface="Andalus" panose="02020603050405020304" pitchFamily="18" charset="-78"/>
              </a:rPr>
              <a:t>biosféry- striedanie </a:t>
            </a:r>
            <a:r>
              <a:rPr lang="sk-SK" sz="1900" dirty="0">
                <a:cs typeface="Andalus" panose="02020603050405020304" pitchFamily="18" charset="-78"/>
              </a:rPr>
              <a:t>ročných </a:t>
            </a:r>
            <a:r>
              <a:rPr lang="sk-SK" sz="1900" dirty="0" smtClean="0">
                <a:cs typeface="Andalus" panose="02020603050405020304" pitchFamily="18" charset="-78"/>
              </a:rPr>
              <a:t>období a udržuje planéte stabilnú teplotu.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900" dirty="0" smtClean="0">
                <a:cs typeface="Andalus" panose="02020603050405020304" pitchFamily="18" charset="-78"/>
              </a:rPr>
              <a:t>Rotácia planéty- nesmie byť veľmi pomalá ani rýchla, aby prebiehala fotosyntéza rastlín.</a:t>
            </a:r>
          </a:p>
          <a:p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395536" y="5139228"/>
            <a:ext cx="3676398" cy="15301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>
                <a:solidFill>
                  <a:srgbClr val="7030A0"/>
                </a:solidFill>
              </a:rPr>
              <a:t>    Zaujímavosť: </a:t>
            </a:r>
            <a:r>
              <a:rPr lang="sk-SK" dirty="0">
                <a:solidFill>
                  <a:srgbClr val="7030A0"/>
                </a:solidFill>
              </a:rPr>
              <a:t>n</a:t>
            </a:r>
            <a:r>
              <a:rPr lang="sk-SK" dirty="0" smtClean="0">
                <a:solidFill>
                  <a:srgbClr val="7030A0"/>
                </a:solidFill>
              </a:rPr>
              <a:t>aša Zem má ako jediná planéta slnečnej sústavy tekuté jadro. Je možné, že život sa vytvoril vďaka nášmu jadru.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928802"/>
            <a:ext cx="4744798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45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2880320" cy="187220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</a:rPr>
              <a:t>Biochemické podmie</a:t>
            </a:r>
            <a:r>
              <a:rPr lang="sk-SK" sz="2800" dirty="0">
                <a:solidFill>
                  <a:schemeClr val="bg1"/>
                </a:solidFill>
              </a:rPr>
              <a:t>nky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pre</a:t>
            </a:r>
            <a:r>
              <a:rPr lang="sk-SK" sz="2800" dirty="0">
                <a:solidFill>
                  <a:schemeClr val="tx1"/>
                </a:solidFill>
              </a:rPr>
              <a:t> ľudský </a:t>
            </a:r>
            <a:r>
              <a:rPr lang="sk-SK" sz="2800" dirty="0" smtClean="0">
                <a:solidFill>
                  <a:schemeClr val="bg1"/>
                </a:solidFill>
              </a:rPr>
              <a:t>život:</a:t>
            </a:r>
            <a:r>
              <a:rPr lang="sk-SK" sz="2800" dirty="0">
                <a:solidFill>
                  <a:schemeClr val="bg1"/>
                </a:solidFill>
              </a:rPr>
              <a:t/>
            </a:r>
            <a:br>
              <a:rPr lang="sk-SK" sz="2800" dirty="0">
                <a:solidFill>
                  <a:schemeClr val="bg1"/>
                </a:solidFill>
              </a:rPr>
            </a:br>
            <a:endParaRPr lang="sk-SK" sz="26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5013176"/>
            <a:ext cx="8075240" cy="1311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Symbióza života  a planéty – prepojenie jednotlivých organizmov 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0271553"/>
              </p:ext>
            </p:extLst>
          </p:nvPr>
        </p:nvGraphicFramePr>
        <p:xfrm>
          <a:off x="4572000" y="332656"/>
          <a:ext cx="41764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393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Obývateľná planéta</a:t>
            </a:r>
            <a:endParaRPr lang="sk-SK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02832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Akú planétu v skutočnosti  hľadáme?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Na to je jednoduchá odpoveď. Presne takú akú máme my. V skutočnosti hľadáme kópiu nás.</a:t>
            </a:r>
          </a:p>
          <a:p>
            <a:pPr marL="0" indent="0">
              <a:buNone/>
            </a:pPr>
            <a:r>
              <a:rPr lang="sk-SK" b="1" dirty="0" smtClean="0">
                <a:latin typeface="Bookman Old Style" panose="02050604050505020204" pitchFamily="18" charset="0"/>
              </a:rPr>
              <a:t>Naša Zem je jediným miestom vo vesmíre, o ktorom s istotou vieme, že sa tam nachádza život.</a:t>
            </a:r>
          </a:p>
          <a:p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060848"/>
            <a:ext cx="3696794" cy="35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04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</a:t>
            </a:r>
            <a:endParaRPr lang="sk-SK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dirty="0"/>
              <a:t>Sme vo vesmíre sami? Všetci traja sme sa zhodli na tom, že určite vo vesmíre nie sme sami. Možno niekde vo vzdialených galaxiách žijú aj iné civilizácie. </a:t>
            </a:r>
            <a:r>
              <a:rPr lang="sk-SK" dirty="0" smtClean="0"/>
              <a:t>Podľa </a:t>
            </a:r>
            <a:r>
              <a:rPr lang="sk-SK" dirty="0"/>
              <a:t>nás sú vo vesmíre aj iné exoplanéty, na ktorých žijú aspoň mikroorganizmy. </a:t>
            </a:r>
            <a:r>
              <a:rPr lang="sk-SK" dirty="0" smtClean="0"/>
              <a:t> V práci sme poukázali na to, čo všetko je potrebné pre planétu, aby </a:t>
            </a:r>
            <a:r>
              <a:rPr lang="sk-SK" dirty="0"/>
              <a:t>bol na nej možný </a:t>
            </a:r>
            <a:r>
              <a:rPr lang="sk-SK" dirty="0" smtClean="0"/>
              <a:t>život, aký poznáme my. Možno  v inej galaxii sa nájde planéta, ktorá spĺňa všetky požiadavky na život, ale naše technológie nám to žiaľ neumožňujú potvrdiť. Na tento </a:t>
            </a:r>
            <a:r>
              <a:rPr lang="sk-SK" dirty="0"/>
              <a:t>názor sme prišli vďaka zisteným informáciám, ktoré sme uviedli v </a:t>
            </a:r>
            <a:r>
              <a:rPr lang="sk-SK" dirty="0" smtClean="0"/>
              <a:t>predošlých snímkach.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3116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60AE"/>
      </a:accent1>
      <a:accent2>
        <a:srgbClr val="000000"/>
      </a:accent2>
      <a:accent3>
        <a:srgbClr val="083E6F"/>
      </a:accent3>
      <a:accent4>
        <a:srgbClr val="5F5F5F"/>
      </a:accent4>
      <a:accent5>
        <a:srgbClr val="BFBFBF"/>
      </a:accent5>
      <a:accent6>
        <a:srgbClr val="05294A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611</Words>
  <Application>Microsoft Office PowerPoint</Application>
  <PresentationFormat>Prezentácia na obrazovke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Tok</vt:lpstr>
      <vt:lpstr>Acrobat Document</vt:lpstr>
      <vt:lpstr>Petržalská super škola II. ročník 2014/2015</vt:lpstr>
      <vt:lpstr>Prezentácia programu PowerPoint</vt:lpstr>
      <vt:lpstr>Vesmír</vt:lpstr>
      <vt:lpstr>Vytvorenie planéty</vt:lpstr>
      <vt:lpstr>Zóna života</vt:lpstr>
      <vt:lpstr>Priaznivé podmienky pre život</vt:lpstr>
      <vt:lpstr>Biochemické podmienky pre ľudský život: </vt:lpstr>
      <vt:lpstr>Obývateľná planéta</vt:lpstr>
      <vt:lpstr>Záver</vt:lpstr>
      <vt:lpstr>Ako sme pomohli Petržalke </vt:lpstr>
      <vt:lpstr>Zdroje</vt:lpstr>
      <vt:lpstr>Ďakujeme za pozornosť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Petržalská super škola II. Ročník 2014/2015</dc:title>
  <dc:creator>Mária P</dc:creator>
  <cp:lastModifiedBy>Ika</cp:lastModifiedBy>
  <cp:revision>118</cp:revision>
  <dcterms:created xsi:type="dcterms:W3CDTF">2015-04-26T13:08:16Z</dcterms:created>
  <dcterms:modified xsi:type="dcterms:W3CDTF">2015-04-30T20:53:22Z</dcterms:modified>
</cp:coreProperties>
</file>