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83" r:id="rId1"/>
  </p:sldMasterIdLst>
  <p:sldIdLst>
    <p:sldId id="256" r:id="rId2"/>
    <p:sldId id="264" r:id="rId3"/>
    <p:sldId id="257" r:id="rId4"/>
    <p:sldId id="274" r:id="rId5"/>
    <p:sldId id="268" r:id="rId6"/>
    <p:sldId id="269" r:id="rId7"/>
    <p:sldId id="261" r:id="rId8"/>
    <p:sldId id="262" r:id="rId9"/>
    <p:sldId id="263" r:id="rId10"/>
    <p:sldId id="267" r:id="rId11"/>
    <p:sldId id="265" r:id="rId12"/>
    <p:sldId id="273" r:id="rId1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04" autoAdjust="0"/>
    <p:restoredTop sz="94660" autoAdjust="0"/>
  </p:normalViewPr>
  <p:slideViewPr>
    <p:cSldViewPr>
      <p:cViewPr>
        <p:scale>
          <a:sx n="81" d="100"/>
          <a:sy n="81" d="100"/>
        </p:scale>
        <p:origin x="-32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3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D3E41-E2DE-48B7-AD25-2C05D8372D60}" type="datetime4">
              <a:rPr lang="en-US"/>
              <a:pPr>
                <a:defRPr/>
              </a:pPr>
              <a:t>April 29, 2015</a:t>
            </a:fld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2AEEC-B152-4DFC-B3CB-446A3F4EB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34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374E4-6788-4D42-8C2D-EFD6525613C3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CAA13-1997-48FE-BB99-95D8B3450BA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1627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44C4-DF3E-480F-A428-C9DFF146F82D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3D3E-0DAA-4E42-8928-0E96D4BB4FD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9684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B5F2-B276-4926-AE90-0952C594D036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FA1D4-8409-436B-9FCE-080ACB3C99E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7907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78D1B-BB73-41B2-8202-C6678B761557}" type="datetime4">
              <a:rPr lang="en-US"/>
              <a:pPr>
                <a:defRPr/>
              </a:pPr>
              <a:t>April 29, 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668E-2E95-464B-AE50-96EE6C149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81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37B9-C67F-4EB7-89D0-5CE67EA95F28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0B2E8-A6C4-46B1-AC83-7B3DD3DD0F4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4785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8D796-1369-4107-9F10-CAB834F3258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202F8-20A1-426D-9DBB-CB796B9C3013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77873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CB8A0-0E9F-4F9B-B445-F947D1F7BE95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59741-778F-4E10-9919-A0FCC106F33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145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FDA0-AE28-4AAC-BFEF-B714DF64AA0A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BED8-8FC0-41C6-9380-BFA79527DC8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9403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1C96E-C70A-4CB8-AEBF-D72DDAE8B71E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82E56-7BFC-460B-BA33-905718A1A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24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F0E08-587A-4598-A560-482E534D39FB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ED7C-10D1-4224-BD4B-241ACC1D9AE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5324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Click to edit Master text styles</a:t>
            </a:r>
          </a:p>
          <a:p>
            <a:pPr lvl="1"/>
            <a:r>
              <a:rPr lang="cs-CZ" altLang="sk-SK" smtClean="0"/>
              <a:t>Second level</a:t>
            </a:r>
          </a:p>
          <a:p>
            <a:pPr lvl="2"/>
            <a:r>
              <a:rPr lang="cs-CZ" altLang="sk-SK" smtClean="0"/>
              <a:t>Third level</a:t>
            </a:r>
          </a:p>
          <a:p>
            <a:pPr lvl="3"/>
            <a:r>
              <a:rPr lang="cs-CZ" altLang="sk-SK" smtClean="0"/>
              <a:t>Fourth level</a:t>
            </a:r>
          </a:p>
          <a:p>
            <a:pPr lvl="4"/>
            <a:r>
              <a:rPr lang="cs-CZ" altLang="sk-SK" smtClean="0"/>
              <a:t>Fifth level</a:t>
            </a:r>
            <a:endParaRPr lang="en-US" altLang="sk-SK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400ACC-0F18-4913-B95A-DB2B8D27E136}" type="datetimeFigureOut">
              <a:rPr lang="sk-SK"/>
              <a:pPr>
                <a:defRPr/>
              </a:pPr>
              <a:t>29. 4. 2015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49F7F5-5919-4E37-9DB2-61F92652ED8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37" r:id="rId1"/>
    <p:sldLayoutId id="2147484730" r:id="rId2"/>
    <p:sldLayoutId id="2147484738" r:id="rId3"/>
    <p:sldLayoutId id="2147484731" r:id="rId4"/>
    <p:sldLayoutId id="2147484739" r:id="rId5"/>
    <p:sldLayoutId id="2147484732" r:id="rId6"/>
    <p:sldLayoutId id="2147484733" r:id="rId7"/>
    <p:sldLayoutId id="2147484740" r:id="rId8"/>
    <p:sldLayoutId id="2147484734" r:id="rId9"/>
    <p:sldLayoutId id="2147484735" r:id="rId10"/>
    <p:sldLayoutId id="21474847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ambr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89A7A6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18B8A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89A7A6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89A7A6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sk/url?sa=i&amp;rct=j&amp;q=&amp;esrc=s&amp;source=images&amp;cd=&amp;cad=rja&amp;uact=8&amp;ved=0CAcQjRw&amp;url=http://www.petrzalka.sk/oblasti/skolstvo/petrzalska-super-skola/&amp;ei=oekWVazhConYPaTygbgM&amp;bvm=bv.89381419,d.bGQ&amp;psig=AFQjCNHv0BvMI9N3tqTnSnSNqV1NVRrsIQ&amp;ust=142765135952326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inc.sk/clanky/moja-navsteva-cernobylu" TargetMode="External"/><Relationship Id="rId3" Type="http://schemas.openxmlformats.org/officeDocument/2006/relationships/hyperlink" Target="http://sk.wikipedia.org/wiki/Jadrov&#225;_elektr&#225;re&#328;" TargetMode="External"/><Relationship Id="rId7" Type="http://schemas.openxmlformats.org/officeDocument/2006/relationships/hyperlink" Target="http://www.cas.sk/clanok/279763/tisice-obeti-a-nicive-nasledky-uplynulo-presne-28-rokov-od-tragedie-v-cernobyle.html" TargetMode="External"/><Relationship Id="rId2" Type="http://schemas.openxmlformats.org/officeDocument/2006/relationships/hyperlink" Target="http://www.google.sk/url?sa=i&amp;rct=j&amp;q=&amp;esrc=s&amp;source=images&amp;cd=&amp;cad=rja&amp;uact=8&amp;ved=0CAcQjRw&amp;url=http://cs.wikipedia.org/wiki/Radioaktivita&amp;ei=J-wWVc_sDc3APKPcgYAH&amp;bvm=bv.89381419,d.bGQ&amp;psig=AFQjCNH-Hec1CD5c9V78Mnhc2ecLtgGh3Q&amp;ust=142765197536826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s.sk/clanok/249183/cernobyl-vybuchol-pred-27-rokmi-takto-to-vyzera-v-zone-smrti-teraz.html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://spravy.pravda.sk/svet/clanok/223884-cernobylska-tragedia-varuje-aj-dnes/" TargetMode="External"/><Relationship Id="rId10" Type="http://schemas.openxmlformats.org/officeDocument/2006/relationships/hyperlink" Target="http://www.svetkuriozit.sk/wp-content/uploads/2014/10/185__880.jpghttp:/img.mediacentrum.sk/gallery/250/903855.jpg" TargetMode="External"/><Relationship Id="rId4" Type="http://schemas.openxmlformats.org/officeDocument/2006/relationships/hyperlink" Target="http://siz.q-azy.sk/ee/ee14.html" TargetMode="External"/><Relationship Id="rId9" Type="http://schemas.openxmlformats.org/officeDocument/2006/relationships/hyperlink" Target="http://chernobylzone.sk/wp-content/uploads/2014/03/chernobyl-nuclear-disaster-6978613-o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inc.sk/sites/default/files/node/2009/02/DSCN3254_Large.jpg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12" Type="http://schemas.openxmlformats.org/officeDocument/2006/relationships/hyperlink" Target="http://www.boinc.sk/sites/default/files/node/2009/02/DSCN3284_Large.jpg" TargetMode="External"/><Relationship Id="rId2" Type="http://schemas.openxmlformats.org/officeDocument/2006/relationships/hyperlink" Target="http://www.boinc.sk/sites/default/files/node/2009/02/DSCN3318_Larg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inc.sk/sites/default/files/node/2009/02/DSCN3293_Large.jpg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hyperlink" Target="http://www.boinc.sk/sites/default/files/node/2009/02/DSCN3268_Large.jpg" TargetMode="External"/><Relationship Id="rId4" Type="http://schemas.openxmlformats.org/officeDocument/2006/relationships/hyperlink" Target="http://www.boinc.sk/sites/default/files/node/2009/02/DSCN3344_Large.jpg" TargetMode="Externa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8001" y="3860800"/>
            <a:ext cx="8096448" cy="2520528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Téma práce: </a:t>
            </a:r>
            <a:r>
              <a:rPr lang="sk-SK" dirty="0" smtClean="0"/>
              <a:t>Černobyľská havária</a:t>
            </a: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Názov práce: </a:t>
            </a:r>
            <a:r>
              <a:rPr lang="sk-SK" dirty="0" smtClean="0"/>
              <a:t>Tragédia v Černobyle</a:t>
            </a: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Vypracovali: </a:t>
            </a:r>
            <a:r>
              <a:rPr lang="sk-SK" dirty="0" smtClean="0"/>
              <a:t>Gregorová, </a:t>
            </a:r>
            <a:r>
              <a:rPr lang="sk-SK" dirty="0" err="1" smtClean="0"/>
              <a:t>Petrinová</a:t>
            </a:r>
            <a:r>
              <a:rPr lang="sk-SK" dirty="0" smtClean="0"/>
              <a:t>, </a:t>
            </a:r>
            <a:r>
              <a:rPr lang="sk-SK" dirty="0" err="1" smtClean="0"/>
              <a:t>Schönová</a:t>
            </a:r>
            <a:endParaRPr lang="sk-SK" dirty="0" smtClean="0"/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Škola, trieda: </a:t>
            </a:r>
            <a:r>
              <a:rPr lang="sk-SK" dirty="0" smtClean="0"/>
              <a:t>ZŠ Turnianska 10, 8.A</a:t>
            </a: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Vedúci 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práce: </a:t>
            </a:r>
            <a:r>
              <a:rPr lang="sk-SK" dirty="0"/>
              <a:t>p. </a:t>
            </a:r>
            <a:r>
              <a:rPr lang="sk-SK" dirty="0" smtClean="0"/>
              <a:t>uč. </a:t>
            </a:r>
            <a:r>
              <a:rPr lang="sk-SK" dirty="0" err="1" smtClean="0"/>
              <a:t>Orságová</a:t>
            </a:r>
            <a:r>
              <a:rPr lang="sk-SK" dirty="0" smtClean="0"/>
              <a:t> a </a:t>
            </a:r>
            <a:r>
              <a:rPr lang="sk-SK" dirty="0" smtClean="0"/>
              <a:t>p. uč. Macáková</a:t>
            </a:r>
            <a:endParaRPr lang="sk-SK" dirty="0"/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mtClean="0"/>
              <a:t>Petržalská super škola</a:t>
            </a:r>
            <a:br>
              <a:rPr lang="sk-SK" smtClean="0"/>
            </a:br>
            <a:r>
              <a:rPr lang="sk-SK" smtClean="0"/>
              <a:t>II. Ročník 2014/2015</a:t>
            </a:r>
            <a:endParaRPr lang="sk-SK"/>
          </a:p>
        </p:txBody>
      </p:sp>
      <p:pic>
        <p:nvPicPr>
          <p:cNvPr id="6148" name="Picture 2" descr="https://encrypted-tbn1.gstatic.com/images?q=tbn:ANd9GcTtR7SexUJnBAYHqNcdu5HnfWbzwsyOYSdNDHtcbrM0iiijjplMJ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5" t="9871" r="8127" b="14836"/>
          <a:stretch>
            <a:fillRect/>
          </a:stretch>
        </p:blipFill>
        <p:spPr bwMode="auto">
          <a:xfrm>
            <a:off x="3897313" y="2030413"/>
            <a:ext cx="14652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395288" y="1125538"/>
            <a:ext cx="8229600" cy="1512149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altLang="sk-SK" sz="2400" dirty="0" err="1" smtClean="0"/>
              <a:t>Chceli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sme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poukázať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na</a:t>
            </a:r>
            <a:r>
              <a:rPr lang="en-US" altLang="sk-SK" sz="2400" dirty="0" smtClean="0"/>
              <a:t> to, </a:t>
            </a:r>
            <a:r>
              <a:rPr lang="en-US" altLang="sk-SK" sz="2400" dirty="0" err="1" smtClean="0"/>
              <a:t>aké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strašné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dôsledky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môže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mať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ľudská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nezodpovednosť</a:t>
            </a:r>
            <a:r>
              <a:rPr lang="en-US" altLang="sk-SK" sz="2400" dirty="0" smtClean="0"/>
              <a:t> a </a:t>
            </a:r>
            <a:r>
              <a:rPr lang="en-US" altLang="sk-SK" sz="2400" dirty="0" err="1" smtClean="0"/>
              <a:t>nedôslednosť</a:t>
            </a:r>
            <a:r>
              <a:rPr lang="en-US" altLang="sk-SK" sz="2400" dirty="0" smtClean="0"/>
              <a:t>. </a:t>
            </a:r>
            <a:r>
              <a:rPr lang="en-US" altLang="sk-SK" sz="2400" dirty="0" err="1" smtClean="0"/>
              <a:t>Ľudia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sa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ženú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len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za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peniazmi</a:t>
            </a:r>
            <a:r>
              <a:rPr lang="en-US" altLang="sk-SK" sz="2400" dirty="0" smtClean="0"/>
              <a:t> a </a:t>
            </a:r>
            <a:r>
              <a:rPr lang="en-US" altLang="sk-SK" sz="2400" dirty="0" err="1" smtClean="0"/>
              <a:t>za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tým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svojim</a:t>
            </a:r>
            <a:r>
              <a:rPr lang="en-US" altLang="sk-SK" sz="2400" dirty="0" smtClean="0"/>
              <a:t> a </a:t>
            </a:r>
            <a:r>
              <a:rPr lang="en-US" altLang="sk-SK" sz="2400" dirty="0" err="1" smtClean="0"/>
              <a:t>pritom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si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vôbec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neuvedomojú</a:t>
            </a:r>
            <a:r>
              <a:rPr lang="en-US" altLang="sk-SK" sz="2400" dirty="0" smtClean="0"/>
              <a:t>, </a:t>
            </a:r>
            <a:r>
              <a:rPr lang="en-US" altLang="sk-SK" sz="2400" dirty="0" err="1" smtClean="0"/>
              <a:t>aké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následky</a:t>
            </a:r>
            <a:r>
              <a:rPr lang="en-US" altLang="sk-SK" sz="2400" dirty="0" smtClean="0"/>
              <a:t> to </a:t>
            </a:r>
            <a:r>
              <a:rPr lang="en-US" altLang="sk-SK" sz="2400" dirty="0" err="1" smtClean="0"/>
              <a:t>môže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mať</a:t>
            </a:r>
            <a:r>
              <a:rPr lang="en-US" altLang="sk-SK" sz="2400" dirty="0" smtClean="0"/>
              <a:t> pre </a:t>
            </a:r>
            <a:r>
              <a:rPr lang="en-US" altLang="sk-SK" sz="2400" dirty="0" err="1" smtClean="0"/>
              <a:t>ostatných</a:t>
            </a:r>
            <a:r>
              <a:rPr lang="en-US" altLang="sk-SK" sz="2400" dirty="0" smtClean="0"/>
              <a:t>.</a:t>
            </a:r>
            <a:endParaRPr lang="sk-SK" altLang="sk-SK" sz="2400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sk-SK" altLang="sk-SK" sz="2400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sk-SK" altLang="sk-SK" sz="2400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en-US" altLang="sk-SK" sz="2400" dirty="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en-US" altLang="sk-SK" sz="2400" dirty="0" smtClean="0"/>
              <a:t>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US" altLang="sk-SK" sz="2400" dirty="0" smtClean="0"/>
              <a:t>A </a:t>
            </a:r>
            <a:r>
              <a:rPr lang="en-US" altLang="sk-SK" sz="2400" dirty="0" err="1" smtClean="0"/>
              <a:t>pritom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existujú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účinné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bezpečnostné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opatrenia</a:t>
            </a:r>
            <a:r>
              <a:rPr lang="en-US" altLang="sk-SK" sz="2400" dirty="0" smtClean="0"/>
              <a:t>, </a:t>
            </a:r>
            <a:r>
              <a:rPr lang="en-US" altLang="sk-SK" sz="2400" dirty="0" err="1" smtClean="0"/>
              <a:t>ktoré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nevyžadujú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prakticky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žiadne</a:t>
            </a:r>
            <a:r>
              <a:rPr lang="en-US" altLang="sk-SK" sz="2400" dirty="0" smtClean="0"/>
              <a:t>, </a:t>
            </a:r>
            <a:r>
              <a:rPr lang="en-US" altLang="sk-SK" sz="2400" dirty="0" err="1" smtClean="0"/>
              <a:t>alebo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len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minimálne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finančné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náklady</a:t>
            </a:r>
            <a:r>
              <a:rPr lang="en-US" altLang="sk-SK" sz="2400" dirty="0" smtClean="0"/>
              <a:t>. </a:t>
            </a:r>
            <a:r>
              <a:rPr lang="en-US" altLang="sk-SK" sz="2400" dirty="0" err="1" smtClean="0"/>
              <a:t>Preto</a:t>
            </a:r>
            <a:r>
              <a:rPr lang="en-US" altLang="sk-SK" sz="2400" dirty="0" smtClean="0"/>
              <a:t> bez oh</a:t>
            </a:r>
            <a:r>
              <a:rPr lang="sk-SK" altLang="sk-SK" sz="2400" dirty="0"/>
              <a:t>ľ</a:t>
            </a:r>
            <a:r>
              <a:rPr lang="en-US" altLang="sk-SK" sz="2400" dirty="0" err="1" smtClean="0"/>
              <a:t>adu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na</a:t>
            </a:r>
            <a:r>
              <a:rPr lang="en-US" altLang="sk-SK" sz="2400" dirty="0" smtClean="0"/>
              <a:t> to </a:t>
            </a:r>
            <a:r>
              <a:rPr lang="en-US" altLang="sk-SK" sz="2400" dirty="0" err="1" smtClean="0"/>
              <a:t>koľko</a:t>
            </a:r>
            <a:r>
              <a:rPr lang="en-US" altLang="sk-SK" sz="2400" dirty="0" smtClean="0"/>
              <a:t> to </a:t>
            </a:r>
            <a:r>
              <a:rPr lang="en-US" altLang="sk-SK" sz="2400" dirty="0" err="1" smtClean="0"/>
              <a:t>bude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stáť</a:t>
            </a:r>
            <a:r>
              <a:rPr lang="en-US" altLang="sk-SK" sz="2400" dirty="0" smtClean="0"/>
              <a:t>, </a:t>
            </a:r>
            <a:r>
              <a:rPr lang="en-US" altLang="sk-SK" sz="2400" dirty="0" err="1" smtClean="0"/>
              <a:t>stavajme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elektrárne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také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bezpečné</a:t>
            </a:r>
            <a:r>
              <a:rPr lang="en-US" altLang="sk-SK" sz="2400" dirty="0" smtClean="0"/>
              <a:t>, </a:t>
            </a:r>
            <a:r>
              <a:rPr lang="en-US" altLang="sk-SK" sz="2400" dirty="0" err="1" smtClean="0"/>
              <a:t>ako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sa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len</a:t>
            </a:r>
            <a:r>
              <a:rPr lang="en-US" altLang="sk-SK" sz="2400" dirty="0" smtClean="0"/>
              <a:t> </a:t>
            </a:r>
            <a:r>
              <a:rPr lang="en-US" altLang="sk-SK" sz="2400" dirty="0" err="1" smtClean="0"/>
              <a:t>dajú</a:t>
            </a:r>
            <a:r>
              <a:rPr lang="en-US" altLang="sk-SK" sz="2400" dirty="0" smtClean="0"/>
              <a:t>. </a:t>
            </a:r>
            <a:r>
              <a:rPr lang="en-US" altLang="sk-SK" sz="2400" b="1" i="1" dirty="0" err="1" smtClean="0"/>
              <a:t>Alebo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ak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nevieme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zaručiť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ich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bezpečnosť</a:t>
            </a:r>
            <a:r>
              <a:rPr lang="en-US" altLang="sk-SK" sz="2400" b="1" i="1" dirty="0" smtClean="0"/>
              <a:t>, </a:t>
            </a:r>
            <a:r>
              <a:rPr lang="en-US" altLang="sk-SK" sz="2400" b="1" i="1" dirty="0" err="1" smtClean="0"/>
              <a:t>tak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ich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nestavajme</a:t>
            </a:r>
            <a:r>
              <a:rPr lang="en-US" altLang="sk-SK" sz="2400" b="1" i="1" dirty="0" smtClean="0"/>
              <a:t> </a:t>
            </a:r>
            <a:r>
              <a:rPr lang="en-US" altLang="sk-SK" sz="2400" b="1" i="1" dirty="0" err="1" smtClean="0"/>
              <a:t>vôbec</a:t>
            </a:r>
            <a:r>
              <a:rPr lang="en-US" altLang="sk-SK" sz="2400" b="1" i="1" dirty="0" smtClean="0"/>
              <a:t>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altLang="sk-SK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err="1" smtClean="0"/>
              <a:t>Čo</a:t>
            </a:r>
            <a:r>
              <a:rPr smtClean="0"/>
              <a:t> </a:t>
            </a:r>
            <a:r>
              <a:rPr err="1" smtClean="0"/>
              <a:t>sme</a:t>
            </a:r>
            <a:r>
              <a:rPr smtClean="0"/>
              <a:t> </a:t>
            </a:r>
            <a:r>
              <a:rPr err="1" smtClean="0"/>
              <a:t>tým</a:t>
            </a:r>
            <a:r>
              <a:rPr smtClean="0"/>
              <a:t> </a:t>
            </a:r>
            <a:r>
              <a:rPr err="1" smtClean="0"/>
              <a:t>vlastne</a:t>
            </a:r>
            <a:r>
              <a:rPr smtClean="0"/>
              <a:t> </a:t>
            </a:r>
            <a:r>
              <a:rPr err="1" smtClean="0"/>
              <a:t>chceli</a:t>
            </a:r>
            <a:r>
              <a:rPr smtClean="0"/>
              <a:t> </a:t>
            </a:r>
            <a:r>
              <a:rPr err="1" smtClean="0"/>
              <a:t>povedať</a:t>
            </a:r>
            <a:r>
              <a:rPr/>
              <a:t>?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7315" y="2767018"/>
            <a:ext cx="28479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237" y="2574367"/>
            <a:ext cx="2891136" cy="210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4819" y="2624284"/>
            <a:ext cx="2592288" cy="20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obsahu 2"/>
          <p:cNvSpPr>
            <a:spLocks noGrp="1"/>
          </p:cNvSpPr>
          <p:nvPr>
            <p:ph idx="1"/>
          </p:nvPr>
        </p:nvSpPr>
        <p:spPr>
          <a:xfrm>
            <a:off x="426678" y="1186026"/>
            <a:ext cx="8003232" cy="209895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sk-SK" altLang="sk-SK" dirty="0" smtClean="0"/>
              <a:t>Naša škola má adoptovanú jednu časť Chorvátskeho ramena, na ktorej pravidelne zbierame odpad. Pravdaže aj každoročne čistíme a upravujeme školu a jej okolie. Pomáhame aj tým, že papieriky, ktoré patria do koša, nezahodíme len tak na zem a samozrejme recyklujeme.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794" y="260648"/>
            <a:ext cx="8229600" cy="7871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Ako sme pomohli Petržalke</a:t>
            </a:r>
            <a:endParaRPr lang="sk-SK" dirty="0"/>
          </a:p>
        </p:txBody>
      </p:sp>
      <p:pic>
        <p:nvPicPr>
          <p:cNvPr id="21508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56" y="4100177"/>
            <a:ext cx="3976328" cy="22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600" y="3365500"/>
            <a:ext cx="1589087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54588"/>
            <a:ext cx="245903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BlokTextu 6"/>
          <p:cNvSpPr txBox="1">
            <a:spLocks noChangeArrowheads="1"/>
          </p:cNvSpPr>
          <p:nvPr/>
        </p:nvSpPr>
        <p:spPr bwMode="auto">
          <a:xfrm>
            <a:off x="6182839" y="4106678"/>
            <a:ext cx="1049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3600" dirty="0"/>
              <a:t>Pred</a:t>
            </a:r>
          </a:p>
        </p:txBody>
      </p:sp>
      <p:sp>
        <p:nvSpPr>
          <p:cNvPr id="21512" name="BlokTextu 7"/>
          <p:cNvSpPr txBox="1">
            <a:spLocks noChangeArrowheads="1"/>
          </p:cNvSpPr>
          <p:nvPr/>
        </p:nvSpPr>
        <p:spPr bwMode="auto">
          <a:xfrm>
            <a:off x="5524027" y="5427294"/>
            <a:ext cx="658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3600" dirty="0"/>
              <a:t>Po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AutoShape 6" descr="data:image/png;base64,iVBORw0KGgoAAAANSUhEUgAAAMgAAACvCAMAAACPd2FOAAAAyVBMVEX///8AAAD/3DL/3jKLi4v/3zPoyC3/4TP/5DT/5TT62DHwzy/6+vrjxC1BOA3VuCr29vb21DDbvSuRfRzPsynb29tnWRSpkiE1Lgro6OhkZGROQw/x0C/v7++lpaV+bRlaThJLS0tlVxTPz88uKAkzMzO8oiVubm57e3u9vb2rq6ufiR9wYRaRkZG6urofGwYfHx8VFRXEqSaDcRo5OTnKyspERESuliI7MwxbW1tVShEKCQImJiZJPw4oIggYFQUSEAOAgICVgR3lqGqOAAAMd0lEQVR4nN1da1vaTBBtsiYbBMQAIlSsQBFroVqhrShe+f8/6k1CAmdy22S5JHnPlz5FAzvMztm5rl++7Bmnd/2Hh6fb031/zr5xeqM4uKlkvZIt8Utx8S3rlWyHvy+eINdnWa9lG1x+VdYo9Oa628ihPNxmvRp5XP4DQZSn4jLXL4XgZ9brkcWl4kNRVXLjF+Qz6xXJ4fa3X5CX71mvSQaXAYUoyo8ibq6fQTkU5S7rVaVH50+YIP3LrNeVGkdhcijKr6zXlRYB6i0qBT/B2j8+4D83Wa8sHe4eYO2NBvzn99+s15YGHfB6lbauD1ElRbJ3Qr2PjD3i/wvkBXfwTG+VGSu34IXrTtbrS4wfsOz7KVdVPr2HlwpDwWe4kSaMqSpjE3ytKCpBS1fKlhyWJGV8rSAUTCx9aagOjCW8+FAIl6uDZ+Frl60EYd1XePlrESj4Gyrk0ZXDkoRQcAGiXkK9E3MjSBft/Tr/KkFLf2tydQ3efIMf5T7qJdQ7AzksSa7wZzmn4Aqh3i5DQVgXf5ZzCibUe26oBMYYfphvCj7rw1KfTUYFYeYz/Pgpz5sLqfdj6pPDkmSKIVaOCw1R1LtRCaHg/KokknrDKfhH1uuNwl+09EYpKIeqljDqVXJa+zlFS/84DmwsZ3Mdo5U85bP2Q+PbkI3lbC50ufJJwYR6e91QhdinYg9Vkkd7x6rOfZile/aOUW8OKfgMM1mzcAtZWckMfvElf/aO4dSwrkXJoapanWS5sl63H5R6IzeWs7nyTMGnWL+9NyI3lrO5DLSSfr4omMS3o1iFWCoZwS8vchX1nqFCQpwsn0qIy9XPEQVXKPXGWPoKWl4p+DuxdIE+bJWwnNp7H1Y1rwoVYqmkOodHvma9fg+3+PWeCyx9BX6Oz+Sk/E683nsu3ln25uI5pGDSOhPtZPlU0sSncmHvZ1hQvxJR71olJma5+jmw9woW1Idi6vWgNdHl+pX95iKpxUZiOSyd5IyCr2E1r+WEG8sRpIyFhn7WcmDXotDJoiAul5Jx+Z10Lc5TyWFJgqdiP9veDkK9tbSC1PDpTCn4O1pIIzq+DQc7Rnv/k6G9V7CgfhIX34ZDq5/AGxxlR8Ekvl2m1IejE6z1ZkjBL7CK16RnOhHERAr+l5UcJL6dprT0FfgU3yOjxCPpWuyF5qzFKGHt5182tV5KvaktfQUtewr+jhayVCUsxAZT0d6zoOBT7E9+TRLfRqikivb+eXgKxvh2kSy+DQc/X8BbHd7lwo11IUO9Hph5gfZ+aDkI9aZ1snwqIVHvgROPZ+hktSSp10MJOx7/HDTxSOLb++oWG8sGq2bW8UiodyxLvWtBVOztOOScH6He541CGEsT6m5+mVXR3n8cjoIxvl1s4luuN6NqoCFylJvl9ZPGYyYUXMFOjYEXTjGt2VNGyQV5VFo1Ly3JjrHWe30oQYiTVXe/Vm4u31KcKKxrxVTtsel6BLyeAQUT6p0YrjrcbT42YlYPMFZRbk93lWJg7ecwFEzi26Hbn3y8jiuSpbY03fv9pup2OGPi8SAdj3/RQs5X+jDHa2O9SnLKQ4v5x6NrZFhoOMSc3yn2MvV05uhjtmmVuU8SKvLp+/qB91UIwHS095v9Z7mQej8c6mUcXQxxLdTeR+SJK8dO+Agbh/ZOwRWyZkcOUiBQsPs6Euf0iVXHB0d7f9i3IIR67XCKmQ26KuVEZO9Mb/seGduSaFV8ac9RL6HemWH7SecfvlUpDQEFl2b+J96dg9TA1/cb9RLqbduWTvM5Lsqxge+GegF2yY5q6mifgpD6rf0tamUlBK04f5ipvbBnbC+NYaFhn3N+p9jL1LJMgZkt/4JsvMcVSig7rTGxzISy2R4pGLsWncXyc/96VhhE2zs9LzZY2F2QfPQOL+0t8RigXq3mpx8P0RTMImRfZfMJBSv7EuQTP6TLfF0+BG9R4S8Nawns04RONOwp6qWpRcOf/qC4ikhIlK6in7HTrmSobD9R7ymp6tjUWzrxLwUQnnvU6jGPPJdsE8I33UvikVKvFnGErNHTQjYXY+GW7sK2Eo201+2Bgi/78AG2Y8jYsxKDxWOISjSSHg1goPnb6552X2jA1KIzicCnb/6FEDzrwbELPVZ2ZWhbCZ1o2HnUe4ofeGV/2ZrfWfTjPKiRKOr1sLQPUg35YLFrQdDSFdsDobmoMCz8FMyqsRtLcQM1puJLO3a5aHzrfG8jRYSJf1gs1J8hmNq65vuLesmtMz07BKTF/gjQLH3csePBSb8yE7ltp7fbBLxey7+LO0Q8kbEXgibhInDhOGnEC37YIQVfkiY5Z3Ws6l9DCIZToGBtOhQ/objZDNJetzsKxvh2uNovZDInAhd1urXqInpQvE4pXkOhdxb1dvCT3EkEYyBc00R3SIEbTDNWeRI90sncPLQiCDrRsCuVEOp1t33pXRGgp9vndKnemAwGk6VuTzBoEbEIYFhyDQpf3FHi8RZndbzYzxCtqG3vK1Zeb/aGzXW8HhXArOF6zaS97mUn9o53LSotN/vGwhIIBPbEMasBtT3XrUcN0dnu5Y5pEL2TqBfj23uPhuI9XwsLZrmVOvYCKD07yFdFh7vXcKvhVSqLHUS9IdTrP3zDYOe2Sj5CsPNghugc9QYYfRS8vUqwftteR0tctB7rPAgGUbZKRHty6VG2VkV72jrqJdS7qeIYgWQhxdxasxGIaq1FsvI87Pc32FyvQOb4t6ZgdLLeNnm34CIpWl2m8sD5NzBU1hV4jlfrL4upOxy1JtQLlQ+RI2uFkMwMeGMXPC7zskJr4zITRtku8UhuncHCR4L6mlPuDAiSBlTorS4Yw/h2SJ1yFgvnCw1srZ4hfhK/IupybRH1dkh/ctpODSOwieInRkNUoiI5btHx+Alv09bTNskFD83U3TeavhMKJqMhEk1yJR/TDhLW4AH04JVUSQUtfS7Rk6XVSMJoLtMORb4MyVHruwjqTYEpLOOkKdMNRSlY6kJBQr0xk/YxYOD+9uppeqA2b0FcLqkLxpB627L9yYyPBu3hcN5qJptPDILWYCQo+AwzWWPptl6VG9w0DUP+DTTSXpe+3QadLGHlPALuZvL+kROEFhpSJx4J9aYbAtvgWOecre5pZJzrx3LvQofK0qqkD8++SrbD8qZyMTJNa/3Hpjl6lR4EIAWlp3Ry/MSIVHIBjNme0mLQGI8bTvbkVVKxZKIh3e02HVRI6iEwF8FEg+QWpXnmVLfbIPXOJRWi6UE3PnkTKn2rGp7vKSiYWPpY8mtkIdFwmlleBEcK/p1cJZjJCtwklxBaM6QyJ3uw0omGxFEvuYtCzsmy9nVoSCvn6vhDgqTld3SyLtK73iGfvIHshAYJNxPedoGWvpCcOWJauBzKUNLn0kj9MZG9kwu/lrJbYaxEIOoqNAHYMfZ2JKFgcuvMhaRCaJaQ4CRYfk/4lri5EtR+OqhCSa/XdxMNxVL2fE9JwbixelKxkJ1JjykDvSW/4IKA9rEI7Z0MREtSTESDoIcrWbsj5W1B+Z22zsh6vYJeAsmjSS2Rdpv4DigylZd+0t4BMwT1xaHkF6QlHzIht86cS4Z0wtqJrPtG+yHjbrchU3khbUqJQG/9C0Vb9pglbVIxiUd0sj6kTy5BDchG6jyyC/4IPcO/o1XSR4XIflZTWIG3KFiWD1VUSSQFk1tnUues3Y/qJmidSTRkEgraVx9R+yG3zkS1u4qQpEfFhmxippSg1kuqOpKWzo4TbCznAySdBqYL2212Qr2lBO1oKySd8wtIIqLgyif8QkyTfix4WHwboRLZ47aMbQghF4yhkxU7NhH3If5xqzhIu1xkoiHocpFLPCWpV6slaZJzMa9LWomKLmkg8bgL6rVMvS7uR/O+rLqkRuIpmLTOiIa9YiTRjOYggZm8tWqGJG2pvsacf5SCMb6VLSKswLVmI753cdFr1Lh8vcTf4UoomEzlJRiIjIVmVEezSGNpz0b6FmWflSR46v4DCibU25JM0OIHaabenIXkH+aNpm6GzWOkfH/SmQMUjNSbaGhY/FFM4wavP84mvYtXCxe9yeyxbnCuyZsGgP6lso1KcGMlGuNOCI1zYw0uWw4NA/kzOevbbcjfEtjK0g8G+pfK3NpPB8/CcUnQvJMTlDDL5XrBaOntul4Q1APtNmQqr6CwR63JQHRh8VmhZbbiokOqOgXGzZcH8S8VAdf/F0FeyKleYPTD//p48XBLrz8oLG4sD7jzPzhIjpwWwUrn21Gh8bNj6eM/eTcowM8uvDsAAAAASUVORK5CYII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998538"/>
            <a:ext cx="2381250" cy="20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23557" name="AutoShape 8" descr="data:image/png;base64,iVBORw0KGgoAAAANSUhEUgAAAMgAAACvCAMAAACPd2FOAAAAyVBMVEX///8AAAD/3DL/3jKLi4v/3zPoyC3/4TP/5DT/5TT62DHwzy/6+vrjxC1BOA3VuCr29vb21DDbvSuRfRzPsynb29tnWRSpkiE1Lgro6OhkZGROQw/x0C/v7++lpaV+bRlaThJLS0tlVxTPz88uKAkzMzO8oiVubm57e3u9vb2rq6ufiR9wYRaRkZG6urofGwYfHx8VFRXEqSaDcRo5OTnKyspERESuliI7MwxbW1tVShEKCQImJiZJPw4oIggYFQUSEAOAgICVgR3lqGqOAAAMd0lEQVR4nN1da1vaTBBtsiYbBMQAIlSsQBFroVqhrShe+f8/6k1CAmdy22S5JHnPlz5FAzvMztm5rl++7Bmnd/2Hh6fb031/zr5xeqM4uKlkvZIt8Utx8S3rlWyHvy+eINdnWa9lG1x+VdYo9Oa628ihPNxmvRp5XP4DQZSn4jLXL4XgZ9brkcWl4kNRVXLjF+Qz6xXJ4fa3X5CX71mvSQaXAYUoyo8ibq6fQTkU5S7rVaVH50+YIP3LrNeVGkdhcijKr6zXlRYB6i0qBT/B2j8+4D83Wa8sHe4eYO2NBvzn99+s15YGHfB6lbauD1ElRbJ3Qr2PjD3i/wvkBXfwTG+VGSu34IXrTtbrS4wfsOz7KVdVPr2HlwpDwWe4kSaMqSpjE3ytKCpBS1fKlhyWJGV8rSAUTCx9aagOjCW8+FAIl6uDZ+Frl60EYd1XePlrESj4Gyrk0ZXDkoRQcAGiXkK9E3MjSBft/Tr/KkFLf2tydQ3efIMf5T7qJdQ7AzksSa7wZzmn4Aqh3i5DQVgXf5ZzCibUe26oBMYYfphvCj7rw1KfTUYFYeYz/Pgpz5sLqfdj6pPDkmSKIVaOCw1R1LtRCaHg/KokknrDKfhH1uuNwl+09EYpKIeqljDqVXJa+zlFS/84DmwsZ3Mdo5U85bP2Q+PbkI3lbC50ufJJwYR6e91QhdinYg9Vkkd7x6rOfZile/aOUW8OKfgMM1mzcAtZWckMfvElf/aO4dSwrkXJoapanWS5sl63H5R6IzeWs7nyTMGnWL+9NyI3lrO5DLSSfr4omMS3o1iFWCoZwS8vchX1nqFCQpwsn0qIy9XPEQVXKPXGWPoKWl4p+DuxdIE+bJWwnNp7H1Y1rwoVYqmkOodHvma9fg+3+PWeCyx9BX6Oz+Sk/E683nsu3ln25uI5pGDSOhPtZPlU0sSncmHvZ1hQvxJR71olJma5+jmw9woW1Idi6vWgNdHl+pX95iKpxUZiOSyd5IyCr2E1r+WEG8sRpIyFhn7WcmDXotDJoiAul5Jx+Z10Lc5TyWFJgqdiP9veDkK9tbSC1PDpTCn4O1pIIzq+DQc7Rnv/k6G9V7CgfhIX34ZDq5/AGxxlR8Ekvl2m1IejE6z1ZkjBL7CK16RnOhHERAr+l5UcJL6dprT0FfgU3yOjxCPpWuyF5qzFKGHt5182tV5KvaktfQUtewr+jhayVCUsxAZT0d6zoOBT7E9+TRLfRqikivb+eXgKxvh2kSy+DQc/X8BbHd7lwo11IUO9Hph5gfZ+aDkI9aZ1snwqIVHvgROPZ+hktSSp10MJOx7/HDTxSOLb++oWG8sGq2bW8UiodyxLvWtBVOztOOScH6He541CGEsT6m5+mVXR3n8cjoIxvl1s4luuN6NqoCFylJvl9ZPGYyYUXMFOjYEXTjGt2VNGyQV5VFo1Ly3JjrHWe30oQYiTVXe/Vm4u31KcKKxrxVTtsel6BLyeAQUT6p0YrjrcbT42YlYPMFZRbk93lWJg7ecwFEzi26Hbn3y8jiuSpbY03fv9pup2OGPi8SAdj3/RQs5X+jDHa2O9SnLKQ4v5x6NrZFhoOMSc3yn2MvV05uhjtmmVuU8SKvLp+/qB91UIwHS095v9Z7mQej8c6mUcXQxxLdTeR+SJK8dO+Agbh/ZOwRWyZkcOUiBQsPs6Euf0iVXHB0d7f9i3IIR67XCKmQ26KuVEZO9Mb/seGduSaFV8ac9RL6HemWH7SecfvlUpDQEFl2b+J96dg9TA1/cb9RLqbduWTvM5Lsqxge+GegF2yY5q6mifgpD6rf0tamUlBK04f5ipvbBnbC+NYaFhn3N+p9jL1LJMgZkt/4JsvMcVSig7rTGxzISy2R4pGLsWncXyc/96VhhE2zs9LzZY2F2QfPQOL+0t8RigXq3mpx8P0RTMImRfZfMJBSv7EuQTP6TLfF0+BG9R4S8Nawns04RONOwp6qWpRcOf/qC4ikhIlK6in7HTrmSobD9R7ymp6tjUWzrxLwUQnnvU6jGPPJdsE8I33UvikVKvFnGErNHTQjYXY+GW7sK2Eo201+2Bgi/78AG2Y8jYsxKDxWOISjSSHg1goPnb6552X2jA1KIzicCnb/6FEDzrwbELPVZ2ZWhbCZ1o2HnUe4ofeGV/2ZrfWfTjPKiRKOr1sLQPUg35YLFrQdDSFdsDobmoMCz8FMyqsRtLcQM1puJLO3a5aHzrfG8jRYSJf1gs1J8hmNq65vuLesmtMz07BKTF/gjQLH3csePBSb8yE7ltp7fbBLxey7+LO0Q8kbEXgibhInDhOGnEC37YIQVfkiY5Z3Ws6l9DCIZToGBtOhQ/objZDNJetzsKxvh2uNovZDInAhd1urXqInpQvE4pXkOhdxb1dvCT3EkEYyBc00R3SIEbTDNWeRI90sncPLQiCDrRsCuVEOp1t33pXRGgp9vndKnemAwGk6VuTzBoEbEIYFhyDQpf3FHi8RZndbzYzxCtqG3vK1Zeb/aGzXW8HhXArOF6zaS97mUn9o53LSotN/vGwhIIBPbEMasBtT3XrUcN0dnu5Y5pEL2TqBfj23uPhuI9XwsLZrmVOvYCKD07yFdFh7vXcKvhVSqLHUS9IdTrP3zDYOe2Sj5CsPNghugc9QYYfRS8vUqwftteR0tctB7rPAgGUbZKRHty6VG2VkV72jrqJdS7qeIYgWQhxdxasxGIaq1FsvI87Pc32FyvQOb4t6ZgdLLeNnm34CIpWl2m8sD5NzBU1hV4jlfrL4upOxy1JtQLlQ+RI2uFkMwMeGMXPC7zskJr4zITRtku8UhuncHCR4L6mlPuDAiSBlTorS4Yw/h2SJ1yFgvnCw1srZ4hfhK/IupybRH1dkh/ctpODSOwieInRkNUoiI5btHx+Alv09bTNskFD83U3TeavhMKJqMhEk1yJR/TDhLW4AH04JVUSQUtfS7Rk6XVSMJoLtMORb4MyVHruwjqTYEpLOOkKdMNRSlY6kJBQr0xk/YxYOD+9uppeqA2b0FcLqkLxpB627L9yYyPBu3hcN5qJptPDILWYCQo+AwzWWPptl6VG9w0DUP+DTTSXpe+3QadLGHlPALuZvL+kROEFhpSJx4J9aYbAtvgWOecre5pZJzrx3LvQofK0qqkD8++SrbD8qZyMTJNa/3Hpjl6lR4EIAWlp3Ry/MSIVHIBjNme0mLQGI8bTvbkVVKxZKIh3e02HVRI6iEwF8FEg+QWpXnmVLfbIPXOJRWi6UE3PnkTKn2rGp7vKSiYWPpY8mtkIdFwmlleBEcK/p1cJZjJCtwklxBaM6QyJ3uw0omGxFEvuYtCzsmy9nVoSCvn6vhDgqTld3SyLtK73iGfvIHshAYJNxPedoGWvpCcOWJauBzKUNLn0kj9MZG9kwu/lrJbYaxEIOoqNAHYMfZ2JKFgcuvMhaRCaJaQ4CRYfk/4lri5EtR+OqhCSa/XdxMNxVL2fE9JwbixelKxkJ1JjykDvSW/4IKA9rEI7Z0MREtSTESDoIcrWbsj5W1B+Z22zsh6vYJeAsmjSS2Rdpv4DigylZd+0t4BMwT1xaHkF6QlHzIht86cS4Z0wtqJrPtG+yHjbrchU3khbUqJQG/9C0Vb9pglbVIxiUd0sj6kTy5BDchG6jyyC/4IPcO/o1XSR4XIflZTWIG3KFiWD1VUSSQFk1tnUues3Y/qJmidSTRkEgraVx9R+yG3zkS1u4qQpEfFhmxippSg1kuqOpKWzo4TbCznAySdBqYL2212Qr2lBO1oKySd8wtIIqLgyif8QkyTfix4WHwboRLZ47aMbQghF4yhkxU7NhH3If5xqzhIu1xkoiHocpFLPCWpV6slaZJzMa9LWomKLmkg8bgL6rVMvS7uR/O+rLqkRuIpmLTOiIa9YiTRjOYggZm8tWqGJG2pvsacf5SCMb6VLSKswLVmI753cdFr1Lh8vcTf4UoomEzlJRiIjIVmVEezSGNpz0b6FmWflSR46v4DCibU25JM0OIHaabenIXkH+aNpm6GzWOkfH/SmQMUjNSbaGhY/FFM4wavP84mvYtXCxe9yeyxbnCuyZsGgP6lso1KcGMlGuNOCI1zYw0uWw4NA/kzOevbbcjfEtjK0g8G+pfK3NpPB8/CcUnQvJMTlDDL5XrBaOntul4Q1APtNmQqr6CwR63JQHRh8VmhZbbiokOqOgXGzZcH8S8VAdf/F0FeyKleYPTD//p48XBLrz8oLG4sD7jzPzhIjpwWwUrn21Gh8bNj6eM/eTcowM8uvDsAAAAASUVORK5CYII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846138"/>
            <a:ext cx="2381250" cy="20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grpSp>
        <p:nvGrpSpPr>
          <p:cNvPr id="3" name="Skupina 2"/>
          <p:cNvGrpSpPr/>
          <p:nvPr/>
        </p:nvGrpSpPr>
        <p:grpSpPr>
          <a:xfrm>
            <a:off x="539552" y="908720"/>
            <a:ext cx="4320480" cy="2349655"/>
            <a:chOff x="857793" y="1254774"/>
            <a:chExt cx="5305230" cy="2314931"/>
          </a:xfrm>
        </p:grpSpPr>
        <p:sp>
          <p:nvSpPr>
            <p:cNvPr id="15" name="BlokTextu 14"/>
            <p:cNvSpPr txBox="1"/>
            <p:nvPr/>
          </p:nvSpPr>
          <p:spPr>
            <a:xfrm>
              <a:off x="1060086" y="1254774"/>
              <a:ext cx="5102937" cy="1546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4800" spc="-100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9F9F9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+mj-lt"/>
                  <a:ea typeface="+mj-ea"/>
                  <a:cs typeface="+mj-cs"/>
                </a:rPr>
                <a:t>Ďakujeme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4800" spc="-100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9F9F9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+mj-lt"/>
                  <a:ea typeface="+mj-ea"/>
                  <a:cs typeface="+mj-cs"/>
                </a:rPr>
                <a:t> </a:t>
              </a:r>
              <a:r>
                <a:rPr lang="sk-SK" sz="4800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9F9F9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+mj-lt"/>
                  <a:ea typeface="+mj-ea"/>
                  <a:cs typeface="+mj-cs"/>
                </a:rPr>
                <a:t>za </a:t>
              </a:r>
              <a:r>
                <a:rPr lang="sk-SK" sz="4800" spc="-100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9F9F9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+mj-lt"/>
                  <a:ea typeface="+mj-ea"/>
                  <a:cs typeface="+mj-cs"/>
                </a:rPr>
                <a:t>pozornosť </a:t>
              </a:r>
              <a:endParaRPr lang="sk-SK" sz="4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" name="Usmiata tvár 15"/>
            <p:cNvSpPr/>
            <p:nvPr/>
          </p:nvSpPr>
          <p:spPr>
            <a:xfrm>
              <a:off x="857793" y="2957426"/>
              <a:ext cx="884205" cy="612279"/>
            </a:xfrm>
            <a:prstGeom prst="smileyFac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20" name="Usmiata tvár 19"/>
            <p:cNvSpPr/>
            <p:nvPr/>
          </p:nvSpPr>
          <p:spPr>
            <a:xfrm>
              <a:off x="5013557" y="2886482"/>
              <a:ext cx="882228" cy="612279"/>
            </a:xfrm>
            <a:prstGeom prst="smileyFac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</p:grpSp>
      <p:sp>
        <p:nvSpPr>
          <p:cNvPr id="18" name="Zástupný symbol obsahu 1"/>
          <p:cNvSpPr txBox="1">
            <a:spLocks/>
          </p:cNvSpPr>
          <p:nvPr/>
        </p:nvSpPr>
        <p:spPr bwMode="auto">
          <a:xfrm>
            <a:off x="4357119" y="4149080"/>
            <a:ext cx="4708085" cy="248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u="sng" dirty="0" smtClean="0">
                <a:hlinkClick r:id="rId3"/>
              </a:rPr>
              <a:t>http://sk.wikipedia.org/wiki/Jadrová_elektráreň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k-SK" u="sng" dirty="0" smtClean="0">
                <a:hlinkClick r:id="rId4"/>
              </a:rPr>
              <a:t>http://siz.q-azy.sk/ee/ee14.html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k-SK" u="sng" dirty="0" smtClean="0">
                <a:hlinkClick r:id="rId5"/>
              </a:rPr>
              <a:t>http://spravy.pravda.sk/svet/clanok/223884-cernobylska-tragedia-varuje-aj-dnes/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k-SK" u="sng" dirty="0" smtClean="0">
                <a:hlinkClick r:id="rId6"/>
              </a:rPr>
              <a:t>http://www.cas.sk/clanok/249183/cernobyl-vybuchol-pred-27-rokmi-takto-to-vyzera-v-zone-smrti-teraz.html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k-SK" u="sng" dirty="0" smtClean="0">
                <a:hlinkClick r:id="rId7"/>
              </a:rPr>
              <a:t>http://www.cas.sk/clanok/279763/tisice-obeti-a-nicive-nasledky-uplynulo-presne-28-rokov-od-tragedie-v-cernobyle.html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k-SK" u="sng" dirty="0" smtClean="0">
                <a:hlinkClick r:id="rId8"/>
              </a:rPr>
              <a:t>http://www.boinc.sk/clanky/moja-navsteva-cernobylu</a:t>
            </a:r>
            <a:endParaRPr lang="sk-SK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sk-SK" dirty="0"/>
          </a:p>
        </p:txBody>
      </p:sp>
      <p:sp>
        <p:nvSpPr>
          <p:cNvPr id="19" name="BlokTextu 3"/>
          <p:cNvSpPr txBox="1">
            <a:spLocks noChangeArrowheads="1"/>
          </p:cNvSpPr>
          <p:nvPr/>
        </p:nvSpPr>
        <p:spPr bwMode="auto">
          <a:xfrm>
            <a:off x="1043607" y="4149081"/>
            <a:ext cx="3313513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n-US" altLang="sk-SK" sz="1400" dirty="0">
                <a:hlinkClick r:id="rId9"/>
              </a:rPr>
              <a:t>http://chernobylzone.sk/wp-content/uploads/2014/03/chernobyl-nuclear-disaster-6978613-o.jpg</a:t>
            </a:r>
            <a:endParaRPr lang="sk-SK" altLang="sk-SK" sz="1400" dirty="0"/>
          </a:p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n-US" altLang="sk-SK" sz="1400" dirty="0">
                <a:hlinkClick r:id="rId10"/>
              </a:rPr>
              <a:t>http://www.svetkuriozit.sk/wp-content/uploads/2014/10/185__880.jpghttp://img.mediacentrum.sk/gallery/250/903855.jpg</a:t>
            </a:r>
            <a:endParaRPr lang="sk-SK" altLang="sk-SK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k-SK" sz="22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22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k-SK" sz="2200" dirty="0"/>
          </a:p>
        </p:txBody>
      </p:sp>
      <p:sp>
        <p:nvSpPr>
          <p:cNvPr id="4" name="BlokTextu 3"/>
          <p:cNvSpPr txBox="1"/>
          <p:nvPr/>
        </p:nvSpPr>
        <p:spPr>
          <a:xfrm>
            <a:off x="1282103" y="3645024"/>
            <a:ext cx="1561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Zdroje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76672"/>
            <a:ext cx="3301727" cy="350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Usmiata tvár 11"/>
          <p:cNvSpPr/>
          <p:nvPr/>
        </p:nvSpPr>
        <p:spPr>
          <a:xfrm>
            <a:off x="2267744" y="2636912"/>
            <a:ext cx="718470" cy="621463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obsahu 2"/>
          <p:cNvSpPr>
            <a:spLocks noGrp="1"/>
          </p:cNvSpPr>
          <p:nvPr>
            <p:ph idx="1"/>
          </p:nvPr>
        </p:nvSpPr>
        <p:spPr>
          <a:xfrm>
            <a:off x="395536" y="1916832"/>
            <a:ext cx="8209160" cy="1872555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sk-SK" altLang="sk-SK" sz="2400" dirty="0" smtClean="0"/>
              <a:t>Túto tému sme si vybrali, pretože Černobyľská havária patrí medzi najväčšie svetové jadrové katastrofy a do histórie sa zapísala veľkými písmenami. Boli sme preto zvedavé, čo sa vlastne stalo. A tak sme sa rozhodli, že túto tragédiu sebe aj vám objasníme.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487331" y="3961140"/>
            <a:ext cx="4863645" cy="2417665"/>
            <a:chOff x="539750" y="3849208"/>
            <a:chExt cx="4863645" cy="2417665"/>
          </a:xfrm>
        </p:grpSpPr>
        <p:pic>
          <p:nvPicPr>
            <p:cNvPr id="819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3849208"/>
              <a:ext cx="4752330" cy="24176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539750" y="5230141"/>
              <a:ext cx="486364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Clr>
                  <a:srgbClr val="718B8A"/>
                </a:buClr>
                <a:buSzPct val="85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38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k-SK" sz="2000" i="1" dirty="0"/>
                <a:t>“</a:t>
              </a:r>
              <a:r>
                <a:rPr lang="en-US" altLang="sk-SK" sz="2000" i="1" dirty="0" err="1"/>
                <a:t>Keď</a:t>
              </a:r>
              <a:r>
                <a:rPr lang="en-US" altLang="sk-SK" sz="2000" i="1" dirty="0"/>
                <a:t> </a:t>
              </a:r>
              <a:r>
                <a:rPr lang="en-US" altLang="sk-SK" sz="2000" i="1" dirty="0" err="1"/>
                <a:t>pohneme</a:t>
              </a:r>
              <a:r>
                <a:rPr lang="en-US" altLang="sk-SK" sz="2000" i="1" dirty="0"/>
                <a:t> </a:t>
              </a:r>
              <a:r>
                <a:rPr lang="en-US" altLang="sk-SK" sz="2000" i="1" dirty="0" err="1"/>
                <a:t>jednou</a:t>
              </a:r>
              <a:r>
                <a:rPr lang="en-US" altLang="sk-SK" sz="2000" i="1" dirty="0"/>
                <a:t> </a:t>
              </a:r>
              <a:r>
                <a:rPr lang="en-US" altLang="sk-SK" sz="2000" i="1" dirty="0" err="1"/>
                <a:t>jedinou</a:t>
              </a:r>
              <a:r>
                <a:rPr lang="en-US" altLang="sk-SK" sz="2000" i="1" dirty="0"/>
                <a:t> </a:t>
              </a:r>
              <a:r>
                <a:rPr lang="en-US" altLang="sk-SK" sz="2000" i="1" dirty="0" err="1"/>
                <a:t>vecou</a:t>
              </a:r>
              <a:r>
                <a:rPr lang="en-US" altLang="sk-SK" sz="2000" i="1" dirty="0"/>
                <a:t> v </a:t>
              </a:r>
              <a:r>
                <a:rPr lang="en-US" altLang="sk-SK" sz="2000" i="1" dirty="0" err="1"/>
                <a:t>prírode</a:t>
              </a:r>
              <a:r>
                <a:rPr lang="en-US" altLang="sk-SK" sz="2000" i="1" dirty="0"/>
                <a:t>, </a:t>
              </a:r>
              <a:r>
                <a:rPr lang="en-US" altLang="sk-SK" sz="2000" i="1" dirty="0" err="1"/>
                <a:t>zistíme</a:t>
              </a:r>
              <a:r>
                <a:rPr lang="en-US" altLang="sk-SK" sz="2000" i="1" dirty="0"/>
                <a:t>, </a:t>
              </a:r>
              <a:r>
                <a:rPr lang="en-US" altLang="sk-SK" sz="2000" i="1" dirty="0" err="1"/>
                <a:t>že</a:t>
              </a:r>
              <a:r>
                <a:rPr lang="en-US" altLang="sk-SK" sz="2000" i="1" dirty="0"/>
                <a:t> je </a:t>
              </a:r>
              <a:r>
                <a:rPr lang="en-US" altLang="sk-SK" sz="2000" i="1" dirty="0" err="1"/>
                <a:t>prepojená</a:t>
              </a:r>
              <a:r>
                <a:rPr lang="en-US" altLang="sk-SK" sz="2000" i="1" dirty="0"/>
                <a:t> s </a:t>
              </a:r>
              <a:r>
                <a:rPr lang="en-US" altLang="sk-SK" sz="2000" i="1" dirty="0" err="1"/>
                <a:t>celým</a:t>
              </a:r>
              <a:r>
                <a:rPr lang="en-US" altLang="sk-SK" sz="2000" i="1" dirty="0"/>
                <a:t> </a:t>
              </a:r>
              <a:r>
                <a:rPr lang="en-US" altLang="sk-SK" sz="2000" i="1" dirty="0" err="1"/>
                <a:t>zvyškom</a:t>
              </a:r>
              <a:r>
                <a:rPr lang="en-US" altLang="sk-SK" sz="2000" i="1" dirty="0"/>
                <a:t> </a:t>
              </a:r>
              <a:r>
                <a:rPr lang="en-US" altLang="sk-SK" sz="2000" i="1" dirty="0" err="1"/>
                <a:t>sveta</a:t>
              </a:r>
              <a:r>
                <a:rPr lang="en-US" altLang="sk-SK" sz="2000" i="1" dirty="0"/>
                <a:t>.,,</a:t>
              </a:r>
            </a:p>
          </p:txBody>
        </p:sp>
      </p:grp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431" y="4005064"/>
            <a:ext cx="2384529" cy="241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ĺžnik 4"/>
          <p:cNvSpPr/>
          <p:nvPr/>
        </p:nvSpPr>
        <p:spPr>
          <a:xfrm>
            <a:off x="1115616" y="548679"/>
            <a:ext cx="6920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sk-SK" sz="60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Tragédia v Černobyle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2400" dirty="0" smtClean="0"/>
              <a:t>Jadrová elektráreň alebo atómová elektráreň je výrobňa elektrickej energie, resp. technologické zariadenie, slúžiace na premenu jadrovej energie na elektrickú energiu.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sk-SK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mtClean="0"/>
              <a:t>Čo je to vlastne jadrová elektráreň?</a:t>
            </a:r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140968"/>
            <a:ext cx="7992888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4" y="1172043"/>
            <a:ext cx="8229600" cy="2400973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pt-BR" sz="2000" dirty="0"/>
              <a:t>Černobyľská havária sa stala dňa 26. apríla 1986 o </a:t>
            </a:r>
            <a:r>
              <a:rPr lang="pt-BR" sz="2000" dirty="0" smtClean="0"/>
              <a:t>1:23:58 </a:t>
            </a:r>
            <a:r>
              <a:rPr lang="sk-SK" sz="2000" dirty="0" smtClean="0"/>
              <a:t>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sk-SK" sz="2000" dirty="0" smtClean="0"/>
              <a:t>Apríl 1986 - testovanie </a:t>
            </a:r>
            <a:r>
              <a:rPr lang="sk-SK" sz="2000" dirty="0"/>
              <a:t>nového bezpečnostného </a:t>
            </a:r>
            <a:r>
              <a:rPr lang="sk-SK" sz="2000" dirty="0" smtClean="0"/>
              <a:t>systému.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sk-SK" sz="2000" dirty="0" smtClean="0"/>
              <a:t>Obsluha vypla </a:t>
            </a:r>
            <a:r>
              <a:rPr lang="sk-SK" sz="2000" dirty="0"/>
              <a:t>všetky bezpečnostné systémy a reaktor riadila </a:t>
            </a:r>
            <a:r>
              <a:rPr lang="sk-SK" sz="2000" dirty="0" smtClean="0"/>
              <a:t>manuálne.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pl-PL" sz="2000" dirty="0"/>
              <a:t>V</a:t>
            </a:r>
            <a:r>
              <a:rPr lang="pl-PL" sz="2000" dirty="0" smtClean="0"/>
              <a:t>ďaka </a:t>
            </a:r>
            <a:r>
              <a:rPr lang="pl-PL" sz="2000" dirty="0"/>
              <a:t>chybnému </a:t>
            </a:r>
            <a:r>
              <a:rPr lang="pl-PL" sz="2000" dirty="0" smtClean="0"/>
              <a:t>ovládaniu sa reaktor </a:t>
            </a:r>
            <a:r>
              <a:rPr lang="pl-PL" sz="2000" dirty="0"/>
              <a:t>dostal do vysoko nestabilnej </a:t>
            </a:r>
            <a:r>
              <a:rPr lang="pl-PL" sz="2000" dirty="0" smtClean="0"/>
              <a:t>fázy.</a:t>
            </a:r>
            <a:endParaRPr lang="pl-PL" sz="2000" dirty="0"/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sk-SK" sz="2000" dirty="0" smtClean="0"/>
              <a:t>Voda sa začala rýchlo odparovať z</a:t>
            </a:r>
            <a:r>
              <a:rPr lang="sk-SK" sz="2000" dirty="0"/>
              <a:t> chladiaceho systému, </a:t>
            </a:r>
            <a:r>
              <a:rPr lang="sk-SK" sz="2000" dirty="0" smtClean="0"/>
              <a:t>tlak prudko narástol </a:t>
            </a:r>
            <a:r>
              <a:rPr lang="sk-SK" sz="2000" dirty="0"/>
              <a:t>a </a:t>
            </a:r>
            <a:r>
              <a:rPr lang="sk-SK" sz="2000" dirty="0" smtClean="0"/>
              <a:t>nasledovali </a:t>
            </a:r>
            <a:r>
              <a:rPr lang="sk-SK" sz="2000" dirty="0"/>
              <a:t>dva </a:t>
            </a:r>
            <a:r>
              <a:rPr lang="sk-SK" sz="2000" dirty="0" smtClean="0"/>
              <a:t>výbuchy.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r>
              <a:rPr lang="sk-SK" dirty="0" smtClean="0"/>
              <a:t>Černobyľská havária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3573016"/>
            <a:ext cx="3880635" cy="218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193" y="4221088"/>
            <a:ext cx="4000599" cy="2119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425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900113" y="549275"/>
            <a:ext cx="7848600" cy="2874963"/>
            <a:chOff x="899592" y="548680"/>
            <a:chExt cx="7848872" cy="2874960"/>
          </a:xfrm>
        </p:grpSpPr>
        <p:pic>
          <p:nvPicPr>
            <p:cNvPr id="1229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48680"/>
              <a:ext cx="5688632" cy="2874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BlokTextu 1"/>
            <p:cNvSpPr txBox="1">
              <a:spLocks noChangeArrowheads="1"/>
            </p:cNvSpPr>
            <p:nvPr/>
          </p:nvSpPr>
          <p:spPr bwMode="auto">
            <a:xfrm>
              <a:off x="6732240" y="1375543"/>
              <a:ext cx="201622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Clr>
                  <a:srgbClr val="718B8A"/>
                </a:buClr>
                <a:buSzPct val="85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38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k-SK" altLang="sk-SK" sz="3200"/>
                <a:t>Pred haváriou</a:t>
              </a:r>
            </a:p>
          </p:txBody>
        </p:sp>
      </p:grp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827088" y="3668713"/>
            <a:ext cx="7161212" cy="2665412"/>
            <a:chOff x="827584" y="3669214"/>
            <a:chExt cx="7159981" cy="2664296"/>
          </a:xfrm>
        </p:grpSpPr>
        <p:pic>
          <p:nvPicPr>
            <p:cNvPr id="12292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669214"/>
              <a:ext cx="5431789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BlokTextu 2"/>
            <p:cNvSpPr txBox="1">
              <a:spLocks noChangeArrowheads="1"/>
            </p:cNvSpPr>
            <p:nvPr/>
          </p:nvSpPr>
          <p:spPr bwMode="auto">
            <a:xfrm>
              <a:off x="827584" y="4438563"/>
              <a:ext cx="158417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ts val="300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2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ts val="300"/>
                </a:spcBef>
                <a:buClr>
                  <a:srgbClr val="718B8A"/>
                </a:buClr>
                <a:buSzPct val="85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ts val="300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9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ts val="338"/>
                </a:spcBef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89A7A6"/>
                </a:buClr>
                <a:buSzPct val="85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k-SK" altLang="sk-SK" sz="3200"/>
                <a:t>Po havárii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88636" y="476672"/>
            <a:ext cx="8013576" cy="864096"/>
          </a:xfrm>
          <a:extLst/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A takto to vyzerá v Černobyle teraz</a:t>
            </a:r>
            <a:endParaRPr lang="sk-SK" sz="4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5363" name="Skupina 2"/>
          <p:cNvGrpSpPr>
            <a:grpSpLocks/>
          </p:cNvGrpSpPr>
          <p:nvPr/>
        </p:nvGrpSpPr>
        <p:grpSpPr bwMode="auto">
          <a:xfrm>
            <a:off x="323528" y="1556791"/>
            <a:ext cx="8380735" cy="4780509"/>
            <a:chOff x="467544" y="1628800"/>
            <a:chExt cx="8236565" cy="4708836"/>
          </a:xfrm>
        </p:grpSpPr>
        <p:pic>
          <p:nvPicPr>
            <p:cNvPr id="15364" name="Picture 2" descr="http://www.boinc.sk/sites/default/files/node/2009/02/Navsteva_Cernobylu_38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28800"/>
              <a:ext cx="3384376" cy="253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4" descr="http://www.boinc.sk/sites/default/files/node/2009/02/Navsteva_Cernobylu_48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632992"/>
              <a:ext cx="2501849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6" descr="http://www.boinc.sk/sites/default/files/node/2009/02/Navsteva_Cernobylu_30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930" y="1632992"/>
              <a:ext cx="1781179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8" descr="http://www.boinc.sk/sites/default/files/node/2009/02/Navsteva_Cernobylu_19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645023"/>
              <a:ext cx="2020847" cy="269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0" descr="http://www.boinc.sk/sites/default/files/node/2009/02/Navsteva_Cernobylu_25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087" y="4620839"/>
              <a:ext cx="2295716" cy="1716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2" descr="http://www.boinc.sk/sites/default/files/node/2009/02/Navsteva_Cernobylu_28.jp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69" y="4365104"/>
              <a:ext cx="2843113" cy="1972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2008187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200" dirty="0" err="1"/>
              <a:t>Vzdušné</a:t>
            </a:r>
            <a:r>
              <a:rPr lang="en-US" sz="2200" dirty="0"/>
              <a:t> </a:t>
            </a:r>
            <a:r>
              <a:rPr lang="en-US" sz="2200" dirty="0" err="1"/>
              <a:t>prúdy</a:t>
            </a:r>
            <a:r>
              <a:rPr lang="en-US" sz="2200" dirty="0"/>
              <a:t> </a:t>
            </a:r>
            <a:r>
              <a:rPr lang="en-US" sz="2200" dirty="0" err="1"/>
              <a:t>kontaminované</a:t>
            </a:r>
            <a:r>
              <a:rPr lang="en-US" sz="2200" dirty="0"/>
              <a:t> </a:t>
            </a:r>
            <a:r>
              <a:rPr lang="en-US" sz="2200" dirty="0" err="1"/>
              <a:t>výbuchom</a:t>
            </a:r>
            <a:r>
              <a:rPr lang="en-US" sz="2200" dirty="0"/>
              <a:t> </a:t>
            </a:r>
            <a:r>
              <a:rPr lang="en-US" sz="2200" dirty="0" err="1"/>
              <a:t>preleteli</a:t>
            </a:r>
            <a:r>
              <a:rPr lang="en-US" sz="2200" dirty="0"/>
              <a:t> </a:t>
            </a:r>
            <a:r>
              <a:rPr lang="en-US" sz="2200" dirty="0" err="1"/>
              <a:t>nad</a:t>
            </a:r>
            <a:r>
              <a:rPr lang="en-US" sz="2200" dirty="0"/>
              <a:t> </a:t>
            </a:r>
            <a:r>
              <a:rPr lang="en-US" sz="2200" dirty="0" err="1"/>
              <a:t>územím</a:t>
            </a:r>
            <a:r>
              <a:rPr lang="en-US" sz="2200" dirty="0"/>
              <a:t> </a:t>
            </a:r>
            <a:r>
              <a:rPr lang="en-US" sz="2200" dirty="0" err="1"/>
              <a:t>Česko-Slovenska</a:t>
            </a:r>
            <a:r>
              <a:rPr lang="en-US" sz="2200" dirty="0"/>
              <a:t> </a:t>
            </a:r>
            <a:r>
              <a:rPr lang="en-US" sz="2200" dirty="0" err="1"/>
              <a:t>celkovo</a:t>
            </a:r>
            <a:r>
              <a:rPr lang="en-US" sz="2200" dirty="0"/>
              <a:t> </a:t>
            </a:r>
            <a:r>
              <a:rPr lang="en-US" sz="2200" dirty="0" err="1"/>
              <a:t>trikrát</a:t>
            </a:r>
            <a:r>
              <a:rPr lang="en-US" sz="2200" dirty="0"/>
              <a:t>:</a:t>
            </a:r>
            <a:endParaRPr lang="sk-SK" sz="2200" dirty="0"/>
          </a:p>
          <a:p>
            <a:pPr marL="68580" indent="-3429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30. apríla</a:t>
            </a:r>
            <a:r>
              <a:rPr lang="sk-SK" sz="2200" dirty="0"/>
              <a:t>,</a:t>
            </a:r>
          </a:p>
          <a:p>
            <a:pPr marL="68580" indent="-3429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3. </a:t>
            </a:r>
            <a:r>
              <a:rPr lang="en-US" sz="2200" dirty="0" err="1"/>
              <a:t>až</a:t>
            </a:r>
            <a:r>
              <a:rPr lang="en-US" sz="2200" dirty="0"/>
              <a:t> 4. </a:t>
            </a:r>
            <a:r>
              <a:rPr lang="en-US" sz="2200" dirty="0" err="1"/>
              <a:t>mája</a:t>
            </a:r>
            <a:r>
              <a:rPr lang="sk-SK" sz="2200" dirty="0"/>
              <a:t>,</a:t>
            </a:r>
          </a:p>
          <a:p>
            <a:pPr marL="68580" indent="-3429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7. </a:t>
            </a:r>
            <a:r>
              <a:rPr lang="en-US" sz="2200" dirty="0" err="1"/>
              <a:t>mája</a:t>
            </a:r>
            <a:r>
              <a:rPr lang="en-US" sz="2200" dirty="0"/>
              <a:t> 1986.</a:t>
            </a:r>
            <a:endParaRPr lang="sk-SK" sz="2200" dirty="0"/>
          </a:p>
          <a:p>
            <a:pPr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229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Dopad na Slovensko</a:t>
            </a:r>
            <a:endParaRPr lang="sk-SK" dirty="0"/>
          </a:p>
        </p:txBody>
      </p:sp>
      <p:sp>
        <p:nvSpPr>
          <p:cNvPr id="5" name="BlokTextu 4"/>
          <p:cNvSpPr txBox="1">
            <a:spLocks noChangeArrowheads="1"/>
          </p:cNvSpPr>
          <p:nvPr/>
        </p:nvSpPr>
        <p:spPr bwMode="auto">
          <a:xfrm>
            <a:off x="368052" y="4749334"/>
            <a:ext cx="728600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18B8A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89A7A6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k-SK" sz="2200" dirty="0" err="1"/>
              <a:t>Prvý</a:t>
            </a:r>
            <a:r>
              <a:rPr lang="en-US" altLang="sk-SK" sz="2200" dirty="0"/>
              <a:t> a </a:t>
            </a:r>
            <a:r>
              <a:rPr lang="en-US" altLang="sk-SK" sz="2200" dirty="0" err="1"/>
              <a:t>tretí</a:t>
            </a:r>
            <a:r>
              <a:rPr lang="en-US" altLang="sk-SK" sz="2200" dirty="0"/>
              <a:t> </a:t>
            </a:r>
            <a:r>
              <a:rPr lang="en-US" altLang="sk-SK" sz="2200" dirty="0" err="1"/>
              <a:t>prechod</a:t>
            </a:r>
            <a:r>
              <a:rPr lang="en-US" altLang="sk-SK" sz="2200" dirty="0"/>
              <a:t> </a:t>
            </a:r>
            <a:r>
              <a:rPr lang="en-US" altLang="sk-SK" sz="2200" dirty="0" err="1"/>
              <a:t>zasiahol</a:t>
            </a:r>
            <a:r>
              <a:rPr lang="en-US" altLang="sk-SK" sz="2200" dirty="0"/>
              <a:t> </a:t>
            </a:r>
            <a:r>
              <a:rPr lang="en-US" altLang="sk-SK" sz="2200" dirty="0" err="1"/>
              <a:t>celé</a:t>
            </a:r>
            <a:r>
              <a:rPr lang="en-US" altLang="sk-SK" sz="2200" dirty="0"/>
              <a:t> </a:t>
            </a:r>
            <a:r>
              <a:rPr lang="en-US" altLang="sk-SK" sz="2200" dirty="0" err="1"/>
              <a:t>územie</a:t>
            </a:r>
            <a:r>
              <a:rPr lang="en-US" altLang="sk-SK" sz="2200" dirty="0"/>
              <a:t> </a:t>
            </a:r>
            <a:r>
              <a:rPr lang="en-US" altLang="sk-SK" sz="2200" dirty="0" err="1"/>
              <a:t>Česko-Slovenska</a:t>
            </a:r>
            <a:r>
              <a:rPr lang="en-US" altLang="sk-SK" sz="2200" dirty="0"/>
              <a:t>, </a:t>
            </a:r>
            <a:r>
              <a:rPr lang="en-US" altLang="sk-SK" sz="2200" dirty="0" err="1"/>
              <a:t>druhý</a:t>
            </a:r>
            <a:r>
              <a:rPr lang="en-US" altLang="sk-SK" sz="2200" dirty="0"/>
              <a:t> </a:t>
            </a:r>
            <a:r>
              <a:rPr lang="en-US" altLang="sk-SK" sz="2200" dirty="0" err="1"/>
              <a:t>prechod</a:t>
            </a:r>
            <a:r>
              <a:rPr lang="en-US" altLang="sk-SK" sz="2200" dirty="0"/>
              <a:t> </a:t>
            </a:r>
            <a:r>
              <a:rPr lang="en-US" altLang="sk-SK" sz="2200" dirty="0" err="1"/>
              <a:t>sa</a:t>
            </a:r>
            <a:r>
              <a:rPr lang="en-US" altLang="sk-SK" sz="2200" dirty="0"/>
              <a:t> </a:t>
            </a:r>
            <a:r>
              <a:rPr lang="en-US" altLang="sk-SK" sz="2200" dirty="0" err="1"/>
              <a:t>vyhol</a:t>
            </a:r>
            <a:r>
              <a:rPr lang="en-US" altLang="sk-SK" sz="2200" dirty="0"/>
              <a:t> </a:t>
            </a:r>
            <a:r>
              <a:rPr lang="en-US" altLang="sk-SK" sz="2200" dirty="0" err="1"/>
              <a:t>strednému</a:t>
            </a:r>
            <a:r>
              <a:rPr lang="en-US" altLang="sk-SK" sz="2200" dirty="0"/>
              <a:t> a </a:t>
            </a:r>
            <a:r>
              <a:rPr lang="en-US" altLang="sk-SK" sz="2200" dirty="0" err="1"/>
              <a:t>východnému</a:t>
            </a:r>
            <a:r>
              <a:rPr lang="en-US" altLang="sk-SK" sz="2200" dirty="0"/>
              <a:t> </a:t>
            </a:r>
            <a:r>
              <a:rPr lang="en-US" altLang="sk-SK" sz="2200" dirty="0" err="1"/>
              <a:t>Slovensku</a:t>
            </a:r>
            <a:r>
              <a:rPr lang="en-US" altLang="sk-SK" sz="2200" dirty="0"/>
              <a:t> a </a:t>
            </a:r>
            <a:r>
              <a:rPr lang="en-US" altLang="sk-SK" sz="2200" dirty="0" err="1"/>
              <a:t>zasiahol</a:t>
            </a:r>
            <a:r>
              <a:rPr lang="en-US" altLang="sk-SK" sz="2200" dirty="0"/>
              <a:t> </a:t>
            </a:r>
            <a:r>
              <a:rPr lang="en-US" altLang="sk-SK" sz="2200" dirty="0" err="1"/>
              <a:t>len</a:t>
            </a:r>
            <a:r>
              <a:rPr lang="en-US" altLang="sk-SK" sz="2200" dirty="0"/>
              <a:t> </a:t>
            </a:r>
            <a:r>
              <a:rPr lang="en-US" altLang="sk-SK" sz="2200" dirty="0" err="1"/>
              <a:t>jeho</a:t>
            </a:r>
            <a:r>
              <a:rPr lang="en-US" altLang="sk-SK" sz="2200" dirty="0"/>
              <a:t> </a:t>
            </a:r>
            <a:r>
              <a:rPr lang="en-US" altLang="sk-SK" sz="2200" dirty="0" err="1"/>
              <a:t>západnú</a:t>
            </a:r>
            <a:r>
              <a:rPr lang="en-US" altLang="sk-SK" sz="2200" dirty="0"/>
              <a:t> </a:t>
            </a:r>
            <a:r>
              <a:rPr lang="en-US" altLang="sk-SK" sz="2200" dirty="0" err="1"/>
              <a:t>časť</a:t>
            </a:r>
            <a:r>
              <a:rPr lang="en-US" altLang="sk-SK" sz="2200" dirty="0"/>
              <a:t>.</a:t>
            </a:r>
            <a:endParaRPr lang="sk-SK" altLang="sk-SK" sz="22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2200" dirty="0"/>
              <a:t>K najzamorenejším oblastiam na území SR patrili okresy na juhu Slovenska, okresy Stará Ľubovňa a Dolný Kubín.</a:t>
            </a:r>
          </a:p>
        </p:txBody>
      </p:sp>
      <p:pic>
        <p:nvPicPr>
          <p:cNvPr id="6" name="radioaktivny-mrak-z-cernobylu-video.clippe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10800000" flipH="1" flipV="1">
            <a:off x="4499992" y="1412776"/>
            <a:ext cx="4032448" cy="30243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4477" y="2924944"/>
            <a:ext cx="312858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9" y="1524000"/>
            <a:ext cx="4248472" cy="4929336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sk-SK" sz="2000" dirty="0" smtClean="0"/>
              <a:t>V dôsledku radiácie zomreli v oblasti Černobyľu tisíce ľudí na rakovinu. Veľa detí sa narodilo s genetickými postihnutiami.</a:t>
            </a:r>
          </a:p>
          <a:p>
            <a:pPr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sk-SK" sz="2000" dirty="0" smtClean="0"/>
              <a:t>Oficiálne má až 900-tisíc Ukrajincov trvalé následky a sú invalidmi. 17 448 rodín poberá štátnu podporu pre stratu živiteľa rodiny.</a:t>
            </a:r>
          </a:p>
          <a:p>
            <a:pPr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sk-SK" sz="2000" dirty="0" smtClean="0"/>
              <a:t>Oblasť okolo Černobyľu je dodnes uzavretá, hoci občas ju otvoria pre turistov. V lesoch sa však darí zvieratám, lebo ich nerušia ľudia.</a:t>
            </a:r>
          </a:p>
          <a:p>
            <a:pPr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sk-SK" sz="2000" dirty="0"/>
              <a:t>Živočíchy žijúce v blízkosti reaktora častejšie trpia rôznymi deformáciami, vrátane albinizmu a </a:t>
            </a:r>
            <a:r>
              <a:rPr lang="sk-SK" sz="2000" dirty="0" smtClean="0"/>
              <a:t>zakrpatených končatín. </a:t>
            </a:r>
            <a:endParaRPr lang="sk-SK" sz="2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sk-SK" sz="2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sk-SK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526" y="476672"/>
            <a:ext cx="4618856" cy="8229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Následky katastrofy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592602"/>
            <a:ext cx="2160240" cy="294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7374" y="404664"/>
            <a:ext cx="2948220" cy="44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052736"/>
            <a:ext cx="4205858" cy="5209416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Jadrové elektrárne máme aj na Slovensku a to v Jaslovských  Bohuniciach a Mochovciach. Sú síce modernejšieho typu, ale aj tie sú postavené podľa sovietskych projektov zo 70. rokov. Nemajú ani ochranný </a:t>
            </a:r>
            <a:r>
              <a:rPr lang="sk-SK" dirty="0" err="1" smtClean="0"/>
              <a:t>kontajnment</a:t>
            </a:r>
            <a:r>
              <a:rPr lang="sk-SK" dirty="0" smtClean="0"/>
              <a:t>, ktorý by zabránil úniku radiácie v prípade ťažkej havárie, napr. pri páde lietadla.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Počas písania prezentácie sme sa stretli s pánom Mgr. </a:t>
            </a:r>
            <a:r>
              <a:rPr lang="sk-SK" dirty="0" err="1" smtClean="0"/>
              <a:t>Hajduchom</a:t>
            </a:r>
            <a:r>
              <a:rPr lang="sk-SK" dirty="0" smtClean="0"/>
              <a:t>, ktorý nám zaujímavo opísal prácu na výskume rastu rastlín a ich semienok (predovšetkým sója a ľan) v Černobyle.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sk-SK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7112"/>
            <a:ext cx="2808312" cy="7871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Riziká dnes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5909" y="3284984"/>
            <a:ext cx="3969557" cy="297716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5909" y="548680"/>
            <a:ext cx="3992858" cy="244827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5153</TotalTime>
  <Words>537</Words>
  <Application>Microsoft Office PowerPoint</Application>
  <PresentationFormat>Prezentácia na obrazovke (4:3)</PresentationFormat>
  <Paragraphs>58</Paragraphs>
  <Slides>12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Paper</vt:lpstr>
      <vt:lpstr>Petržalská super škola II. Ročník 2014/2015</vt:lpstr>
      <vt:lpstr>Snímka 2</vt:lpstr>
      <vt:lpstr>Čo je to vlastne jadrová elektráreň?</vt:lpstr>
      <vt:lpstr>Černobyľská havária</vt:lpstr>
      <vt:lpstr>Snímka 5</vt:lpstr>
      <vt:lpstr>Snímka 6</vt:lpstr>
      <vt:lpstr>Dopad na Slovensko</vt:lpstr>
      <vt:lpstr>Následky katastrofy</vt:lpstr>
      <vt:lpstr>Riziká dnes</vt:lpstr>
      <vt:lpstr>Čo sme tým vlastne chceli povedať?</vt:lpstr>
      <vt:lpstr>Ako sme pomohli Petržalke</vt:lpstr>
      <vt:lpstr>Snímka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Petržalská super škola II. Ročník 2014/2015</dc:title>
  <dc:creator>Denda</dc:creator>
  <cp:lastModifiedBy>renatam</cp:lastModifiedBy>
  <cp:revision>78</cp:revision>
  <dcterms:created xsi:type="dcterms:W3CDTF">2015-03-23T14:44:19Z</dcterms:created>
  <dcterms:modified xsi:type="dcterms:W3CDTF">2015-04-29T19:28:43Z</dcterms:modified>
</cp:coreProperties>
</file>