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4"/>
  </p:notesMasterIdLst>
  <p:sldIdLst>
    <p:sldId id="256" r:id="rId2"/>
    <p:sldId id="257" r:id="rId3"/>
    <p:sldId id="258" r:id="rId4"/>
    <p:sldId id="270" r:id="rId5"/>
    <p:sldId id="264" r:id="rId6"/>
    <p:sldId id="271" r:id="rId7"/>
    <p:sldId id="261" r:id="rId8"/>
    <p:sldId id="259" r:id="rId9"/>
    <p:sldId id="267" r:id="rId10"/>
    <p:sldId id="272" r:id="rId11"/>
    <p:sldId id="269" r:id="rId12"/>
    <p:sldId id="273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>
        <p:scale>
          <a:sx n="85" d="100"/>
          <a:sy n="85" d="100"/>
        </p:scale>
        <p:origin x="-1128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AC292D-3DCD-4EE7-B596-05BA073D65F5}" type="doc">
      <dgm:prSet loTypeId="urn:microsoft.com/office/officeart/2005/8/layout/balance1" loCatId="relationship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C2892B0-C312-4257-83FD-C04421DB1B82}">
      <dgm:prSet phldrT="[Text]" custT="1"/>
      <dgm:spPr>
        <a:xfrm rot="20859660">
          <a:off x="79865" y="549481"/>
          <a:ext cx="1655998" cy="647998"/>
        </a:xfrm>
        <a:prstGeom prst="cube">
          <a:avLst/>
        </a:prstGeom>
        <a:solidFill>
          <a:srgbClr val="475A8D">
            <a:lumMod val="40000"/>
            <a:lumOff val="60000"/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rgbClr val="FEE29C"/>
          </a:contourClr>
        </a:sp3d>
      </dgm:spPr>
      <dgm:t>
        <a:bodyPr/>
        <a:lstStyle/>
        <a:p>
          <a:pPr>
            <a:buNone/>
          </a:pPr>
          <a:r>
            <a:rPr lang="sk-SK" sz="2400" baseline="0" dirty="0">
              <a:solidFill>
                <a:srgbClr val="4F271C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Odpovede</a:t>
          </a:r>
        </a:p>
      </dgm:t>
    </dgm:pt>
    <dgm:pt modelId="{2732D91D-C953-459C-8CFA-E04086CC7200}" type="parTrans" cxnId="{A5EE8A6D-1131-482F-B4AA-51E4DD6F0025}">
      <dgm:prSet/>
      <dgm:spPr/>
      <dgm:t>
        <a:bodyPr/>
        <a:lstStyle/>
        <a:p>
          <a:endParaRPr lang="sk-SK"/>
        </a:p>
      </dgm:t>
    </dgm:pt>
    <dgm:pt modelId="{12C3B99B-2546-4E53-843E-696F940F45DC}" type="sibTrans" cxnId="{A5EE8A6D-1131-482F-B4AA-51E4DD6F0025}">
      <dgm:prSet/>
      <dgm:spPr/>
      <dgm:t>
        <a:bodyPr/>
        <a:lstStyle/>
        <a:p>
          <a:endParaRPr lang="sk-SK"/>
        </a:p>
      </dgm:t>
    </dgm:pt>
    <dgm:pt modelId="{488AA6AE-BB94-456C-91AE-51C75A41FE93}">
      <dgm:prSet phldrT="[Text]" custT="1"/>
      <dgm:spPr>
        <a:xfrm>
          <a:off x="1539465" y="37979"/>
          <a:ext cx="1880406" cy="624977"/>
        </a:xfrm>
        <a:prstGeom prst="cube">
          <a:avLst/>
        </a:prstGeom>
        <a:solidFill>
          <a:srgbClr val="84AA33">
            <a:lumMod val="40000"/>
            <a:lumOff val="60000"/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rgbClr val="FEE29C"/>
          </a:contourClr>
        </a:sp3d>
      </dgm:spPr>
      <dgm:t>
        <a:bodyPr/>
        <a:lstStyle/>
        <a:p>
          <a:pPr>
            <a:buNone/>
          </a:pPr>
          <a:r>
            <a:rPr lang="sk-SK" sz="2800" baseline="0" dirty="0">
              <a:solidFill>
                <a:srgbClr val="4F271C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Otázk</a:t>
          </a:r>
          <a:r>
            <a:rPr lang="sk-SK" sz="2800" dirty="0">
              <a:solidFill>
                <a:srgbClr val="4F271C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y ??</a:t>
          </a:r>
        </a:p>
      </dgm:t>
    </dgm:pt>
    <dgm:pt modelId="{B6F21190-CD41-4CD7-B301-69ABFC8F7169}" type="sibTrans" cxnId="{BE74150B-25F3-421E-BA19-0479B45CFDE3}">
      <dgm:prSet/>
      <dgm:spPr/>
      <dgm:t>
        <a:bodyPr/>
        <a:lstStyle/>
        <a:p>
          <a:endParaRPr lang="sk-SK"/>
        </a:p>
      </dgm:t>
    </dgm:pt>
    <dgm:pt modelId="{BF867D9D-8B34-462A-ACF5-EFEB68C1E1AD}" type="parTrans" cxnId="{BE74150B-25F3-421E-BA19-0479B45CFDE3}">
      <dgm:prSet/>
      <dgm:spPr/>
      <dgm:t>
        <a:bodyPr/>
        <a:lstStyle/>
        <a:p>
          <a:endParaRPr lang="sk-SK"/>
        </a:p>
      </dgm:t>
    </dgm:pt>
    <dgm:pt modelId="{7514D58F-D173-458F-8914-D37DF4D68BC0}">
      <dgm:prSet phldrT="[Text]" custT="1"/>
      <dgm:spPr>
        <a:xfrm rot="240000">
          <a:off x="2024022" y="1464983"/>
          <a:ext cx="720323" cy="248759"/>
        </a:xfrm>
        <a:prstGeom prst="roundRect">
          <a:avLst/>
        </a:prstGeom>
        <a:solidFill>
          <a:srgbClr val="84AA33">
            <a:lumMod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rgbClr val="FEE29C"/>
          </a:contourClr>
        </a:sp3d>
      </dgm:spPr>
      <dgm:t>
        <a:bodyPr/>
        <a:lstStyle/>
        <a:p>
          <a:pPr>
            <a:buNone/>
          </a:pPr>
          <a:r>
            <a:rPr lang="sk-SK" sz="1800" dirty="0">
              <a:solidFill>
                <a:srgbClr val="FEE29C"/>
              </a:solidFill>
              <a:latin typeface="Calibri"/>
              <a:ea typeface="+mn-ea"/>
              <a:cs typeface="+mn-cs"/>
            </a:rPr>
            <a:t>???</a:t>
          </a:r>
        </a:p>
      </dgm:t>
    </dgm:pt>
    <dgm:pt modelId="{FE6F48F3-B12E-4E36-A388-0DC44D6CFBFB}" type="sibTrans" cxnId="{AF1FE741-B587-41AB-BFB9-B568A7465C3A}">
      <dgm:prSet/>
      <dgm:spPr/>
      <dgm:t>
        <a:bodyPr/>
        <a:lstStyle/>
        <a:p>
          <a:endParaRPr lang="sk-SK"/>
        </a:p>
      </dgm:t>
    </dgm:pt>
    <dgm:pt modelId="{FB16E7BB-8CA6-478D-8D35-648FCB3C0253}" type="parTrans" cxnId="{AF1FE741-B587-41AB-BFB9-B568A7465C3A}">
      <dgm:prSet/>
      <dgm:spPr/>
      <dgm:t>
        <a:bodyPr/>
        <a:lstStyle/>
        <a:p>
          <a:endParaRPr lang="sk-SK"/>
        </a:p>
      </dgm:t>
    </dgm:pt>
    <dgm:pt modelId="{9DC78887-BE5F-4E89-BB42-3153969FD40C}">
      <dgm:prSet phldrT="[Text]" custT="1"/>
      <dgm:spPr>
        <a:xfrm rot="240000">
          <a:off x="1954641" y="618292"/>
          <a:ext cx="720323" cy="248759"/>
        </a:xfrm>
        <a:prstGeom prst="roundRect">
          <a:avLst/>
        </a:prstGeom>
        <a:solidFill>
          <a:srgbClr val="84AA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rgbClr val="FEE29C"/>
          </a:contourClr>
        </a:sp3d>
      </dgm:spPr>
      <dgm:t>
        <a:bodyPr/>
        <a:lstStyle/>
        <a:p>
          <a:pPr>
            <a:buNone/>
          </a:pPr>
          <a:r>
            <a:rPr lang="sk-SK" sz="1400" dirty="0">
              <a:solidFill>
                <a:srgbClr val="FEE29C"/>
              </a:solidFill>
              <a:latin typeface="Calibri"/>
              <a:ea typeface="+mn-ea"/>
              <a:cs typeface="+mn-cs"/>
            </a:rPr>
            <a:t>???</a:t>
          </a:r>
        </a:p>
      </dgm:t>
    </dgm:pt>
    <dgm:pt modelId="{597BD593-E320-4D39-A873-EF2A9501B6A6}" type="parTrans" cxnId="{0C9AA3BA-B2F4-4273-8719-C62F3FF3933C}">
      <dgm:prSet/>
      <dgm:spPr/>
      <dgm:t>
        <a:bodyPr/>
        <a:lstStyle/>
        <a:p>
          <a:endParaRPr lang="sk-SK"/>
        </a:p>
      </dgm:t>
    </dgm:pt>
    <dgm:pt modelId="{89D5FCDD-8684-45FF-A704-D2C57DF34FAB}" type="sibTrans" cxnId="{0C9AA3BA-B2F4-4273-8719-C62F3FF3933C}">
      <dgm:prSet/>
      <dgm:spPr/>
      <dgm:t>
        <a:bodyPr/>
        <a:lstStyle/>
        <a:p>
          <a:endParaRPr lang="sk-SK"/>
        </a:p>
      </dgm:t>
    </dgm:pt>
    <dgm:pt modelId="{DF8D99F9-88F1-4BC4-A3AA-A998E2AA9B71}">
      <dgm:prSet phldrT="[Text]"/>
      <dgm:spPr/>
      <dgm:t>
        <a:bodyPr/>
        <a:lstStyle/>
        <a:p>
          <a:endParaRPr lang="sk-SK" dirty="0"/>
        </a:p>
      </dgm:t>
    </dgm:pt>
    <dgm:pt modelId="{4D01F9E1-BD26-4CF2-AE3E-8CFD67A4FB35}" type="parTrans" cxnId="{D73B19D2-2D10-4753-85FE-020029CD49BF}">
      <dgm:prSet/>
      <dgm:spPr/>
      <dgm:t>
        <a:bodyPr/>
        <a:lstStyle/>
        <a:p>
          <a:endParaRPr lang="sk-SK"/>
        </a:p>
      </dgm:t>
    </dgm:pt>
    <dgm:pt modelId="{9B9E04CD-5A87-4202-9548-424E49895E56}" type="sibTrans" cxnId="{D73B19D2-2D10-4753-85FE-020029CD49BF}">
      <dgm:prSet/>
      <dgm:spPr/>
      <dgm:t>
        <a:bodyPr/>
        <a:lstStyle/>
        <a:p>
          <a:endParaRPr lang="sk-SK"/>
        </a:p>
      </dgm:t>
    </dgm:pt>
    <dgm:pt modelId="{2A3133E7-ACB4-41B9-9DDA-B7B2FF4B291F}">
      <dgm:prSet phldrT="[Text]" custT="1"/>
      <dgm:spPr>
        <a:xfrm rot="240000">
          <a:off x="845718" y="1344132"/>
          <a:ext cx="720323" cy="248759"/>
        </a:xfrm>
        <a:prstGeom prst="roundRect">
          <a:avLst/>
        </a:prstGeom>
        <a:solidFill>
          <a:srgbClr val="3891A7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rgbClr val="FEE29C"/>
          </a:contourClr>
        </a:sp3d>
      </dgm:spPr>
      <dgm:t>
        <a:bodyPr/>
        <a:lstStyle/>
        <a:p>
          <a:pPr>
            <a:buNone/>
          </a:pPr>
          <a:r>
            <a:rPr lang="sk-SK" sz="2400" baseline="0" dirty="0">
              <a:solidFill>
                <a:srgbClr val="FEE29C"/>
              </a:solidFill>
              <a:latin typeface="Calibri"/>
              <a:ea typeface="+mn-ea"/>
              <a:cs typeface="+mn-cs"/>
            </a:rPr>
            <a:t>...</a:t>
          </a:r>
        </a:p>
      </dgm:t>
    </dgm:pt>
    <dgm:pt modelId="{33ED258B-FEFA-4BB8-8C4D-EF2A76CC7ADC}" type="parTrans" cxnId="{75609D6F-9EBA-412C-B41D-1AE7C670D20C}">
      <dgm:prSet/>
      <dgm:spPr/>
      <dgm:t>
        <a:bodyPr/>
        <a:lstStyle/>
        <a:p>
          <a:endParaRPr lang="sk-SK"/>
        </a:p>
      </dgm:t>
    </dgm:pt>
    <dgm:pt modelId="{B80F196F-9725-441F-9490-25F1F5D69C14}" type="sibTrans" cxnId="{75609D6F-9EBA-412C-B41D-1AE7C670D20C}">
      <dgm:prSet/>
      <dgm:spPr/>
      <dgm:t>
        <a:bodyPr/>
        <a:lstStyle/>
        <a:p>
          <a:endParaRPr lang="sk-SK"/>
        </a:p>
      </dgm:t>
    </dgm:pt>
    <dgm:pt modelId="{482DF0E4-6C7C-4160-8F61-86C34FB0E0AB}">
      <dgm:prSet phldrT="[Text]" custT="1"/>
      <dgm:spPr>
        <a:xfrm rot="240000">
          <a:off x="865880" y="1077991"/>
          <a:ext cx="720323" cy="248759"/>
        </a:xfrm>
        <a:prstGeom prst="roundRect">
          <a:avLst/>
        </a:prstGeom>
        <a:solidFill>
          <a:srgbClr val="3891A7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rgbClr val="FEE29C"/>
          </a:contourClr>
        </a:sp3d>
      </dgm:spPr>
      <dgm:t>
        <a:bodyPr/>
        <a:lstStyle/>
        <a:p>
          <a:pPr>
            <a:buNone/>
          </a:pPr>
          <a:endParaRPr lang="sk-SK" sz="2400" baseline="0" dirty="0">
            <a:solidFill>
              <a:srgbClr val="FEE29C"/>
            </a:solidFill>
            <a:latin typeface="Calibri"/>
            <a:ea typeface="+mn-ea"/>
            <a:cs typeface="+mn-cs"/>
          </a:endParaRPr>
        </a:p>
      </dgm:t>
    </dgm:pt>
    <dgm:pt modelId="{D849FB8A-5A3D-42A8-A2C4-BA634855431D}" type="parTrans" cxnId="{1C42DCE7-50F5-4597-B445-D5FDB77B7D8C}">
      <dgm:prSet/>
      <dgm:spPr/>
      <dgm:t>
        <a:bodyPr/>
        <a:lstStyle/>
        <a:p>
          <a:endParaRPr lang="sk-SK"/>
        </a:p>
      </dgm:t>
    </dgm:pt>
    <dgm:pt modelId="{E8616DE8-3F62-49B5-93A2-6E7C4B9E24FF}" type="sibTrans" cxnId="{1C42DCE7-50F5-4597-B445-D5FDB77B7D8C}">
      <dgm:prSet/>
      <dgm:spPr/>
      <dgm:t>
        <a:bodyPr/>
        <a:lstStyle/>
        <a:p>
          <a:endParaRPr lang="sk-SK"/>
        </a:p>
      </dgm:t>
    </dgm:pt>
    <dgm:pt modelId="{374C5E02-710A-4464-8102-14FDEABECEA9}">
      <dgm:prSet phldrT="[Text]" custT="1"/>
      <dgm:spPr>
        <a:xfrm rot="240000">
          <a:off x="1934479" y="884433"/>
          <a:ext cx="720323" cy="248759"/>
        </a:xfrm>
        <a:prstGeom prst="roundRect">
          <a:avLst/>
        </a:prstGeom>
        <a:solidFill>
          <a:srgbClr val="84AA33">
            <a:lumMod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rgbClr val="FEE29C"/>
          </a:contourClr>
        </a:sp3d>
      </dgm:spPr>
      <dgm:t>
        <a:bodyPr/>
        <a:lstStyle/>
        <a:p>
          <a:pPr>
            <a:buNone/>
          </a:pPr>
          <a:r>
            <a:rPr lang="sk-SK" sz="1600" dirty="0">
              <a:solidFill>
                <a:srgbClr val="FEE29C"/>
              </a:solidFill>
              <a:latin typeface="Calibri"/>
              <a:ea typeface="+mn-ea"/>
              <a:cs typeface="+mn-cs"/>
            </a:rPr>
            <a:t>???</a:t>
          </a:r>
        </a:p>
      </dgm:t>
    </dgm:pt>
    <dgm:pt modelId="{3B0C206C-343E-4024-8F5E-F1DFBED22CD2}" type="parTrans" cxnId="{26189BDC-71CE-4BE4-A11C-193CDE58408C}">
      <dgm:prSet/>
      <dgm:spPr/>
      <dgm:t>
        <a:bodyPr/>
        <a:lstStyle/>
        <a:p>
          <a:endParaRPr lang="sk-SK"/>
        </a:p>
      </dgm:t>
    </dgm:pt>
    <dgm:pt modelId="{4C8C2685-9C73-4530-995C-112BDEEEBB27}" type="sibTrans" cxnId="{26189BDC-71CE-4BE4-A11C-193CDE58408C}">
      <dgm:prSet/>
      <dgm:spPr/>
      <dgm:t>
        <a:bodyPr/>
        <a:lstStyle/>
        <a:p>
          <a:endParaRPr lang="sk-SK"/>
        </a:p>
      </dgm:t>
    </dgm:pt>
    <dgm:pt modelId="{B479BC30-5677-4157-9040-F28D14718488}">
      <dgm:prSet phldrT="[Text]" custT="1"/>
      <dgm:spPr>
        <a:xfrm rot="240000">
          <a:off x="1952018" y="1176950"/>
          <a:ext cx="720323" cy="248759"/>
        </a:xfrm>
        <a:prstGeom prst="roundRect">
          <a:avLst/>
        </a:prstGeom>
        <a:solidFill>
          <a:srgbClr val="84AA33">
            <a:lumMod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rgbClr val="FEE29C"/>
          </a:contourClr>
        </a:sp3d>
      </dgm:spPr>
      <dgm:t>
        <a:bodyPr/>
        <a:lstStyle/>
        <a:p>
          <a:pPr>
            <a:buNone/>
          </a:pPr>
          <a:r>
            <a:rPr lang="sk-SK" sz="2000" dirty="0">
              <a:solidFill>
                <a:srgbClr val="FEE29C"/>
              </a:solidFill>
              <a:latin typeface="Calibri"/>
              <a:ea typeface="+mn-ea"/>
              <a:cs typeface="+mn-cs"/>
            </a:rPr>
            <a:t>???</a:t>
          </a:r>
        </a:p>
      </dgm:t>
    </dgm:pt>
    <dgm:pt modelId="{A5673DE6-AE2C-43A7-8839-E6BD40F4ABD8}" type="parTrans" cxnId="{973A353B-90B5-4A09-83E3-E78D9DF11B51}">
      <dgm:prSet/>
      <dgm:spPr/>
      <dgm:t>
        <a:bodyPr/>
        <a:lstStyle/>
        <a:p>
          <a:endParaRPr lang="sk-SK"/>
        </a:p>
      </dgm:t>
    </dgm:pt>
    <dgm:pt modelId="{20770BA4-B31E-4E55-A6F6-E7CA088B4B16}" type="sibTrans" cxnId="{973A353B-90B5-4A09-83E3-E78D9DF11B51}">
      <dgm:prSet/>
      <dgm:spPr/>
      <dgm:t>
        <a:bodyPr/>
        <a:lstStyle/>
        <a:p>
          <a:endParaRPr lang="sk-SK"/>
        </a:p>
      </dgm:t>
    </dgm:pt>
    <dgm:pt modelId="{478F8ED5-D73E-43E2-A0E1-A02D0B623362}" type="pres">
      <dgm:prSet presAssocID="{7CAC292D-3DCD-4EE7-B596-05BA073D65F5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F8661925-3740-4723-89A3-2E6DC15A727D}" type="pres">
      <dgm:prSet presAssocID="{7CAC292D-3DCD-4EE7-B596-05BA073D65F5}" presName="dummyMaxCanvas" presStyleCnt="0"/>
      <dgm:spPr/>
    </dgm:pt>
    <dgm:pt modelId="{8A22EBC1-5520-4ABF-8F16-86458746136D}" type="pres">
      <dgm:prSet presAssocID="{7CAC292D-3DCD-4EE7-B596-05BA073D65F5}" presName="parentComposite" presStyleCnt="0"/>
      <dgm:spPr/>
    </dgm:pt>
    <dgm:pt modelId="{41461EC4-2904-4BD8-BE12-378A35F062BD}" type="pres">
      <dgm:prSet presAssocID="{7CAC292D-3DCD-4EE7-B596-05BA073D65F5}" presName="parent1" presStyleLbl="alignAccFollowNode1" presStyleIdx="0" presStyleCnt="4" custAng="20859660" custScaleX="228149" custScaleY="160696" custLinFactY="51439" custLinFactNeighborX="-30551" custLinFactNeighborY="100000">
        <dgm:presLayoutVars>
          <dgm:chMax val="4"/>
        </dgm:presLayoutVars>
      </dgm:prSet>
      <dgm:spPr>
        <a:prstGeom prst="cube">
          <a:avLst/>
        </a:prstGeom>
      </dgm:spPr>
      <dgm:t>
        <a:bodyPr/>
        <a:lstStyle/>
        <a:p>
          <a:endParaRPr lang="sk-SK"/>
        </a:p>
      </dgm:t>
    </dgm:pt>
    <dgm:pt modelId="{D6EC3882-58B8-482E-975E-FDD4EF3EE4F2}" type="pres">
      <dgm:prSet presAssocID="{7CAC292D-3DCD-4EE7-B596-05BA073D65F5}" presName="parent2" presStyleLbl="alignAccFollowNode1" presStyleIdx="1" presStyleCnt="4" custScaleX="259066" custScaleY="154987" custLinFactNeighborX="53875" custLinFactNeighborY="21738">
        <dgm:presLayoutVars>
          <dgm:chMax val="4"/>
        </dgm:presLayoutVars>
      </dgm:prSet>
      <dgm:spPr>
        <a:prstGeom prst="cube">
          <a:avLst/>
        </a:prstGeom>
      </dgm:spPr>
      <dgm:t>
        <a:bodyPr/>
        <a:lstStyle/>
        <a:p>
          <a:endParaRPr lang="sk-SK"/>
        </a:p>
      </dgm:t>
    </dgm:pt>
    <dgm:pt modelId="{3DA187AF-CEFA-4389-B04E-530B4A5FF66F}" type="pres">
      <dgm:prSet presAssocID="{7CAC292D-3DCD-4EE7-B596-05BA073D65F5}" presName="childrenComposite" presStyleCnt="0"/>
      <dgm:spPr/>
    </dgm:pt>
    <dgm:pt modelId="{82E04E90-1118-4EF5-A5CA-3E487B8530D8}" type="pres">
      <dgm:prSet presAssocID="{7CAC292D-3DCD-4EE7-B596-05BA073D65F5}" presName="dummyMaxCanvas_ChildArea" presStyleCnt="0"/>
      <dgm:spPr/>
    </dgm:pt>
    <dgm:pt modelId="{83D03D7C-BCC5-4F3E-930F-3F705A4C6CF8}" type="pres">
      <dgm:prSet presAssocID="{7CAC292D-3DCD-4EE7-B596-05BA073D65F5}" presName="fulcrum" presStyleLbl="alignAccFollowNode1" presStyleIdx="2" presStyleCnt="4"/>
      <dgm:spPr>
        <a:xfrm>
          <a:off x="1558719" y="1774978"/>
          <a:ext cx="302433" cy="302433"/>
        </a:xfrm>
        <a:prstGeom prst="triangle">
          <a:avLst/>
        </a:prstGeom>
        <a:solidFill>
          <a:srgbClr val="3891A7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rgbClr val="FEE29C"/>
          </a:contourClr>
        </a:sp3d>
      </dgm:spPr>
    </dgm:pt>
    <dgm:pt modelId="{9C2E28B7-C407-47C8-A6B9-5FBF72F4B9B9}" type="pres">
      <dgm:prSet presAssocID="{7CAC292D-3DCD-4EE7-B596-05BA073D65F5}" presName="balance_24" presStyleLbl="alignAccFollowNode1" presStyleIdx="3" presStyleCnt="4" custAng="420000">
        <dgm:presLayoutVars>
          <dgm:bulletEnabled val="1"/>
        </dgm:presLayoutVars>
      </dgm:prSet>
      <dgm:spPr>
        <a:xfrm rot="660000">
          <a:off x="802358" y="1645382"/>
          <a:ext cx="1815155" cy="126928"/>
        </a:xfrm>
        <a:prstGeom prst="rect">
          <a:avLst/>
        </a:prstGeom>
        <a:solidFill>
          <a:srgbClr val="3891A7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rgbClr val="FEE29C"/>
          </a:contourClr>
        </a:sp3d>
      </dgm:spPr>
    </dgm:pt>
    <dgm:pt modelId="{6ABE0A11-805D-4795-8C86-2391A88762B2}" type="pres">
      <dgm:prSet presAssocID="{7CAC292D-3DCD-4EE7-B596-05BA073D65F5}" presName="right_24_1" presStyleLbl="node1" presStyleIdx="0" presStyleCnt="6" custLinFactNeighborX="17647" custLinFactNeighborY="1617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9C290E3-C6A6-4C49-A7BC-DCB2D3992C76}" type="pres">
      <dgm:prSet presAssocID="{7CAC292D-3DCD-4EE7-B596-05BA073D65F5}" presName="right_24_2" presStyleLbl="node1" presStyleIdx="1" presStyleCnt="6" custLinFactNeighborX="5123" custLinFactNeighborY="883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870986F-C77A-45A1-8A7D-5A25A6E20C65}" type="pres">
      <dgm:prSet presAssocID="{7CAC292D-3DCD-4EE7-B596-05BA073D65F5}" presName="right_24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7EE3D80-B81C-4161-8566-B8CE81EC53FA}" type="pres">
      <dgm:prSet presAssocID="{7CAC292D-3DCD-4EE7-B596-05BA073D65F5}" presName="right_24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8565447-AC65-480D-BCDD-62032F6E1831}" type="pres">
      <dgm:prSet presAssocID="{7CAC292D-3DCD-4EE7-B596-05BA073D65F5}" presName="left_24_1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CAE71E0-5198-4830-9A9F-DF992717CD48}" type="pres">
      <dgm:prSet presAssocID="{7CAC292D-3DCD-4EE7-B596-05BA073D65F5}" presName="left_24_2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1C42DCE7-50F5-4597-B445-D5FDB77B7D8C}" srcId="{CC2892B0-C312-4257-83FD-C04421DB1B82}" destId="{482DF0E4-6C7C-4160-8F61-86C34FB0E0AB}" srcOrd="1" destOrd="0" parTransId="{D849FB8A-5A3D-42A8-A2C4-BA634855431D}" sibTransId="{E8616DE8-3F62-49B5-93A2-6E7C4B9E24FF}"/>
    <dgm:cxn modelId="{26189BDC-71CE-4BE4-A11C-193CDE58408C}" srcId="{488AA6AE-BB94-456C-91AE-51C75A41FE93}" destId="{374C5E02-710A-4464-8102-14FDEABECEA9}" srcOrd="2" destOrd="0" parTransId="{3B0C206C-343E-4024-8F5E-F1DFBED22CD2}" sibTransId="{4C8C2685-9C73-4530-995C-112BDEEEBB27}"/>
    <dgm:cxn modelId="{AF1FE741-B587-41AB-BFB9-B568A7465C3A}" srcId="{488AA6AE-BB94-456C-91AE-51C75A41FE93}" destId="{7514D58F-D173-458F-8914-D37DF4D68BC0}" srcOrd="0" destOrd="0" parTransId="{FB16E7BB-8CA6-478D-8D35-648FCB3C0253}" sibTransId="{FE6F48F3-B12E-4E36-A388-0DC44D6CFBFB}"/>
    <dgm:cxn modelId="{C1A3A9F9-6105-4369-B5C8-688B47164BA2}" type="presOf" srcId="{2A3133E7-ACB4-41B9-9DDA-B7B2FF4B291F}" destId="{A8565447-AC65-480D-BCDD-62032F6E1831}" srcOrd="0" destOrd="0" presId="urn:microsoft.com/office/officeart/2005/8/layout/balance1"/>
    <dgm:cxn modelId="{973A353B-90B5-4A09-83E3-E78D9DF11B51}" srcId="{488AA6AE-BB94-456C-91AE-51C75A41FE93}" destId="{B479BC30-5677-4157-9040-F28D14718488}" srcOrd="1" destOrd="0" parTransId="{A5673DE6-AE2C-43A7-8839-E6BD40F4ABD8}" sibTransId="{20770BA4-B31E-4E55-A6F6-E7CA088B4B16}"/>
    <dgm:cxn modelId="{5686F45A-2AFD-4F1F-9152-E0CA6E93961D}" type="presOf" srcId="{9DC78887-BE5F-4E89-BB42-3153969FD40C}" destId="{57EE3D80-B81C-4161-8566-B8CE81EC53FA}" srcOrd="0" destOrd="0" presId="urn:microsoft.com/office/officeart/2005/8/layout/balance1"/>
    <dgm:cxn modelId="{D73B19D2-2D10-4753-85FE-020029CD49BF}" srcId="{488AA6AE-BB94-456C-91AE-51C75A41FE93}" destId="{DF8D99F9-88F1-4BC4-A3AA-A998E2AA9B71}" srcOrd="4" destOrd="0" parTransId="{4D01F9E1-BD26-4CF2-AE3E-8CFD67A4FB35}" sibTransId="{9B9E04CD-5A87-4202-9548-424E49895E56}"/>
    <dgm:cxn modelId="{77171D71-1B02-446A-B5AA-9DB2F2EBBB4B}" type="presOf" srcId="{482DF0E4-6C7C-4160-8F61-86C34FB0E0AB}" destId="{1CAE71E0-5198-4830-9A9F-DF992717CD48}" srcOrd="0" destOrd="0" presId="urn:microsoft.com/office/officeart/2005/8/layout/balance1"/>
    <dgm:cxn modelId="{8F82982B-B83C-4267-B5D6-9631FB69B046}" type="presOf" srcId="{7CAC292D-3DCD-4EE7-B596-05BA073D65F5}" destId="{478F8ED5-D73E-43E2-A0E1-A02D0B623362}" srcOrd="0" destOrd="0" presId="urn:microsoft.com/office/officeart/2005/8/layout/balance1"/>
    <dgm:cxn modelId="{1406E2DB-7BCC-4533-B702-2AA78018B4CB}" type="presOf" srcId="{B479BC30-5677-4157-9040-F28D14718488}" destId="{59C290E3-C6A6-4C49-A7BC-DCB2D3992C76}" srcOrd="0" destOrd="0" presId="urn:microsoft.com/office/officeart/2005/8/layout/balance1"/>
    <dgm:cxn modelId="{4AB46F1A-A82E-4470-8CAA-84CCFAFCADA1}" type="presOf" srcId="{7514D58F-D173-458F-8914-D37DF4D68BC0}" destId="{6ABE0A11-805D-4795-8C86-2391A88762B2}" srcOrd="0" destOrd="0" presId="urn:microsoft.com/office/officeart/2005/8/layout/balance1"/>
    <dgm:cxn modelId="{75609D6F-9EBA-412C-B41D-1AE7C670D20C}" srcId="{CC2892B0-C312-4257-83FD-C04421DB1B82}" destId="{2A3133E7-ACB4-41B9-9DDA-B7B2FF4B291F}" srcOrd="0" destOrd="0" parTransId="{33ED258B-FEFA-4BB8-8C4D-EF2A76CC7ADC}" sibTransId="{B80F196F-9725-441F-9490-25F1F5D69C14}"/>
    <dgm:cxn modelId="{39C4BDCA-47E8-4745-8948-239AB6ECDDB8}" type="presOf" srcId="{CC2892B0-C312-4257-83FD-C04421DB1B82}" destId="{41461EC4-2904-4BD8-BE12-378A35F062BD}" srcOrd="0" destOrd="0" presId="urn:microsoft.com/office/officeart/2005/8/layout/balance1"/>
    <dgm:cxn modelId="{A5EE8A6D-1131-482F-B4AA-51E4DD6F0025}" srcId="{7CAC292D-3DCD-4EE7-B596-05BA073D65F5}" destId="{CC2892B0-C312-4257-83FD-C04421DB1B82}" srcOrd="0" destOrd="0" parTransId="{2732D91D-C953-459C-8CFA-E04086CC7200}" sibTransId="{12C3B99B-2546-4E53-843E-696F940F45DC}"/>
    <dgm:cxn modelId="{8A47702B-6E02-4476-96FA-696E323098F4}" type="presOf" srcId="{374C5E02-710A-4464-8102-14FDEABECEA9}" destId="{C870986F-C77A-45A1-8A7D-5A25A6E20C65}" srcOrd="0" destOrd="0" presId="urn:microsoft.com/office/officeart/2005/8/layout/balance1"/>
    <dgm:cxn modelId="{BE74150B-25F3-421E-BA19-0479B45CFDE3}" srcId="{7CAC292D-3DCD-4EE7-B596-05BA073D65F5}" destId="{488AA6AE-BB94-456C-91AE-51C75A41FE93}" srcOrd="1" destOrd="0" parTransId="{BF867D9D-8B34-462A-ACF5-EFEB68C1E1AD}" sibTransId="{B6F21190-CD41-4CD7-B301-69ABFC8F7169}"/>
    <dgm:cxn modelId="{0C9AA3BA-B2F4-4273-8719-C62F3FF3933C}" srcId="{488AA6AE-BB94-456C-91AE-51C75A41FE93}" destId="{9DC78887-BE5F-4E89-BB42-3153969FD40C}" srcOrd="3" destOrd="0" parTransId="{597BD593-E320-4D39-A873-EF2A9501B6A6}" sibTransId="{89D5FCDD-8684-45FF-A704-D2C57DF34FAB}"/>
    <dgm:cxn modelId="{46777EF9-78AB-49D9-A941-CC31FE31348D}" type="presOf" srcId="{488AA6AE-BB94-456C-91AE-51C75A41FE93}" destId="{D6EC3882-58B8-482E-975E-FDD4EF3EE4F2}" srcOrd="0" destOrd="0" presId="urn:microsoft.com/office/officeart/2005/8/layout/balance1"/>
    <dgm:cxn modelId="{35E6888B-33F7-4370-9D01-36A28314DC82}" type="presParOf" srcId="{478F8ED5-D73E-43E2-A0E1-A02D0B623362}" destId="{F8661925-3740-4723-89A3-2E6DC15A727D}" srcOrd="0" destOrd="0" presId="urn:microsoft.com/office/officeart/2005/8/layout/balance1"/>
    <dgm:cxn modelId="{7F044788-28A2-4CE4-9565-945A6F73BD7E}" type="presParOf" srcId="{478F8ED5-D73E-43E2-A0E1-A02D0B623362}" destId="{8A22EBC1-5520-4ABF-8F16-86458746136D}" srcOrd="1" destOrd="0" presId="urn:microsoft.com/office/officeart/2005/8/layout/balance1"/>
    <dgm:cxn modelId="{BF405203-F19B-49B4-A240-1126EAFCEE71}" type="presParOf" srcId="{8A22EBC1-5520-4ABF-8F16-86458746136D}" destId="{41461EC4-2904-4BD8-BE12-378A35F062BD}" srcOrd="0" destOrd="0" presId="urn:microsoft.com/office/officeart/2005/8/layout/balance1"/>
    <dgm:cxn modelId="{B3D8B221-5045-4680-A316-5699B016ADA2}" type="presParOf" srcId="{8A22EBC1-5520-4ABF-8F16-86458746136D}" destId="{D6EC3882-58B8-482E-975E-FDD4EF3EE4F2}" srcOrd="1" destOrd="0" presId="urn:microsoft.com/office/officeart/2005/8/layout/balance1"/>
    <dgm:cxn modelId="{852C8297-D8A5-4AAE-A07D-B4FA812ED4B0}" type="presParOf" srcId="{478F8ED5-D73E-43E2-A0E1-A02D0B623362}" destId="{3DA187AF-CEFA-4389-B04E-530B4A5FF66F}" srcOrd="2" destOrd="0" presId="urn:microsoft.com/office/officeart/2005/8/layout/balance1"/>
    <dgm:cxn modelId="{F752E05A-2127-476B-BB7C-B16567953F92}" type="presParOf" srcId="{3DA187AF-CEFA-4389-B04E-530B4A5FF66F}" destId="{82E04E90-1118-4EF5-A5CA-3E487B8530D8}" srcOrd="0" destOrd="0" presId="urn:microsoft.com/office/officeart/2005/8/layout/balance1"/>
    <dgm:cxn modelId="{8DBF383B-1830-4FF6-8FE4-2214EF1E639E}" type="presParOf" srcId="{3DA187AF-CEFA-4389-B04E-530B4A5FF66F}" destId="{83D03D7C-BCC5-4F3E-930F-3F705A4C6CF8}" srcOrd="1" destOrd="0" presId="urn:microsoft.com/office/officeart/2005/8/layout/balance1"/>
    <dgm:cxn modelId="{199BDC61-1230-4CAA-A96E-88B083F5309A}" type="presParOf" srcId="{3DA187AF-CEFA-4389-B04E-530B4A5FF66F}" destId="{9C2E28B7-C407-47C8-A6B9-5FBF72F4B9B9}" srcOrd="2" destOrd="0" presId="urn:microsoft.com/office/officeart/2005/8/layout/balance1"/>
    <dgm:cxn modelId="{E1FE4C44-67D3-43D3-9974-19E008FAA965}" type="presParOf" srcId="{3DA187AF-CEFA-4389-B04E-530B4A5FF66F}" destId="{6ABE0A11-805D-4795-8C86-2391A88762B2}" srcOrd="3" destOrd="0" presId="urn:microsoft.com/office/officeart/2005/8/layout/balance1"/>
    <dgm:cxn modelId="{D0D1791B-4F56-4B96-BABB-02236BCEC1FB}" type="presParOf" srcId="{3DA187AF-CEFA-4389-B04E-530B4A5FF66F}" destId="{59C290E3-C6A6-4C49-A7BC-DCB2D3992C76}" srcOrd="4" destOrd="0" presId="urn:microsoft.com/office/officeart/2005/8/layout/balance1"/>
    <dgm:cxn modelId="{B8582CDE-534E-4453-B248-4D36CE94D528}" type="presParOf" srcId="{3DA187AF-CEFA-4389-B04E-530B4A5FF66F}" destId="{C870986F-C77A-45A1-8A7D-5A25A6E20C65}" srcOrd="5" destOrd="0" presId="urn:microsoft.com/office/officeart/2005/8/layout/balance1"/>
    <dgm:cxn modelId="{8949F09D-A9BD-47FE-B01C-ECABC66EA0A2}" type="presParOf" srcId="{3DA187AF-CEFA-4389-B04E-530B4A5FF66F}" destId="{57EE3D80-B81C-4161-8566-B8CE81EC53FA}" srcOrd="6" destOrd="0" presId="urn:microsoft.com/office/officeart/2005/8/layout/balance1"/>
    <dgm:cxn modelId="{B48FD2B5-11E4-4458-8D02-BBB5F5FC7F48}" type="presParOf" srcId="{3DA187AF-CEFA-4389-B04E-530B4A5FF66F}" destId="{A8565447-AC65-480D-BCDD-62032F6E1831}" srcOrd="7" destOrd="0" presId="urn:microsoft.com/office/officeart/2005/8/layout/balance1"/>
    <dgm:cxn modelId="{32C3AAED-E7A2-4316-9B61-D3028F6D4723}" type="presParOf" srcId="{3DA187AF-CEFA-4389-B04E-530B4A5FF66F}" destId="{1CAE71E0-5198-4830-9A9F-DF992717CD48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466E8-7896-4535-BE0D-90260B3B904E}" type="datetimeFigureOut">
              <a:rPr lang="sk-SK" smtClean="0"/>
              <a:pPr/>
              <a:t>9. 5. 2016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BEE92-DFD2-48E8-8330-D8484E2D67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9874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BEE92-DFD2-48E8-8330-D8484E2D6761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3355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BEE92-DFD2-48E8-8330-D8484E2D6761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9815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E3C1FCB-F33F-471F-A1F0-89820587E3CD}" type="datetimeFigureOut">
              <a:rPr lang="sk-SK" smtClean="0"/>
              <a:pPr/>
              <a:t>9. 5. 2016</a:t>
            </a:fld>
            <a:endParaRPr lang="sk-SK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82E1BF0-CE92-4294-8B3A-328ED5757F8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1FCB-F33F-471F-A1F0-89820587E3CD}" type="datetimeFigureOut">
              <a:rPr lang="sk-SK" smtClean="0"/>
              <a:pPr/>
              <a:t>9. 5. 2016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E1BF0-CE92-4294-8B3A-328ED5757F8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1FCB-F33F-471F-A1F0-89820587E3CD}" type="datetimeFigureOut">
              <a:rPr lang="sk-SK" smtClean="0"/>
              <a:pPr/>
              <a:t>9. 5. 2016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E1BF0-CE92-4294-8B3A-328ED5757F8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1FCB-F33F-471F-A1F0-89820587E3CD}" type="datetimeFigureOut">
              <a:rPr lang="sk-SK" smtClean="0"/>
              <a:pPr/>
              <a:t>9. 5. 2016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E1BF0-CE92-4294-8B3A-328ED5757F8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1FCB-F33F-471F-A1F0-89820587E3CD}" type="datetimeFigureOut">
              <a:rPr lang="sk-SK" smtClean="0"/>
              <a:pPr/>
              <a:t>9. 5. 2016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E1BF0-CE92-4294-8B3A-328ED5757F8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1FCB-F33F-471F-A1F0-89820587E3CD}" type="datetimeFigureOut">
              <a:rPr lang="sk-SK" smtClean="0"/>
              <a:pPr/>
              <a:t>9. 5. 2016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E1BF0-CE92-4294-8B3A-328ED5757F8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1FCB-F33F-471F-A1F0-89820587E3CD}" type="datetimeFigureOut">
              <a:rPr lang="sk-SK" smtClean="0"/>
              <a:pPr/>
              <a:t>9. 5. 2016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E1BF0-CE92-4294-8B3A-328ED5757F8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1FCB-F33F-471F-A1F0-89820587E3CD}" type="datetimeFigureOut">
              <a:rPr lang="sk-SK" smtClean="0"/>
              <a:pPr/>
              <a:t>9. 5. 2016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E1BF0-CE92-4294-8B3A-328ED5757F8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1FCB-F33F-471F-A1F0-89820587E3CD}" type="datetimeFigureOut">
              <a:rPr lang="sk-SK" smtClean="0"/>
              <a:pPr/>
              <a:t>9. 5. 2016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E1BF0-CE92-4294-8B3A-328ED5757F8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1FCB-F33F-471F-A1F0-89820587E3CD}" type="datetimeFigureOut">
              <a:rPr lang="sk-SK" smtClean="0"/>
              <a:pPr/>
              <a:t>9. 5. 2016</a:t>
            </a:fld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E1BF0-CE92-4294-8B3A-328ED5757F8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1FCB-F33F-471F-A1F0-89820587E3CD}" type="datetimeFigureOut">
              <a:rPr lang="sk-SK" smtClean="0"/>
              <a:pPr/>
              <a:t>9. 5. 2016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E1BF0-CE92-4294-8B3A-328ED5757F8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E3C1FCB-F33F-471F-A1F0-89820587E3CD}" type="datetimeFigureOut">
              <a:rPr lang="sk-SK" smtClean="0"/>
              <a:pPr/>
              <a:t>9. 5. 2016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82E1BF0-CE92-4294-8B3A-328ED5757F8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c24.cz/zpravy-ze-sveta/5111-vedci-se-pokusi-vkrisit-k-zivotu-pomoci-klonovani-mamuty" TargetMode="External"/><Relationship Id="rId3" Type="http://schemas.openxmlformats.org/officeDocument/2006/relationships/hyperlink" Target="http://palaeo.gly.bris.ac.uk/palaeofiles/elephants/mammoths.html" TargetMode="External"/><Relationship Id="rId7" Type="http://schemas.openxmlformats.org/officeDocument/2006/relationships/hyperlink" Target="http://msks-senec.sk/senecky-mamut-51-rokov-od-jeho-objavu-prednaska-24-oktober-2012-19-00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bicko.cz/clanek/precti-si-priroda/13514/mamuti-prekvapuji-putovali-kolem-pyramid.html" TargetMode="External"/><Relationship Id="rId5" Type="http://schemas.openxmlformats.org/officeDocument/2006/relationships/hyperlink" Target="http://vat.pravda.sk/zem/clanok/359198-mamuty-boli-cielom-hromadneho-zabijania/" TargetMode="External"/><Relationship Id="rId4" Type="http://schemas.openxmlformats.org/officeDocument/2006/relationships/hyperlink" Target="http://www.aktuality.sk/clanok/236133/vedci-zistili-preco-vyhynuli-mamut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44008" y="2636912"/>
            <a:ext cx="3888431" cy="3312368"/>
          </a:xfrm>
        </p:spPr>
        <p:txBody>
          <a:bodyPr>
            <a:normAutofit fontScale="77500" lnSpcReduction="20000"/>
          </a:bodyPr>
          <a:lstStyle/>
          <a:p>
            <a:r>
              <a:rPr lang="sk-SK" sz="41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 NAŠE MAMUTY</a:t>
            </a:r>
          </a:p>
          <a:p>
            <a:endParaRPr lang="sk-SK" sz="29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9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Vypracovali: </a:t>
            </a:r>
          </a:p>
          <a:p>
            <a:r>
              <a:rPr lang="sk-SK" sz="26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Magdaléna Nagyová, </a:t>
            </a:r>
          </a:p>
          <a:p>
            <a:r>
              <a:rPr lang="sk-SK" sz="26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Kristína </a:t>
            </a:r>
            <a:r>
              <a:rPr lang="sk-SK" sz="2600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Ivašková</a:t>
            </a:r>
            <a:r>
              <a:rPr lang="sk-SK" sz="26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</a:t>
            </a:r>
          </a:p>
          <a:p>
            <a:r>
              <a:rPr lang="sk-SK" sz="26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Zuzana </a:t>
            </a:r>
            <a:r>
              <a:rPr lang="sk-SK" sz="2600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Vanovčanová</a:t>
            </a:r>
            <a:endParaRPr lang="sk-SK" sz="26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9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Vedúci práce:</a:t>
            </a:r>
          </a:p>
          <a:p>
            <a:r>
              <a:rPr lang="sk-SK" sz="29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Škola, trieda: </a:t>
            </a:r>
            <a:r>
              <a:rPr lang="sk-SK" sz="26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ZŠ </a:t>
            </a:r>
            <a:r>
              <a:rPr lang="sk-SK" sz="2600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Pankúchova</a:t>
            </a:r>
            <a:r>
              <a:rPr lang="sk-SK" sz="26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VII.A</a:t>
            </a:r>
            <a:endParaRPr lang="sk-SK" sz="29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800" b="1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92" y="836712"/>
            <a:ext cx="3744416" cy="499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154" y="188640"/>
            <a:ext cx="3528392" cy="228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644" y="4957454"/>
            <a:ext cx="1841064" cy="1743626"/>
          </a:xfrm>
          <a:prstGeom prst="roundRect">
            <a:avLst>
              <a:gd name="adj" fmla="val 1163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4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TO VŠETKO?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584" y="1644720"/>
            <a:ext cx="7488832" cy="4187909"/>
          </a:xfrm>
        </p:spPr>
        <p:txBody>
          <a:bodyPr>
            <a:normAutofit fontScale="92500"/>
          </a:bodyPr>
          <a:lstStyle/>
          <a:p>
            <a:r>
              <a:rPr lang="sk-SK" dirty="0"/>
              <a:t>Podarí sa získať vedcom neporušenú DNA mamuta?</a:t>
            </a:r>
          </a:p>
          <a:p>
            <a:r>
              <a:rPr lang="sk-SK" dirty="0"/>
              <a:t>Začne sa embryo vyvíjať v maternici slona?</a:t>
            </a:r>
          </a:p>
          <a:p>
            <a:r>
              <a:rPr lang="sk-SK" dirty="0"/>
              <a:t>Donosí slonica mamutie mláďa?</a:t>
            </a:r>
          </a:p>
          <a:p>
            <a:r>
              <a:rPr lang="sk-SK" dirty="0"/>
              <a:t>Ak ho donosí čo potom? Ako bude žiť?</a:t>
            </a:r>
          </a:p>
          <a:p>
            <a:r>
              <a:rPr lang="sk-SK" dirty="0"/>
              <a:t>Nie je tento pokus porušením vedeckej etiky?</a:t>
            </a:r>
          </a:p>
          <a:p>
            <a:r>
              <a:rPr lang="sk-SK" dirty="0"/>
              <a:t>Nemali by sme najprv zistiť prečo vyhynuli? </a:t>
            </a:r>
          </a:p>
          <a:p>
            <a:r>
              <a:rPr lang="sk-SK" dirty="0"/>
              <a:t>Zdá sa že máme stále viac otázok ako odpovedí</a:t>
            </a:r>
          </a:p>
          <a:p>
            <a:r>
              <a:rPr lang="sk-SK" dirty="0"/>
              <a:t>Veda nás baví </a:t>
            </a:r>
            <a:r>
              <a:rPr lang="sk-SK" dirty="0">
                <a:sym typeface="Wingdings" panose="05000000000000000000" pitchFamily="2" charset="2"/>
              </a:rPr>
              <a:t> je to vlastne hľadanie odpovedí na zaujímavé otázky</a:t>
            </a:r>
            <a:endParaRPr lang="sk-SK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33650814"/>
              </p:ext>
            </p:extLst>
          </p:nvPr>
        </p:nvGraphicFramePr>
        <p:xfrm>
          <a:off x="4892740" y="4857582"/>
          <a:ext cx="341987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22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SME POMOHLI PETRŽALKE?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5" y="2323651"/>
            <a:ext cx="5832647" cy="3508977"/>
          </a:xfrm>
        </p:spPr>
        <p:txBody>
          <a:bodyPr>
            <a:normAutofit/>
          </a:bodyPr>
          <a:lstStyle/>
          <a:p>
            <a:r>
              <a:rPr lang="sk-SK" dirty="0"/>
              <a:t>Zavesili sme vtáčikom v Petržalke vtáčie búdky </a:t>
            </a:r>
            <a:r>
              <a:rPr lang="sk-SK"/>
              <a:t>a </a:t>
            </a:r>
            <a:r>
              <a:rPr lang="sk-SK" smtClean="0"/>
              <a:t>kŕmidlá</a:t>
            </a:r>
            <a:endParaRPr lang="sk-SK" dirty="0"/>
          </a:p>
          <a:p>
            <a:r>
              <a:rPr lang="sk-SK" dirty="0"/>
              <a:t>Chceme aby 			          sa tu cítili dobre</a:t>
            </a:r>
          </a:p>
          <a:p>
            <a:r>
              <a:rPr lang="sk-SK" dirty="0"/>
              <a:t>Nechceme aby 	          dopadli ako mamuty</a:t>
            </a:r>
          </a:p>
        </p:txBody>
      </p:sp>
      <p:pic>
        <p:nvPicPr>
          <p:cNvPr id="20" name="Obrázok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923648">
            <a:off x="4689774" y="3075235"/>
            <a:ext cx="2056232" cy="2741643"/>
          </a:xfrm>
          <a:prstGeom prst="rect">
            <a:avLst/>
          </a:prstGeom>
        </p:spPr>
      </p:pic>
      <p:pic>
        <p:nvPicPr>
          <p:cNvPr id="21" name="Obrázo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71706">
            <a:off x="6299831" y="2582656"/>
            <a:ext cx="2400964" cy="1800723"/>
          </a:xfrm>
          <a:prstGeom prst="rect">
            <a:avLst/>
          </a:prstGeom>
        </p:spPr>
      </p:pic>
      <p:pic>
        <p:nvPicPr>
          <p:cNvPr id="22" name="Obrázok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6522" flipH="1">
            <a:off x="6179303" y="4752539"/>
            <a:ext cx="2327234" cy="174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670" y="472004"/>
            <a:ext cx="7024744" cy="1143000"/>
          </a:xfrm>
        </p:spPr>
        <p:txBody>
          <a:bodyPr/>
          <a:lstStyle/>
          <a:p>
            <a:pPr algn="ctr"/>
            <a:r>
              <a:rPr lang="sk-SK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ĎAKUJEME ZA POZORNOSŤ!</a:t>
            </a: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6028" y="1759791"/>
            <a:ext cx="4578028" cy="2437800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462594" y="4103820"/>
            <a:ext cx="80648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Zdroje:</a:t>
            </a:r>
          </a:p>
          <a:p>
            <a:r>
              <a:rPr lang="sk-SK" sz="1400" dirty="0">
                <a:hlinkClick r:id="rId3"/>
              </a:rPr>
              <a:t>http://palaeo.gly.bris.ac.uk/palaeofiles/elephants/mammoths.html</a:t>
            </a:r>
            <a:endParaRPr lang="sk-SK" sz="1400" dirty="0"/>
          </a:p>
          <a:p>
            <a:r>
              <a:rPr lang="sk-SK" sz="1400" dirty="0">
                <a:hlinkClick r:id="rId4"/>
              </a:rPr>
              <a:t>http://www.aktuality.sk/clanok/236133/vedci-zistili-preco-vyhynuli-mamuty/</a:t>
            </a:r>
            <a:endParaRPr lang="sk-SK" sz="1400" dirty="0"/>
          </a:p>
          <a:p>
            <a:r>
              <a:rPr lang="sk-SK" sz="1400" dirty="0">
                <a:hlinkClick r:id="rId5"/>
              </a:rPr>
              <a:t>http://vat.pravda.sk/zem/clanok/359198-mamuty-boli-cielom-hromadneho-zabijania/</a:t>
            </a:r>
            <a:endParaRPr lang="sk-SK" sz="1400" dirty="0"/>
          </a:p>
          <a:p>
            <a:r>
              <a:rPr lang="sk-SK" sz="1400" dirty="0">
                <a:hlinkClick r:id="rId6"/>
              </a:rPr>
              <a:t>http://www.abicko.cz/clanek/precti-si-priroda/13514/mamuti-prekvapuji-putovali-kolem-pyramid.html</a:t>
            </a:r>
            <a:endParaRPr lang="sk-SK" sz="1400" dirty="0"/>
          </a:p>
          <a:p>
            <a:r>
              <a:rPr lang="sk-SK" sz="1400" dirty="0">
                <a:hlinkClick r:id="rId7"/>
              </a:rPr>
              <a:t>http://msks-senec.sk/senecky-mamut-51-rokov-od-jeho-objavu-prednaska-24-oktober-2012-19-00/</a:t>
            </a:r>
            <a:endParaRPr lang="sk-SK" sz="1400" dirty="0"/>
          </a:p>
          <a:p>
            <a:r>
              <a:rPr lang="sk-SK" sz="1400" dirty="0">
                <a:hlinkClick r:id="rId8"/>
              </a:rPr>
              <a:t>http://www.ac24.cz/zpravy-ze-sveta/5111-vedci-se-pokusi-vkrisit-k-zivotu-pomoci-klonovani-mamuty</a:t>
            </a:r>
            <a:endParaRPr lang="sk-SK" sz="1400" dirty="0">
              <a:solidFill>
                <a:srgbClr val="FFC000"/>
              </a:solidFill>
            </a:endParaRPr>
          </a:p>
          <a:p>
            <a:endParaRPr lang="sk-SK" sz="14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78324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2" y="332656"/>
            <a:ext cx="7024744" cy="1008112"/>
          </a:xfrm>
        </p:spPr>
        <p:txBody>
          <a:bodyPr>
            <a:normAutofit fontScale="90000"/>
          </a:bodyPr>
          <a:lstStyle/>
          <a:p>
            <a:r>
              <a:rPr lang="sk-SK" dirty="0"/>
              <a:t>           </a:t>
            </a:r>
            <a:br>
              <a:rPr lang="sk-SK" dirty="0"/>
            </a:br>
            <a:r>
              <a:rPr lang="sk-SK" dirty="0"/>
              <a:t>                      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ÚVOD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492" y="1484784"/>
            <a:ext cx="6777317" cy="2376264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sk-SK" b="1" dirty="0"/>
              <a:t>Tému sme si vybrali lebo:</a:t>
            </a:r>
          </a:p>
          <a:p>
            <a:r>
              <a:rPr lang="sk-SK" dirty="0"/>
              <a:t>Mamuty sú veľké a zaujímavé tvory. Zaujíma nás najmä: Prečo museli vyhynúť? Žili aj na Slovensku? Môže moderná veda zachrániť mamuta?</a:t>
            </a:r>
          </a:p>
          <a:p>
            <a:r>
              <a:rPr lang="sk-SK" dirty="0"/>
              <a:t>Mali sme prednášku o mamutoch a veľmi nás zaujala, tak sme sa rozhodli, že my zaujmeme vás našou prezentáciou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5034136" cy="24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61048"/>
            <a:ext cx="207454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947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OTÁZKY NA ZODPOVEDANIE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Čo vieme o mamutoch?</a:t>
            </a:r>
          </a:p>
          <a:p>
            <a:r>
              <a:rPr lang="sk-SK" dirty="0"/>
              <a:t>Kde žili mamuty?</a:t>
            </a:r>
          </a:p>
          <a:p>
            <a:r>
              <a:rPr lang="sk-SK" dirty="0"/>
              <a:t>Žili mamuty aj na Slovensku?</a:t>
            </a:r>
          </a:p>
          <a:p>
            <a:r>
              <a:rPr lang="sk-SK" dirty="0"/>
              <a:t>Prečo mamuty vyhynuli?</a:t>
            </a:r>
          </a:p>
          <a:p>
            <a:r>
              <a:rPr lang="sk-SK" dirty="0"/>
              <a:t>Klonovanie mamuta – je to možné?</a:t>
            </a:r>
          </a:p>
        </p:txBody>
      </p:sp>
    </p:spTree>
    <p:extLst>
      <p:ext uri="{BB962C8B-B14F-4D97-AF65-F5344CB8AC3E}">
        <p14:creationId xmlns:p14="http://schemas.microsoft.com/office/powerpoint/2010/main" val="207107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254" y="1166524"/>
            <a:ext cx="3035945" cy="404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ĺžnik 4"/>
          <p:cNvSpPr/>
          <p:nvPr/>
        </p:nvSpPr>
        <p:spPr>
          <a:xfrm>
            <a:off x="611560" y="563937"/>
            <a:ext cx="2366270" cy="9796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400" dirty="0">
                <a:solidFill>
                  <a:schemeClr val="tx1"/>
                </a:solidFill>
              </a:rPr>
              <a:t>Váha: 4-7 ton</a:t>
            </a:r>
          </a:p>
          <a:p>
            <a:r>
              <a:rPr lang="sk-SK" sz="2400" dirty="0">
                <a:solidFill>
                  <a:schemeClr val="tx1"/>
                </a:solidFill>
              </a:rPr>
              <a:t>Výška: 3-4 m</a:t>
            </a:r>
          </a:p>
        </p:txBody>
      </p:sp>
      <p:sp>
        <p:nvSpPr>
          <p:cNvPr id="6" name="Zaoblený obdĺžnik 5"/>
          <p:cNvSpPr/>
          <p:nvPr/>
        </p:nvSpPr>
        <p:spPr>
          <a:xfrm>
            <a:off x="446920" y="5832629"/>
            <a:ext cx="2627061" cy="6140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400" dirty="0">
                <a:solidFill>
                  <a:schemeClr val="tx1"/>
                </a:solidFill>
              </a:rPr>
              <a:t>Brezivosť: 2 roky</a:t>
            </a:r>
          </a:p>
        </p:txBody>
      </p:sp>
      <p:sp>
        <p:nvSpPr>
          <p:cNvPr id="7" name="Zaoblený obdĺžnik 6"/>
          <p:cNvSpPr/>
          <p:nvPr/>
        </p:nvSpPr>
        <p:spPr>
          <a:xfrm>
            <a:off x="3290426" y="42273"/>
            <a:ext cx="4953981" cy="8907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800" b="1" dirty="0">
                <a:solidFill>
                  <a:srgbClr val="94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ČO VIEME O MAMUTOCH?</a:t>
            </a:r>
            <a:endParaRPr lang="sk-SK" sz="1600" dirty="0">
              <a:solidFill>
                <a:schemeClr val="tx1"/>
              </a:solidFill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253852" y="1560509"/>
            <a:ext cx="2068690" cy="7631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400" dirty="0">
                <a:solidFill>
                  <a:schemeClr val="tx1"/>
                </a:solidFill>
              </a:rPr>
              <a:t>Nepriatelia: </a:t>
            </a:r>
          </a:p>
          <a:p>
            <a:r>
              <a:rPr lang="sk-SK" sz="2400" dirty="0">
                <a:solidFill>
                  <a:schemeClr val="tx1"/>
                </a:solidFill>
              </a:rPr>
              <a:t>človek</a:t>
            </a:r>
          </a:p>
        </p:txBody>
      </p:sp>
      <p:sp>
        <p:nvSpPr>
          <p:cNvPr id="9" name="Zaoblený obdĺžnik 8"/>
          <p:cNvSpPr/>
          <p:nvPr/>
        </p:nvSpPr>
        <p:spPr>
          <a:xfrm>
            <a:off x="3264996" y="5545383"/>
            <a:ext cx="2489128" cy="1217589"/>
          </a:xfrm>
          <a:prstGeom prst="roundRect">
            <a:avLst>
              <a:gd name="adj" fmla="val 2822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400" dirty="0">
                <a:solidFill>
                  <a:schemeClr val="tx1"/>
                </a:solidFill>
              </a:rPr>
              <a:t>Bylinožravce – lesné rastliny</a:t>
            </a:r>
          </a:p>
        </p:txBody>
      </p:sp>
      <p:sp>
        <p:nvSpPr>
          <p:cNvPr id="10" name="Zaoblený obdĺžnik 9"/>
          <p:cNvSpPr/>
          <p:nvPr/>
        </p:nvSpPr>
        <p:spPr>
          <a:xfrm>
            <a:off x="6067553" y="5214451"/>
            <a:ext cx="2790319" cy="5564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400" dirty="0">
                <a:solidFill>
                  <a:schemeClr val="tx1"/>
                </a:solidFill>
              </a:rPr>
              <a:t>Zuby – ako slony</a:t>
            </a: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6244" y="5851242"/>
            <a:ext cx="1474580" cy="850357"/>
          </a:xfrm>
          <a:prstGeom prst="rect">
            <a:avLst/>
          </a:prstGeom>
        </p:spPr>
      </p:pic>
      <p:sp>
        <p:nvSpPr>
          <p:cNvPr id="12" name="Zaoblený obdĺžnik 11"/>
          <p:cNvSpPr/>
          <p:nvPr/>
        </p:nvSpPr>
        <p:spPr>
          <a:xfrm>
            <a:off x="6219537" y="2147200"/>
            <a:ext cx="2489128" cy="9251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400" dirty="0">
                <a:solidFill>
                  <a:schemeClr val="tx1"/>
                </a:solidFill>
              </a:rPr>
              <a:t>Spôsob života – stádo</a:t>
            </a:r>
          </a:p>
        </p:txBody>
      </p:sp>
      <p:pic>
        <p:nvPicPr>
          <p:cNvPr id="1026" name="Picture 2" descr="http://www.oskole.sk/userfiles/image/novy/obrazky%20OSKOLE/lo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57" y="2346543"/>
            <a:ext cx="2335459" cy="331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391" y="3077543"/>
            <a:ext cx="3451580" cy="194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aoblený obdĺžnik 15"/>
          <p:cNvSpPr/>
          <p:nvPr/>
        </p:nvSpPr>
        <p:spPr>
          <a:xfrm>
            <a:off x="6529391" y="1218296"/>
            <a:ext cx="2328481" cy="8907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400" dirty="0">
                <a:solidFill>
                  <a:schemeClr val="tx1"/>
                </a:solidFill>
              </a:rPr>
              <a:t>Dĺžka života: 60 rokov</a:t>
            </a:r>
          </a:p>
        </p:txBody>
      </p:sp>
    </p:spTree>
    <p:extLst>
      <p:ext uri="{BB962C8B-B14F-4D97-AF65-F5344CB8AC3E}">
        <p14:creationId xmlns:p14="http://schemas.microsoft.com/office/powerpoint/2010/main" val="2960609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532" y="476672"/>
            <a:ext cx="7024744" cy="864096"/>
          </a:xfrm>
        </p:spPr>
        <p:txBody>
          <a:bodyPr/>
          <a:lstStyle/>
          <a:p>
            <a:pPr algn="ctr"/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KDE ŽILI MAMUTY?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87360" y="1340768"/>
            <a:ext cx="7685040" cy="288032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sk-SK" b="1" dirty="0"/>
              <a:t>Objavy pozostatkov mamuta: </a:t>
            </a:r>
          </a:p>
          <a:p>
            <a:r>
              <a:rPr lang="sk-SK" dirty="0"/>
              <a:t>Sibír</a:t>
            </a:r>
          </a:p>
          <a:p>
            <a:r>
              <a:rPr lang="sk-SK" dirty="0"/>
              <a:t>severná a stredná Európa</a:t>
            </a:r>
          </a:p>
          <a:p>
            <a:r>
              <a:rPr lang="sk-SK" dirty="0"/>
              <a:t>severná Ázia</a:t>
            </a:r>
          </a:p>
          <a:p>
            <a:r>
              <a:rPr lang="sk-SK" dirty="0"/>
              <a:t>severná Amerika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58892"/>
            <a:ext cx="3695735" cy="220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palaeo.gly.bris.ac.uk/palaeofiles/elephants/mammoths%20copy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32" y="3861048"/>
            <a:ext cx="7129868" cy="288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7667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921" y="166256"/>
            <a:ext cx="7024744" cy="1189936"/>
          </a:xfrm>
        </p:spPr>
        <p:txBody>
          <a:bodyPr>
            <a:normAutofit/>
          </a:bodyPr>
          <a:lstStyle/>
          <a:p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MAMUTY NA SLOVENSKU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2922" y="1488038"/>
            <a:ext cx="7625502" cy="3793755"/>
          </a:xfrm>
        </p:spPr>
        <p:txBody>
          <a:bodyPr/>
          <a:lstStyle/>
          <a:p>
            <a:r>
              <a:rPr lang="sk-SK" dirty="0"/>
              <a:t>Na Slovensku máme asi 230 lokalít s nálezmi fosílnych zvyškov – zubov a kostí mamutov</a:t>
            </a:r>
          </a:p>
          <a:p>
            <a:r>
              <a:rPr lang="sk-SK" dirty="0"/>
              <a:t>Na 60% zachovaná kostra sa našla v Senci</a:t>
            </a:r>
          </a:p>
          <a:p>
            <a:r>
              <a:rPr lang="sk-SK" dirty="0"/>
              <a:t>Je prezentovaná v paleontologickej expozícii SNM-Prírodovedného múzea v Bratislave v novej paleontologickej expozícii „Príbeh života na Zemi“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52870"/>
            <a:ext cx="2376264" cy="212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msks-senec.sk/wp-content/uploads/2013/08/21-642x3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971" y="4201673"/>
            <a:ext cx="41276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781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008112"/>
          </a:xfrm>
        </p:spPr>
        <p:txBody>
          <a:bodyPr>
            <a:normAutofit/>
          </a:bodyPr>
          <a:lstStyle/>
          <a:p>
            <a:pPr algn="ctr"/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MAMUTY VYHYNULI?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3" y="1772816"/>
            <a:ext cx="4176464" cy="4608512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sk-SK" b="1" dirty="0"/>
              <a:t>V literatúre sme našli viacero možných príčin. Názory vedcov sa môžu líšiť:</a:t>
            </a:r>
          </a:p>
          <a:p>
            <a:r>
              <a:rPr lang="sk-SK" dirty="0"/>
              <a:t>Klimatické zmeny na konci poslednej doby ľadovej?</a:t>
            </a:r>
          </a:p>
          <a:p>
            <a:r>
              <a:rPr lang="sk-SK" dirty="0"/>
              <a:t>Vyhubil ich človek?</a:t>
            </a:r>
          </a:p>
          <a:p>
            <a:r>
              <a:rPr lang="sk-SK" dirty="0"/>
              <a:t>Nedávne objavy: žili aj v období faraónov – príčina vyhynutia - rednutie kostí kvôli zhoršenej potrave?</a:t>
            </a:r>
          </a:p>
          <a:p>
            <a:r>
              <a:rPr lang="sk-SK" dirty="0"/>
              <a:t>Zdá sa, že stále je čo objavovať :-) :-P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626" y="1648660"/>
            <a:ext cx="3877465" cy="291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626" y="4221088"/>
            <a:ext cx="3870902" cy="225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3354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38793"/>
            <a:ext cx="4176464" cy="227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595794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CHCELI BY STE MAMUTA? 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253960"/>
            <a:ext cx="4536504" cy="4104456"/>
          </a:xfrm>
        </p:spPr>
        <p:txBody>
          <a:bodyPr>
            <a:normAutofit/>
          </a:bodyPr>
          <a:lstStyle/>
          <a:p>
            <a:r>
              <a:rPr lang="sk-SK" dirty="0"/>
              <a:t>Ruskí vedci sa chcú pokúsiť klonovať mamuty Experiment sa začal v roku 2015 </a:t>
            </a:r>
          </a:p>
          <a:p>
            <a:pPr marL="68580" indent="0">
              <a:buNone/>
            </a:pPr>
            <a:r>
              <a:rPr lang="sk-SK" b="1" dirty="0"/>
              <a:t>Na naklonovanie mamuta je potrebné mať:</a:t>
            </a:r>
          </a:p>
          <a:p>
            <a:r>
              <a:rPr lang="sk-SK" dirty="0"/>
              <a:t>Nepoškodenú DNA mamuta</a:t>
            </a:r>
          </a:p>
          <a:p>
            <a:r>
              <a:rPr lang="sk-SK" dirty="0"/>
              <a:t>Živý organizmus do ktorého sa vložia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06188"/>
            <a:ext cx="3312368" cy="2206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6746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0147" y="1165312"/>
            <a:ext cx="7024744" cy="1143000"/>
          </a:xfrm>
        </p:spPr>
        <p:txBody>
          <a:bodyPr/>
          <a:lstStyle/>
          <a:p>
            <a:r>
              <a:rPr lang="sk-SK" dirty="0" err="1"/>
              <a:t>zžzz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50" name="Picture 2" descr="http://www.thenakedscientists.com/HTML/uploads/tx_naksciimages/505x291xkatarney11_cloning_figure_3.gif.pagespeed.ic.T23Th_hqH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95" y="1196752"/>
            <a:ext cx="7559296" cy="4626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Obdĺžnik 5"/>
          <p:cNvSpPr/>
          <p:nvPr/>
        </p:nvSpPr>
        <p:spPr>
          <a:xfrm>
            <a:off x="5482785" y="3966688"/>
            <a:ext cx="2793014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800" b="1" dirty="0">
              <a:solidFill>
                <a:schemeClr val="accent1"/>
              </a:solidFill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3089941" y="1972664"/>
            <a:ext cx="1522578" cy="367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bdĺžnik 14"/>
          <p:cNvSpPr/>
          <p:nvPr/>
        </p:nvSpPr>
        <p:spPr>
          <a:xfrm>
            <a:off x="879247" y="2129582"/>
            <a:ext cx="956449" cy="507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bdĺžnik 15"/>
          <p:cNvSpPr/>
          <p:nvPr/>
        </p:nvSpPr>
        <p:spPr>
          <a:xfrm>
            <a:off x="822592" y="5301208"/>
            <a:ext cx="1557679" cy="521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bdĺžnik 16"/>
          <p:cNvSpPr/>
          <p:nvPr/>
        </p:nvSpPr>
        <p:spPr>
          <a:xfrm>
            <a:off x="3089941" y="5083518"/>
            <a:ext cx="3089897" cy="73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Zaoblený obdĺžnik 4"/>
          <p:cNvSpPr/>
          <p:nvPr/>
        </p:nvSpPr>
        <p:spPr>
          <a:xfrm>
            <a:off x="2344686" y="5196335"/>
            <a:ext cx="2232248" cy="158897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>
                <a:solidFill>
                  <a:schemeClr val="tx1"/>
                </a:solidFill>
              </a:rPr>
              <a:t>3. Získame DNA mamuta zo zmrznutého mamutieho mláďaťa. </a:t>
            </a: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489" y="5343405"/>
            <a:ext cx="2089624" cy="1498221"/>
          </a:xfrm>
          <a:prstGeom prst="rect">
            <a:avLst/>
          </a:prstGeom>
        </p:spPr>
      </p:pic>
      <p:sp>
        <p:nvSpPr>
          <p:cNvPr id="12" name="Zaoblený obdĺžnik 11"/>
          <p:cNvSpPr/>
          <p:nvPr/>
        </p:nvSpPr>
        <p:spPr>
          <a:xfrm>
            <a:off x="2039740" y="3950488"/>
            <a:ext cx="3622980" cy="7161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>
                <a:solidFill>
                  <a:schemeClr val="tx1"/>
                </a:solidFill>
              </a:rPr>
              <a:t>4. DNA mamuta vložíme do vajíčka slona indického.</a:t>
            </a:r>
          </a:p>
        </p:txBody>
      </p:sp>
      <p:sp>
        <p:nvSpPr>
          <p:cNvPr id="8" name="Zaoblený obdĺžnik 7"/>
          <p:cNvSpPr/>
          <p:nvPr/>
        </p:nvSpPr>
        <p:spPr>
          <a:xfrm>
            <a:off x="7001145" y="1017510"/>
            <a:ext cx="1973677" cy="14184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>
                <a:solidFill>
                  <a:schemeClr val="tx1"/>
                </a:solidFill>
              </a:rPr>
              <a:t>5. Elektrošokom aktivujeme vývin</a:t>
            </a:r>
          </a:p>
        </p:txBody>
      </p:sp>
      <p:pic>
        <p:nvPicPr>
          <p:cNvPr id="18" name="Obrázok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22" y="9502"/>
            <a:ext cx="2857500" cy="1905000"/>
          </a:xfrm>
          <a:prstGeom prst="rect">
            <a:avLst/>
          </a:prstGeom>
        </p:spPr>
      </p:pic>
      <p:sp>
        <p:nvSpPr>
          <p:cNvPr id="7" name="Zaoblený obdĺžnik 6"/>
          <p:cNvSpPr/>
          <p:nvPr/>
        </p:nvSpPr>
        <p:spPr>
          <a:xfrm>
            <a:off x="416148" y="1347323"/>
            <a:ext cx="1823862" cy="12653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chemeClr val="tx1"/>
                </a:solidFill>
              </a:rPr>
              <a:t>1. Odoberieme vajíčko slona indického</a:t>
            </a:r>
          </a:p>
        </p:txBody>
      </p:sp>
      <p:sp>
        <p:nvSpPr>
          <p:cNvPr id="4" name="Zaoblený obdĺžnik 3"/>
          <p:cNvSpPr/>
          <p:nvPr/>
        </p:nvSpPr>
        <p:spPr>
          <a:xfrm>
            <a:off x="2656158" y="883911"/>
            <a:ext cx="3196109" cy="11698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>
                <a:solidFill>
                  <a:schemeClr val="tx1"/>
                </a:solidFill>
              </a:rPr>
              <a:t>2. Genetickú informáciu (DNA) odoberieme z vajíčka slona indického.</a:t>
            </a:r>
          </a:p>
        </p:txBody>
      </p:sp>
      <p:pic>
        <p:nvPicPr>
          <p:cNvPr id="1026" name="Picture 2" descr="Indian Elephant-Laos National Anim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740" y="4941666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aoblený obdĺžnik 12"/>
          <p:cNvSpPr/>
          <p:nvPr/>
        </p:nvSpPr>
        <p:spPr>
          <a:xfrm>
            <a:off x="6151214" y="3737819"/>
            <a:ext cx="1973677" cy="14184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>
                <a:solidFill>
                  <a:schemeClr val="tx1"/>
                </a:solidFill>
              </a:rPr>
              <a:t>6. Embryo vložíme do maternice slona</a:t>
            </a:r>
          </a:p>
        </p:txBody>
      </p:sp>
    </p:spTree>
    <p:extLst>
      <p:ext uri="{BB962C8B-B14F-4D97-AF65-F5344CB8AC3E}">
        <p14:creationId xmlns:p14="http://schemas.microsoft.com/office/powerpoint/2010/main" val="4267162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8" grpId="0" animBg="1"/>
      <p:bldP spid="7" grpId="0" animBg="1"/>
      <p:bldP spid="4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</TotalTime>
  <Words>479</Words>
  <Application>Microsoft Office PowerPoint</Application>
  <PresentationFormat>Prezentácia na obrazovke (4:3)</PresentationFormat>
  <Paragraphs>86</Paragraphs>
  <Slides>12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Austin</vt:lpstr>
      <vt:lpstr>Prezentácia programu PowerPoint</vt:lpstr>
      <vt:lpstr>                                  ÚVOD</vt:lpstr>
      <vt:lpstr>OTÁZKY NA ZODPOVEDANIE</vt:lpstr>
      <vt:lpstr>Prezentácia programu PowerPoint</vt:lpstr>
      <vt:lpstr> KDE ŽILI MAMUTY?</vt:lpstr>
      <vt:lpstr>MAMUTY NA SLOVENSKU</vt:lpstr>
      <vt:lpstr>AKO MAMUTY VYHYNULI?</vt:lpstr>
      <vt:lpstr> CHCELI BY STE MAMUTA? </vt:lpstr>
      <vt:lpstr>zžzz</vt:lpstr>
      <vt:lpstr>JE TO VŠETKO?</vt:lpstr>
      <vt:lpstr>AKO SME POMOHLI PETRŽALKE?</vt:lpstr>
      <vt:lpstr>ĎAKUJEME ZA POZORNOSŤ!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PETRŽALSKÁ SUPERŠKOLA</dc:title>
  <dc:creator>magda</dc:creator>
  <cp:lastModifiedBy>Platznerová Michaela</cp:lastModifiedBy>
  <cp:revision>72</cp:revision>
  <dcterms:created xsi:type="dcterms:W3CDTF">2016-04-22T18:57:59Z</dcterms:created>
  <dcterms:modified xsi:type="dcterms:W3CDTF">2016-05-09T08:34:33Z</dcterms:modified>
</cp:coreProperties>
</file>