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80" r:id="rId4"/>
    <p:sldId id="268" r:id="rId5"/>
    <p:sldId id="276" r:id="rId6"/>
    <p:sldId id="278" r:id="rId7"/>
    <p:sldId id="279" r:id="rId8"/>
    <p:sldId id="277" r:id="rId9"/>
    <p:sldId id="273" r:id="rId10"/>
    <p:sldId id="272" r:id="rId11"/>
    <p:sldId id="281" r:id="rId1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A3681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4660"/>
  </p:normalViewPr>
  <p:slideViewPr>
    <p:cSldViewPr>
      <p:cViewPr>
        <p:scale>
          <a:sx n="100" d="100"/>
          <a:sy n="100" d="100"/>
        </p:scale>
        <p:origin x="534" y="-5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02869-A13D-463F-8634-45F184EF6A0F}" type="datetimeFigureOut">
              <a:rPr lang="sk-SK" smtClean="0"/>
              <a:pPr/>
              <a:t>7.5.2016</a:t>
            </a:fld>
            <a:endParaRPr lang="sk-SK"/>
          </a:p>
        </p:txBody>
      </p:sp>
      <p:sp>
        <p:nvSpPr>
          <p:cNvPr id="4" name="Zástupný symbol obrazu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C52F3-F4F5-4D64-9D01-37C6C5C79C72}" type="slidenum">
              <a:rPr lang="sk-SK" smtClean="0"/>
              <a:pPr/>
              <a:t>‹#›</a:t>
            </a:fld>
            <a:endParaRPr lang="sk-SK"/>
          </a:p>
        </p:txBody>
      </p:sp>
    </p:spTree>
    <p:extLst>
      <p:ext uri="{BB962C8B-B14F-4D97-AF65-F5344CB8AC3E}">
        <p14:creationId xmlns:p14="http://schemas.microsoft.com/office/powerpoint/2010/main" val="427105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1FDC52F3-F4F5-4D64-9D01-37C6C5C79C72}" type="slidenum">
              <a:rPr lang="sk-SK" smtClean="0"/>
              <a:pPr/>
              <a:t>1</a:t>
            </a:fld>
            <a:endParaRPr lang="sk-SK"/>
          </a:p>
        </p:txBody>
      </p:sp>
    </p:spTree>
    <p:extLst>
      <p:ext uri="{BB962C8B-B14F-4D97-AF65-F5344CB8AC3E}">
        <p14:creationId xmlns:p14="http://schemas.microsoft.com/office/powerpoint/2010/main" val="3676842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cstate="print">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sk-SK" smtClean="0"/>
              <a:t>Upravte štýly predlohy textu</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6A812B65-9A1B-42FF-8DDA-365A2B0950AF}" type="datetimeFigureOut">
              <a:rPr lang="sk-SK" smtClean="0"/>
              <a:pPr/>
              <a:t>7.5.2016</a:t>
            </a:fld>
            <a:endParaRPr lang="sk-SK"/>
          </a:p>
        </p:txBody>
      </p:sp>
      <p:sp>
        <p:nvSpPr>
          <p:cNvPr id="5" name="Footer Placeholder 4"/>
          <p:cNvSpPr>
            <a:spLocks noGrp="1"/>
          </p:cNvSpPr>
          <p:nvPr>
            <p:ph type="ftr" sz="quarter" idx="11"/>
          </p:nvPr>
        </p:nvSpPr>
        <p:spPr>
          <a:xfrm>
            <a:off x="1900237" y="5410202"/>
            <a:ext cx="3843665" cy="365125"/>
          </a:xfrm>
        </p:spPr>
        <p:txBody>
          <a:bodyPr/>
          <a:lstStyle/>
          <a:p>
            <a:endParaRPr lang="sk-SK"/>
          </a:p>
        </p:txBody>
      </p:sp>
      <p:sp>
        <p:nvSpPr>
          <p:cNvPr id="6" name="Slide Number Placeholder 5"/>
          <p:cNvSpPr>
            <a:spLocks noGrp="1"/>
          </p:cNvSpPr>
          <p:nvPr>
            <p:ph type="sldNum" sz="quarter" idx="12"/>
          </p:nvPr>
        </p:nvSpPr>
        <p:spPr>
          <a:xfrm>
            <a:off x="7915603" y="5410200"/>
            <a:ext cx="578317" cy="365125"/>
          </a:xfrm>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303686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sk-SK" smtClean="0"/>
              <a:t>Ak chcete pridať obrázok, kliknite na ikonu</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A812B65-9A1B-42FF-8DDA-365A2B0950AF}" type="datetimeFigureOut">
              <a:rPr lang="sk-SK" smtClean="0"/>
              <a:pPr/>
              <a:t>7.5.2016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405645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sk-SK" smtClean="0"/>
              <a:t>Upravte štýly predlohy textu</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A812B65-9A1B-42FF-8DDA-365A2B0950AF}" type="datetimeFigureOut">
              <a:rPr lang="sk-SK" smtClean="0"/>
              <a:pPr/>
              <a:t>7.5.2016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251367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sk-SK" smtClean="0"/>
              <a:t>Upravte štýly predlohy textu</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A812B65-9A1B-42FF-8DDA-365A2B0950AF}" type="datetimeFigureOut">
              <a:rPr lang="sk-SK" smtClean="0"/>
              <a:pPr/>
              <a:t>7.5.2016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6463108-0728-4F2C-A3A7-356034624A9C}" type="slidenum">
              <a:rPr lang="sk-SK" smtClean="0"/>
              <a:pPr/>
              <a:t>‹#›</a:t>
            </a:fld>
            <a:endParaRPr lang="sk-SK"/>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42890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sk-SK" smtClean="0"/>
              <a:t>Upravte štýly predlohy textu</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A812B65-9A1B-42FF-8DDA-365A2B0950AF}" type="datetimeFigureOut">
              <a:rPr lang="sk-SK" smtClean="0"/>
              <a:pPr/>
              <a:t>7.5.2016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128240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fld id="{6A812B65-9A1B-42FF-8DDA-365A2B0950AF}" type="datetimeFigureOut">
              <a:rPr lang="sk-SK" smtClean="0"/>
              <a:pPr/>
              <a:t>7.5.2016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1142153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sk-SK" smtClean="0"/>
              <a:t>Ak chcete pridať obrázok, kliknite na ikonu</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sk-SK" smtClean="0"/>
              <a:t>Ak chcete pridať obrázok, kliknite na ikonu</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sk-SK" smtClean="0"/>
              <a:t>Ak chcete pridať obrázok, kliknite na ikonu</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fld id="{6A812B65-9A1B-42FF-8DDA-365A2B0950AF}" type="datetimeFigureOut">
              <a:rPr lang="sk-SK" smtClean="0"/>
              <a:pPr/>
              <a:t>7.5.2016</a:t>
            </a:fld>
            <a:endParaRPr lang="sk-SK"/>
          </a:p>
        </p:txBody>
      </p:sp>
      <p:sp>
        <p:nvSpPr>
          <p:cNvPr id="4" name="Footer Placeholder 3"/>
          <p:cNvSpPr>
            <a:spLocks noGrp="1"/>
          </p:cNvSpPr>
          <p:nvPr>
            <p:ph type="ftr" sz="quarter" idx="11"/>
          </p:nvPr>
        </p:nvSpPr>
        <p:spPr/>
        <p:txBody>
          <a:bodyPr/>
          <a:lstStyle>
            <a:lvl1pPr>
              <a:defRPr cap="all" baseline="0"/>
            </a:lvl1pPr>
          </a:lstStyle>
          <a:p>
            <a:endParaRPr lang="sk-SK"/>
          </a:p>
        </p:txBody>
      </p:sp>
      <p:sp>
        <p:nvSpPr>
          <p:cNvPr id="5" name="Slide Number Placeholder 4"/>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145777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A812B65-9A1B-42FF-8DDA-365A2B0950AF}" type="datetimeFigureOut">
              <a:rPr lang="sk-SK" smtClean="0"/>
              <a:pPr/>
              <a:t>7.5.2016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2556552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A812B65-9A1B-42FF-8DDA-365A2B0950AF}" type="datetimeFigureOut">
              <a:rPr lang="sk-SK" smtClean="0"/>
              <a:pPr/>
              <a:t>7.5.2016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172041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sk-SK" smtClean="0"/>
              <a:t>Upravte štýly predlohy textu</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6A812B65-9A1B-42FF-8DDA-365A2B0950AF}" type="datetimeFigureOut">
              <a:rPr lang="sk-SK" smtClean="0"/>
              <a:pPr/>
              <a:t>7.5.2016</a:t>
            </a:fld>
            <a:endParaRPr lang="sk-SK"/>
          </a:p>
        </p:txBody>
      </p:sp>
      <p:sp>
        <p:nvSpPr>
          <p:cNvPr id="50" name="Footer Placeholder 4"/>
          <p:cNvSpPr>
            <a:spLocks noGrp="1"/>
          </p:cNvSpPr>
          <p:nvPr>
            <p:ph type="ftr" sz="quarter" idx="11"/>
          </p:nvPr>
        </p:nvSpPr>
        <p:spPr>
          <a:xfrm>
            <a:off x="856059" y="5883276"/>
            <a:ext cx="4679482" cy="365125"/>
          </a:xfrm>
        </p:spPr>
        <p:txBody>
          <a:bodyPr/>
          <a:lstStyle/>
          <a:p>
            <a:endParaRPr lang="sk-SK"/>
          </a:p>
        </p:txBody>
      </p:sp>
      <p:sp>
        <p:nvSpPr>
          <p:cNvPr id="51" name="Slide Number Placeholder 5"/>
          <p:cNvSpPr>
            <a:spLocks noGrp="1"/>
          </p:cNvSpPr>
          <p:nvPr>
            <p:ph type="sldNum" sz="quarter" idx="12"/>
          </p:nvPr>
        </p:nvSpPr>
        <p:spPr>
          <a:xfrm>
            <a:off x="7707241" y="5883275"/>
            <a:ext cx="578317" cy="365125"/>
          </a:xfrm>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198314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sk-SK" smtClean="0"/>
              <a:t>Upravte štýly predlohy textu</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6A812B65-9A1B-42FF-8DDA-365A2B0950AF}" type="datetimeFigureOut">
              <a:rPr lang="sk-SK" smtClean="0"/>
              <a:pPr/>
              <a:t>7.5.2016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117114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6A812B65-9A1B-42FF-8DDA-365A2B0950AF}" type="datetimeFigureOut">
              <a:rPr lang="sk-SK" smtClean="0"/>
              <a:pPr/>
              <a:t>7.5.2016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337738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856058" y="3073398"/>
            <a:ext cx="3658793" cy="2717801"/>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629150" y="3073398"/>
            <a:ext cx="3656408" cy="2717801"/>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6A812B65-9A1B-42FF-8DDA-365A2B0950AF}" type="datetimeFigureOut">
              <a:rPr lang="sk-SK" smtClean="0"/>
              <a:pPr/>
              <a:t>7.5.2016</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406494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6A812B65-9A1B-42FF-8DDA-365A2B0950AF}" type="datetimeFigureOut">
              <a:rPr lang="sk-SK" smtClean="0"/>
              <a:pPr/>
              <a:t>7.5.2016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292977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12B65-9A1B-42FF-8DDA-365A2B0950AF}" type="datetimeFigureOut">
              <a:rPr lang="sk-SK" smtClean="0"/>
              <a:pPr/>
              <a:t>7.5.2016</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2400470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sk-SK" smtClean="0"/>
              <a:t>Upravte štýly predlohy textu</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A812B65-9A1B-42FF-8DDA-365A2B0950AF}" type="datetimeFigureOut">
              <a:rPr lang="sk-SK" smtClean="0"/>
              <a:pPr/>
              <a:t>7.5.2016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373647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sk-SK" smtClean="0"/>
              <a:t>Ak chcete pridať obrázok, kliknite na ikonu</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A812B65-9A1B-42FF-8DDA-365A2B0950AF}" type="datetimeFigureOut">
              <a:rPr lang="sk-SK" smtClean="0"/>
              <a:pPr/>
              <a:t>7.5.2016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D6463108-0728-4F2C-A3A7-356034624A9C}" type="slidenum">
              <a:rPr lang="sk-SK" smtClean="0"/>
              <a:pPr/>
              <a:t>‹#›</a:t>
            </a:fld>
            <a:endParaRPr lang="sk-SK"/>
          </a:p>
        </p:txBody>
      </p:sp>
    </p:spTree>
    <p:extLst>
      <p:ext uri="{BB962C8B-B14F-4D97-AF65-F5344CB8AC3E}">
        <p14:creationId xmlns:p14="http://schemas.microsoft.com/office/powerpoint/2010/main" val="2750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print">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812B65-9A1B-42FF-8DDA-365A2B0950AF}" type="datetimeFigureOut">
              <a:rPr lang="sk-SK" smtClean="0"/>
              <a:pPr/>
              <a:t>7.5.2016</a:t>
            </a:fld>
            <a:endParaRPr lang="sk-SK"/>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463108-0728-4F2C-A3A7-356034624A9C}" type="slidenum">
              <a:rPr lang="sk-SK" smtClean="0"/>
              <a:pPr/>
              <a:t>‹#›</a:t>
            </a:fld>
            <a:endParaRPr lang="sk-SK"/>
          </a:p>
        </p:txBody>
      </p:sp>
    </p:spTree>
    <p:extLst>
      <p:ext uri="{BB962C8B-B14F-4D97-AF65-F5344CB8AC3E}">
        <p14:creationId xmlns:p14="http://schemas.microsoft.com/office/powerpoint/2010/main" val="12990911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17327" y="2234328"/>
            <a:ext cx="6781800" cy="842963"/>
          </a:xfrm>
        </p:spPr>
        <p:txBody>
          <a:bodyPr>
            <a:normAutofit/>
          </a:bodyPr>
          <a:lstStyle/>
          <a:p>
            <a:r>
              <a:rPr lang="sk-SK" sz="3600" b="1" i="1" u="sng" dirty="0" smtClean="0">
                <a:effectLst>
                  <a:outerShdw blurRad="38100" dist="38100" dir="2700000" algn="tl">
                    <a:srgbClr val="000000">
                      <a:alpha val="43137"/>
                    </a:srgbClr>
                  </a:outerShdw>
                </a:effectLst>
              </a:rPr>
              <a:t>Petržalská Super škola</a:t>
            </a:r>
            <a:endParaRPr lang="sk-SK" sz="3600" b="1" i="1" u="sng" dirty="0">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480343" y="4951635"/>
            <a:ext cx="8458200" cy="914400"/>
          </a:xfrm>
        </p:spPr>
        <p:txBody>
          <a:bodyPr>
            <a:normAutofit/>
          </a:bodyPr>
          <a:lstStyle/>
          <a:p>
            <a:r>
              <a:rPr lang="sk-SK" sz="1800" i="1" dirty="0" smtClean="0">
                <a:solidFill>
                  <a:schemeClr val="tx1"/>
                </a:solidFill>
              </a:rPr>
              <a:t>Vypracovali: Michal </a:t>
            </a:r>
            <a:r>
              <a:rPr lang="sk-SK" sz="1800" i="1" dirty="0" err="1" smtClean="0">
                <a:solidFill>
                  <a:schemeClr val="tx1"/>
                </a:solidFill>
              </a:rPr>
              <a:t>Zatkalík</a:t>
            </a:r>
            <a:r>
              <a:rPr lang="sk-SK" sz="1800" i="1" dirty="0" smtClean="0">
                <a:solidFill>
                  <a:schemeClr val="tx1"/>
                </a:solidFill>
              </a:rPr>
              <a:t>, Radoslav </a:t>
            </a:r>
            <a:r>
              <a:rPr lang="sk-SK" sz="1800" i="1" dirty="0" err="1" smtClean="0">
                <a:solidFill>
                  <a:schemeClr val="tx1"/>
                </a:solidFill>
              </a:rPr>
              <a:t>Marčiš</a:t>
            </a:r>
            <a:r>
              <a:rPr lang="sk-SK" sz="1800" i="1" dirty="0" smtClean="0">
                <a:solidFill>
                  <a:schemeClr val="tx1"/>
                </a:solidFill>
              </a:rPr>
              <a:t>, Vilma </a:t>
            </a:r>
            <a:r>
              <a:rPr lang="sk-SK" sz="1800" i="1" dirty="0" err="1" smtClean="0">
                <a:solidFill>
                  <a:schemeClr val="tx1"/>
                </a:solidFill>
              </a:rPr>
              <a:t>Peciarová</a:t>
            </a:r>
            <a:endParaRPr lang="sk-SK" sz="1800" i="1" dirty="0">
              <a:solidFill>
                <a:schemeClr val="tx1"/>
              </a:solidFill>
            </a:endParaRPr>
          </a:p>
        </p:txBody>
      </p:sp>
      <p:sp>
        <p:nvSpPr>
          <p:cNvPr id="4" name="Obdĺžnik 3"/>
          <p:cNvSpPr/>
          <p:nvPr/>
        </p:nvSpPr>
        <p:spPr>
          <a:xfrm>
            <a:off x="2209800" y="6248400"/>
            <a:ext cx="5562600" cy="400110"/>
          </a:xfrm>
          <a:prstGeom prst="rect">
            <a:avLst/>
          </a:prstGeom>
          <a:noFill/>
        </p:spPr>
        <p:txBody>
          <a:bodyPr wrap="square" lIns="91440" tIns="45720" rIns="91440" bIns="45720">
            <a:spAutoFit/>
          </a:bodyPr>
          <a:lstStyle/>
          <a:p>
            <a:pPr algn="ctr"/>
            <a:r>
              <a:rPr lang="sk-SK" sz="2000" dirty="0" smtClean="0">
                <a:ln w="0"/>
                <a:effectLst>
                  <a:outerShdw blurRad="38100" dist="19050" dir="2700000" algn="tl" rotWithShape="0">
                    <a:schemeClr val="dk1">
                      <a:alpha val="40000"/>
                    </a:schemeClr>
                  </a:outerShdw>
                </a:effectLst>
              </a:rPr>
              <a:t>Škola: ZŠ HOLÍČSKA 50, Trieda: VI.A</a:t>
            </a:r>
            <a:endParaRPr lang="sk-SK" sz="2000" b="0" cap="none" spc="0" dirty="0">
              <a:ln w="0"/>
              <a:solidFill>
                <a:schemeClr val="tx1"/>
              </a:solidFill>
              <a:effectLst>
                <a:outerShdw blurRad="38100" dist="19050" dir="2700000" algn="tl" rotWithShape="0">
                  <a:schemeClr val="dk1">
                    <a:alpha val="40000"/>
                  </a:schemeClr>
                </a:outerShdw>
              </a:effectLst>
            </a:endParaRPr>
          </a:p>
        </p:txBody>
      </p:sp>
      <p:pic>
        <p:nvPicPr>
          <p:cNvPr id="5" name="Obrázok 4"/>
          <p:cNvPicPr>
            <a:picLocks noChangeAspect="1"/>
          </p:cNvPicPr>
          <p:nvPr/>
        </p:nvPicPr>
        <p:blipFill>
          <a:blip r:embed="rId4" cstate="print"/>
          <a:stretch>
            <a:fillRect/>
          </a:stretch>
        </p:blipFill>
        <p:spPr>
          <a:xfrm>
            <a:off x="3810000" y="678872"/>
            <a:ext cx="1447800" cy="1364273"/>
          </a:xfrm>
          <a:prstGeom prst="ellipse">
            <a:avLst/>
          </a:prstGeom>
          <a:ln w="63500" cap="rnd">
            <a:solidFill>
              <a:srgbClr val="002060"/>
            </a:solidFill>
          </a:ln>
          <a:effectLst>
            <a:outerShdw blurRad="381000" dist="292100" dir="5400000" sx="-80000" sy="-18000" rotWithShape="0">
              <a:srgbClr val="000000">
                <a:alpha val="22000"/>
              </a:srgbClr>
            </a:outerShdw>
            <a:reflection blurRad="6350" stA="50000" endA="300" endPos="55500" dist="101600" dir="5400000" sy="-100000" algn="bl" rotWithShape="0"/>
          </a:effectLst>
          <a:scene3d>
            <a:camera prst="orthographicFront"/>
            <a:lightRig rig="contrasting" dir="t">
              <a:rot lat="0" lon="0" rev="3000000"/>
            </a:lightRig>
          </a:scene3d>
          <a:sp3d contourW="7620">
            <a:bevelT w="95250" h="31750" prst="slope"/>
            <a:contourClr>
              <a:srgbClr val="333333"/>
            </a:contourClr>
          </a:sp3d>
        </p:spPr>
      </p:pic>
      <p:sp>
        <p:nvSpPr>
          <p:cNvPr id="6" name="Obdĺžnik 5"/>
          <p:cNvSpPr/>
          <p:nvPr/>
        </p:nvSpPr>
        <p:spPr>
          <a:xfrm>
            <a:off x="2705100" y="3374563"/>
            <a:ext cx="3657600" cy="523220"/>
          </a:xfrm>
          <a:prstGeom prst="rect">
            <a:avLst/>
          </a:prstGeom>
        </p:spPr>
        <p:txBody>
          <a:bodyPr wrap="square">
            <a:spAutoFit/>
          </a:bodyPr>
          <a:lstStyle/>
          <a:p>
            <a:r>
              <a:rPr lang="sk-SK" sz="2800" b="1" i="1" dirty="0" smtClean="0"/>
              <a:t>III. </a:t>
            </a:r>
            <a:r>
              <a:rPr lang="sk-SK" sz="2800" b="1" i="1" dirty="0"/>
              <a:t>r</a:t>
            </a:r>
            <a:r>
              <a:rPr lang="sk-SK" sz="2800" b="1" i="1" dirty="0" smtClean="0"/>
              <a:t>očník 2015/2016</a:t>
            </a:r>
            <a:endParaRPr lang="sk-SK" sz="2800" dirty="0"/>
          </a:p>
        </p:txBody>
      </p:sp>
      <p:sp>
        <p:nvSpPr>
          <p:cNvPr id="7" name="Obdĺžnik 6"/>
          <p:cNvSpPr/>
          <p:nvPr/>
        </p:nvSpPr>
        <p:spPr>
          <a:xfrm>
            <a:off x="3086100" y="5824594"/>
            <a:ext cx="4038600" cy="369332"/>
          </a:xfrm>
          <a:prstGeom prst="rect">
            <a:avLst/>
          </a:prstGeom>
        </p:spPr>
        <p:txBody>
          <a:bodyPr wrap="square">
            <a:spAutoFit/>
          </a:bodyPr>
          <a:lstStyle/>
          <a:p>
            <a:r>
              <a:rPr lang="sk-SK" dirty="0"/>
              <a:t>Vedúci </a:t>
            </a:r>
            <a:r>
              <a:rPr lang="sk-SK" dirty="0" smtClean="0"/>
              <a:t>práce: Mgr. Milota </a:t>
            </a:r>
            <a:r>
              <a:rPr lang="sk-SK" dirty="0" err="1" smtClean="0"/>
              <a:t>Marčišová</a:t>
            </a:r>
            <a:endParaRPr lang="sk-SK" dirty="0"/>
          </a:p>
        </p:txBody>
      </p:sp>
      <p:sp>
        <p:nvSpPr>
          <p:cNvPr id="8" name="Obdĺžnik 7"/>
          <p:cNvSpPr/>
          <p:nvPr/>
        </p:nvSpPr>
        <p:spPr>
          <a:xfrm>
            <a:off x="1104900" y="4018538"/>
            <a:ext cx="8001000" cy="338554"/>
          </a:xfrm>
          <a:prstGeom prst="rect">
            <a:avLst/>
          </a:prstGeom>
        </p:spPr>
        <p:txBody>
          <a:bodyPr wrap="square">
            <a:spAutoFit/>
          </a:bodyPr>
          <a:lstStyle/>
          <a:p>
            <a:r>
              <a:rPr lang="sk-SK" sz="1600" b="1" i="1" dirty="0" smtClean="0"/>
              <a:t>TÉMA PRÁCE: </a:t>
            </a:r>
            <a:r>
              <a:rPr lang="sk-SK" sz="1600" b="1" i="1" u="sng" dirty="0" smtClean="0"/>
              <a:t>NAJMODERNEJŠIE TECHNOLÓGIE PODĽA VZORU PRÍRODY</a:t>
            </a:r>
            <a:endParaRPr lang="sk-SK" sz="1600" b="1" i="1" u="sng" dirty="0"/>
          </a:p>
        </p:txBody>
      </p:sp>
      <p:sp>
        <p:nvSpPr>
          <p:cNvPr id="9" name="Obdĺžnik 8"/>
          <p:cNvSpPr/>
          <p:nvPr/>
        </p:nvSpPr>
        <p:spPr>
          <a:xfrm>
            <a:off x="2567656" y="4524288"/>
            <a:ext cx="3932487" cy="400110"/>
          </a:xfrm>
          <a:prstGeom prst="rect">
            <a:avLst/>
          </a:prstGeom>
        </p:spPr>
        <p:txBody>
          <a:bodyPr wrap="none">
            <a:spAutoFit/>
          </a:bodyPr>
          <a:lstStyle/>
          <a:p>
            <a:r>
              <a:rPr lang="sk-SK" sz="2000" b="1" i="1" dirty="0"/>
              <a:t>Názov práce</a:t>
            </a:r>
            <a:r>
              <a:rPr lang="sk-SK" sz="2000" b="1" i="1" dirty="0" smtClean="0"/>
              <a:t>: </a:t>
            </a:r>
            <a:r>
              <a:rPr lang="sk-SK" sz="2000" b="1" i="1" dirty="0"/>
              <a:t>Nápady z prírody</a:t>
            </a:r>
          </a:p>
        </p:txBody>
      </p:sp>
    </p:spTree>
  </p:cSld>
  <p:clrMapOvr>
    <a:masterClrMapping/>
  </p:clrMapOvr>
  <mc:AlternateContent xmlns:mc="http://schemas.openxmlformats.org/markup-compatibility/2006" xmlns:p14="http://schemas.microsoft.com/office/powerpoint/2010/main">
    <mc:Choice Requires="p14">
      <p:transition spd="slow" advTm="5000">
        <p14:flash/>
        <p:sndAc>
          <p:stSnd>
            <p:snd r:embed="rId3" name="suction.wav"/>
          </p:stSnd>
        </p:sndAc>
      </p:transition>
    </mc:Choice>
    <mc:Fallback xmlns="">
      <p:transition spd="slow" advTm="5000">
        <p:fade/>
        <p:sndAc>
          <p:stSnd>
            <p:snd r:embed="rId5"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94" decel="100000"/>
                                        <p:tgtEl>
                                          <p:spTgt spid="5"/>
                                        </p:tgtEl>
                                      </p:cBhvr>
                                    </p:animEffect>
                                    <p:anim calcmode="lin" valueType="num">
                                      <p:cBhvr>
                                        <p:cTn id="8" dur="794" decel="100000" fill="hold"/>
                                        <p:tgtEl>
                                          <p:spTgt spid="5"/>
                                        </p:tgtEl>
                                        <p:attrNameLst>
                                          <p:attrName>style.rotation</p:attrName>
                                        </p:attrNameLst>
                                      </p:cBhvr>
                                      <p:tavLst>
                                        <p:tav tm="0">
                                          <p:val>
                                            <p:fltVal val="-90"/>
                                          </p:val>
                                        </p:tav>
                                        <p:tav tm="100000">
                                          <p:val>
                                            <p:fltVal val="0"/>
                                          </p:val>
                                        </p:tav>
                                      </p:tavLst>
                                    </p:anim>
                                    <p:anim calcmode="lin" valueType="num">
                                      <p:cBhvr>
                                        <p:cTn id="9" dur="794" decel="100000" fill="hold"/>
                                        <p:tgtEl>
                                          <p:spTgt spid="5"/>
                                        </p:tgtEl>
                                        <p:attrNameLst>
                                          <p:attrName>ppt_x</p:attrName>
                                        </p:attrNameLst>
                                      </p:cBhvr>
                                      <p:tavLst>
                                        <p:tav tm="0">
                                          <p:val>
                                            <p:strVal val="#ppt_x+0.4"/>
                                          </p:val>
                                        </p:tav>
                                        <p:tav tm="100000">
                                          <p:val>
                                            <p:strVal val="#ppt_x-0.05"/>
                                          </p:val>
                                        </p:tav>
                                      </p:tavLst>
                                    </p:anim>
                                    <p:anim calcmode="lin" valueType="num">
                                      <p:cBhvr>
                                        <p:cTn id="10" dur="794" decel="100000" fill="hold"/>
                                        <p:tgtEl>
                                          <p:spTgt spid="5"/>
                                        </p:tgtEl>
                                        <p:attrNameLst>
                                          <p:attrName>ppt_y</p:attrName>
                                        </p:attrNameLst>
                                      </p:cBhvr>
                                      <p:tavLst>
                                        <p:tav tm="0">
                                          <p:val>
                                            <p:strVal val="#ppt_y-0.4"/>
                                          </p:val>
                                        </p:tav>
                                        <p:tav tm="100000">
                                          <p:val>
                                            <p:strVal val="#ppt_y+0.1"/>
                                          </p:val>
                                        </p:tav>
                                      </p:tavLst>
                                    </p:anim>
                                    <p:anim calcmode="lin" valueType="num">
                                      <p:cBhvr>
                                        <p:cTn id="11" dur="2" accel="100000" fill="hold">
                                          <p:stCondLst>
                                            <p:cond delay="999"/>
                                          </p:stCondLst>
                                        </p:cTn>
                                        <p:tgtEl>
                                          <p:spTgt spid="5"/>
                                        </p:tgtEl>
                                        <p:attrNameLst>
                                          <p:attrName>ppt_x</p:attrName>
                                        </p:attrNameLst>
                                      </p:cBhvr>
                                      <p:tavLst>
                                        <p:tav tm="0">
                                          <p:val>
                                            <p:strVal val="#ppt_x-0.05"/>
                                          </p:val>
                                        </p:tav>
                                        <p:tav tm="100000">
                                          <p:val>
                                            <p:strVal val="#ppt_x"/>
                                          </p:val>
                                        </p:tav>
                                      </p:tavLst>
                                    </p:anim>
                                    <p:anim calcmode="lin" valueType="num">
                                      <p:cBhvr>
                                        <p:cTn id="12" dur="2" accel="100000" fill="hold">
                                          <p:stCondLst>
                                            <p:cond delay="999"/>
                                          </p:stCondLst>
                                        </p:cTn>
                                        <p:tgtEl>
                                          <p:spTgt spid="5"/>
                                        </p:tgtEl>
                                        <p:attrNameLst>
                                          <p:attrName>ppt_y</p:attrName>
                                        </p:attrNameLst>
                                      </p:cBhvr>
                                      <p:tavLst>
                                        <p:tav tm="0">
                                          <p:val>
                                            <p:strVal val="#ppt_y+0.1"/>
                                          </p:val>
                                        </p:tav>
                                        <p:tav tm="100000">
                                          <p:val>
                                            <p:strVal val="#ppt_y"/>
                                          </p:val>
                                        </p:tav>
                                      </p:tavLst>
                                    </p:anim>
                                  </p:childTnLst>
                                </p:cTn>
                              </p:par>
                              <p:par>
                                <p:cTn id="13" presetID="3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par>
                                <p:cTn id="19" presetID="21" presetClass="entr" presetSubtype="1"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heel(1)">
                                      <p:cBhvr>
                                        <p:cTn id="21" dur="2000"/>
                                        <p:tgtEl>
                                          <p:spTgt spid="6">
                                            <p:txEl>
                                              <p:pRg st="0" end="0"/>
                                            </p:txEl>
                                          </p:spTgt>
                                        </p:tgtEl>
                                      </p:cBhvr>
                                    </p:animEffect>
                                  </p:childTnLst>
                                </p:cTn>
                              </p:par>
                              <p:par>
                                <p:cTn id="22" presetID="26" presetClass="entr" presetSubtype="0"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80">
                                          <p:stCondLst>
                                            <p:cond delay="0"/>
                                          </p:stCondLst>
                                        </p:cTn>
                                        <p:tgtEl>
                                          <p:spTgt spid="7">
                                            <p:txEl>
                                              <p:pRg st="0" end="0"/>
                                            </p:txEl>
                                          </p:spTgt>
                                        </p:tgtEl>
                                      </p:cBhvr>
                                    </p:animEffect>
                                    <p:anim calcmode="lin" valueType="num">
                                      <p:cBhvr>
                                        <p:cTn id="25"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xEl>
                                              <p:pRg st="0" end="0"/>
                                            </p:txEl>
                                          </p:spTgt>
                                        </p:tgtEl>
                                      </p:cBhvr>
                                      <p:to x="100000" y="60000"/>
                                    </p:animScale>
                                    <p:animScale>
                                      <p:cBhvr>
                                        <p:cTn id="31" dur="166" decel="50000">
                                          <p:stCondLst>
                                            <p:cond delay="676"/>
                                          </p:stCondLst>
                                        </p:cTn>
                                        <p:tgtEl>
                                          <p:spTgt spid="7">
                                            <p:txEl>
                                              <p:pRg st="0" end="0"/>
                                            </p:txEl>
                                          </p:spTgt>
                                        </p:tgtEl>
                                      </p:cBhvr>
                                      <p:to x="100000" y="100000"/>
                                    </p:animScale>
                                    <p:animScale>
                                      <p:cBhvr>
                                        <p:cTn id="32" dur="26">
                                          <p:stCondLst>
                                            <p:cond delay="1312"/>
                                          </p:stCondLst>
                                        </p:cTn>
                                        <p:tgtEl>
                                          <p:spTgt spid="7">
                                            <p:txEl>
                                              <p:pRg st="0" end="0"/>
                                            </p:txEl>
                                          </p:spTgt>
                                        </p:tgtEl>
                                      </p:cBhvr>
                                      <p:to x="100000" y="80000"/>
                                    </p:animScale>
                                    <p:animScale>
                                      <p:cBhvr>
                                        <p:cTn id="33" dur="166" decel="50000">
                                          <p:stCondLst>
                                            <p:cond delay="1338"/>
                                          </p:stCondLst>
                                        </p:cTn>
                                        <p:tgtEl>
                                          <p:spTgt spid="7">
                                            <p:txEl>
                                              <p:pRg st="0" end="0"/>
                                            </p:txEl>
                                          </p:spTgt>
                                        </p:tgtEl>
                                      </p:cBhvr>
                                      <p:to x="100000" y="100000"/>
                                    </p:animScale>
                                    <p:animScale>
                                      <p:cBhvr>
                                        <p:cTn id="34" dur="26">
                                          <p:stCondLst>
                                            <p:cond delay="1642"/>
                                          </p:stCondLst>
                                        </p:cTn>
                                        <p:tgtEl>
                                          <p:spTgt spid="7">
                                            <p:txEl>
                                              <p:pRg st="0" end="0"/>
                                            </p:txEl>
                                          </p:spTgt>
                                        </p:tgtEl>
                                      </p:cBhvr>
                                      <p:to x="100000" y="90000"/>
                                    </p:animScale>
                                    <p:animScale>
                                      <p:cBhvr>
                                        <p:cTn id="35" dur="166" decel="50000">
                                          <p:stCondLst>
                                            <p:cond delay="1668"/>
                                          </p:stCondLst>
                                        </p:cTn>
                                        <p:tgtEl>
                                          <p:spTgt spid="7">
                                            <p:txEl>
                                              <p:pRg st="0" end="0"/>
                                            </p:txEl>
                                          </p:spTgt>
                                        </p:tgtEl>
                                      </p:cBhvr>
                                      <p:to x="100000" y="100000"/>
                                    </p:animScale>
                                    <p:animScale>
                                      <p:cBhvr>
                                        <p:cTn id="36" dur="26">
                                          <p:stCondLst>
                                            <p:cond delay="1808"/>
                                          </p:stCondLst>
                                        </p:cTn>
                                        <p:tgtEl>
                                          <p:spTgt spid="7">
                                            <p:txEl>
                                              <p:pRg st="0" end="0"/>
                                            </p:txEl>
                                          </p:spTgt>
                                        </p:tgtEl>
                                      </p:cBhvr>
                                      <p:to x="100000" y="95000"/>
                                    </p:animScale>
                                    <p:animScale>
                                      <p:cBhvr>
                                        <p:cTn id="37" dur="166" decel="50000">
                                          <p:stCondLst>
                                            <p:cond delay="1834"/>
                                          </p:stCondLst>
                                        </p:cTn>
                                        <p:tgtEl>
                                          <p:spTgt spid="7">
                                            <p:txEl>
                                              <p:pRg st="0" end="0"/>
                                            </p:txEl>
                                          </p:spTgt>
                                        </p:tgtEl>
                                      </p:cBhvr>
                                      <p:to x="100000" y="100000"/>
                                    </p:animScale>
                                  </p:childTnLst>
                                </p:cTn>
                              </p:par>
                              <p:par>
                                <p:cTn id="38" presetID="41" presetClass="entr" presetSubtype="0" fill="hold" nodeType="withEffect">
                                  <p:stCondLst>
                                    <p:cond delay="0"/>
                                  </p:stCondLst>
                                  <p:iterate type="lt">
                                    <p:tmPct val="10000"/>
                                  </p:iterate>
                                  <p:childTnLst>
                                    <p:set>
                                      <p:cBhvr>
                                        <p:cTn id="39" dur="1" fill="hold">
                                          <p:stCondLst>
                                            <p:cond delay="0"/>
                                          </p:stCondLst>
                                        </p:cTn>
                                        <p:tgtEl>
                                          <p:spTgt spid="9">
                                            <p:txEl>
                                              <p:pRg st="0" end="0"/>
                                            </p:txEl>
                                          </p:spTgt>
                                        </p:tgtEl>
                                        <p:attrNameLst>
                                          <p:attrName>style.visibility</p:attrName>
                                        </p:attrNameLst>
                                      </p:cBhvr>
                                      <p:to>
                                        <p:strVal val="visible"/>
                                      </p:to>
                                    </p:set>
                                    <p:anim calcmode="lin" valueType="num">
                                      <p:cBhvr>
                                        <p:cTn id="40"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9">
                                            <p:txEl>
                                              <p:pRg st="0" end="0"/>
                                            </p:txEl>
                                          </p:spTgt>
                                        </p:tgtEl>
                                      </p:cBhvr>
                                    </p:animEffect>
                                  </p:childTnLst>
                                </p:cTn>
                              </p:par>
                              <p:par>
                                <p:cTn id="45" presetID="21" presetClass="entr" presetSubtype="1" fill="hold"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heel(1)">
                                      <p:cBhvr>
                                        <p:cTn id="47" dur="2000"/>
                                        <p:tgtEl>
                                          <p:spTgt spid="8">
                                            <p:txEl>
                                              <p:pRg st="0" end="0"/>
                                            </p:txEl>
                                          </p:spTgt>
                                        </p:tgtEl>
                                      </p:cBhvr>
                                    </p:animEffect>
                                  </p:childTnLst>
                                </p:cTn>
                              </p:par>
                              <p:par>
                                <p:cTn id="48" presetID="6" presetClass="entr" presetSubtype="16" fill="hold" nodeType="with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circle(in)">
                                      <p:cBhvr>
                                        <p:cTn id="50" dur="2000"/>
                                        <p:tgtEl>
                                          <p:spTgt spid="3">
                                            <p:txEl>
                                              <p:pRg st="0" end="0"/>
                                            </p:txEl>
                                          </p:spTgt>
                                        </p:tgtEl>
                                      </p:cBhvr>
                                    </p:animEffect>
                                  </p:childTnLst>
                                </p:cTn>
                              </p:par>
                              <p:par>
                                <p:cTn id="51" presetID="37" presetClass="entr" presetSubtype="0" fill="hold" nodeType="with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fade">
                                      <p:cBhvr>
                                        <p:cTn id="53" dur="1000"/>
                                        <p:tgtEl>
                                          <p:spTgt spid="4">
                                            <p:txEl>
                                              <p:pRg st="0" end="0"/>
                                            </p:txEl>
                                          </p:spTgt>
                                        </p:tgtEl>
                                      </p:cBhvr>
                                    </p:animEffect>
                                    <p:anim calcmode="lin" valueType="num">
                                      <p:cBhvr>
                                        <p:cTn id="5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626106"/>
            <a:ext cx="7429499" cy="1478570"/>
          </a:xfrm>
          <a:noFill/>
          <a:ln>
            <a:noFill/>
          </a:ln>
          <a:effectLst>
            <a:glow rad="228600">
              <a:schemeClr val="accent1">
                <a:satMod val="175000"/>
                <a:alpha val="40000"/>
              </a:schemeClr>
            </a:glow>
            <a:outerShdw blurRad="355600" dir="6960000" sx="65000" sy="65000" algn="ctr" rotWithShape="0">
              <a:srgbClr val="000000">
                <a:alpha val="84000"/>
              </a:srgbClr>
            </a:outerShdw>
            <a:reflection blurRad="419100" dist="76200" dir="5400000" sy="-100000" algn="bl" rotWithShape="0"/>
            <a:softEdge rad="1270000"/>
          </a:effectLst>
          <a:scene3d>
            <a:camera prst="perspectiveContrastingLeftFacing"/>
            <a:lightRig rig="freezing" dir="t">
              <a:rot lat="0" lon="0" rev="8400000"/>
            </a:lightRig>
          </a:scene3d>
          <a:sp3d prstMaterial="plastic">
            <a:bevelT prst="convex"/>
            <a:bevelB w="114300" prst="hardEdge"/>
          </a:sp3d>
        </p:spPr>
        <p:txBody>
          <a:bodyPr>
            <a:noAutofit/>
            <a:sp3d extrusionH="57150" contourW="12700" prstMaterial="clear">
              <a:bevelT w="196850" h="222250" prst="divot"/>
              <a:bevelB h="400050" prst="riblet"/>
              <a:extrusionClr>
                <a:srgbClr val="00FF00"/>
              </a:extrusionClr>
              <a:contourClr>
                <a:srgbClr val="00FF00"/>
              </a:contourClr>
            </a:sp3d>
          </a:bodyPr>
          <a:lstStyle/>
          <a:p>
            <a:pPr algn="ctr"/>
            <a:r>
              <a:rPr lang="sk-SK" sz="15000" b="1" i="1" u="sng" dirty="0" smtClean="0">
                <a:solidFill>
                  <a:srgbClr val="002060"/>
                </a:solidFill>
                <a:effectLst>
                  <a:outerShdw blurRad="38100" dist="38100" dir="2700000" algn="tl">
                    <a:srgbClr val="000000">
                      <a:alpha val="43137"/>
                    </a:srgbClr>
                  </a:outerShdw>
                </a:effectLst>
                <a:latin typeface="Algerian" panose="04020705040A02060702" pitchFamily="82" charset="0"/>
              </a:rPr>
              <a:t>KONIEC</a:t>
            </a:r>
            <a:endParaRPr lang="sk-SK" sz="15000" b="1" i="1" u="sng" dirty="0">
              <a:solidFill>
                <a:srgbClr val="002060"/>
              </a:solidFill>
              <a:effectLst>
                <a:outerShdw blurRad="38100" dist="38100" dir="2700000" algn="tl">
                  <a:srgbClr val="000000">
                    <a:alpha val="43137"/>
                  </a:srgbClr>
                </a:outerShdw>
              </a:effectLst>
              <a:latin typeface="Algerian" panose="04020705040A02060702" pitchFamily="82" charset="0"/>
            </a:endParaRPr>
          </a:p>
        </p:txBody>
      </p:sp>
      <p:sp>
        <p:nvSpPr>
          <p:cNvPr id="3" name="Obdĺžnik 2"/>
          <p:cNvSpPr/>
          <p:nvPr/>
        </p:nvSpPr>
        <p:spPr>
          <a:xfrm>
            <a:off x="4479634" y="2967335"/>
            <a:ext cx="184730" cy="923330"/>
          </a:xfrm>
          <a:prstGeom prst="rect">
            <a:avLst/>
          </a:prstGeom>
          <a:noFill/>
        </p:spPr>
        <p:txBody>
          <a:bodyPr wrap="none" lIns="91440" tIns="45720" rIns="91440" bIns="45720">
            <a:spAutoFit/>
          </a:bodyPr>
          <a:lstStyle/>
          <a:p>
            <a:pPr algn="ctr"/>
            <a:endParaRPr lang="sk-SK"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Obdĺžnik 3"/>
          <p:cNvSpPr/>
          <p:nvPr/>
        </p:nvSpPr>
        <p:spPr>
          <a:xfrm>
            <a:off x="-114300" y="4618187"/>
            <a:ext cx="7083414" cy="923330"/>
          </a:xfrm>
          <a:prstGeom prst="rect">
            <a:avLst/>
          </a:prstGeom>
          <a:solidFill>
            <a:srgbClr val="00FF00"/>
          </a:solidFill>
          <a:ln>
            <a:solidFill>
              <a:srgbClr val="00FF00"/>
            </a:solidFill>
          </a:ln>
          <a:effectLst>
            <a:outerShdw blurRad="50800" dist="38100" dir="5400000" algn="t" rotWithShape="0">
              <a:prstClr val="black">
                <a:alpha val="40000"/>
              </a:prstClr>
            </a:outerShdw>
            <a:softEdge rad="1270000"/>
          </a:effectLst>
          <a:scene3d>
            <a:camera prst="perspectiveContrastingLeftFacing"/>
            <a:lightRig rig="freezing" dir="t">
              <a:rot lat="0" lon="0" rev="4800000"/>
            </a:lightRig>
          </a:scene3d>
          <a:sp3d prstMaterial="dkEdge">
            <a:bevelT w="0" h="0" prst="slope"/>
            <a:bevelB w="0" h="0" prst="divot"/>
          </a:sp3d>
        </p:spPr>
        <p:txBody>
          <a:bodyPr wrap="none" lIns="91440" tIns="45720" rIns="91440" bIns="45720">
            <a:spAutoFit/>
            <a:sp3d extrusionH="57150" prstMaterial="clear">
              <a:bevelT w="50800" h="38100" prst="riblet"/>
              <a:bevelB w="0" h="101600" prst="relaxedInset"/>
            </a:sp3d>
          </a:bodyPr>
          <a:lstStyle/>
          <a:p>
            <a:pPr algn="ctr"/>
            <a:r>
              <a:rPr lang="sk-SK" sz="5400" b="0" cap="none" spc="0" dirty="0" smtClean="0">
                <a:ln w="0"/>
                <a:solidFill>
                  <a:schemeClr val="tx2">
                    <a:lumMod val="75000"/>
                  </a:schemeClr>
                </a:solidFill>
                <a:effectLst>
                  <a:outerShdw blurRad="38100" dist="25400" dir="5400000" algn="ctr" rotWithShape="0">
                    <a:srgbClr val="6E747A">
                      <a:alpha val="43000"/>
                    </a:srgbClr>
                  </a:outerShdw>
                </a:effectLst>
              </a:rPr>
              <a:t>Ďakujeme za  pozornosť!</a:t>
            </a:r>
            <a:endParaRPr lang="sk-SK" sz="5400" b="0" cap="none" spc="0" dirty="0">
              <a:ln w="0"/>
              <a:solidFill>
                <a:schemeClr val="tx2">
                  <a:lumMod val="75000"/>
                </a:schemeClr>
              </a:solidFill>
              <a:effectLst>
                <a:outerShdw blurRad="38100" dist="25400" dir="5400000" algn="ctr" rotWithShape="0">
                  <a:srgbClr val="6E747A">
                    <a:alpha val="43000"/>
                  </a:srgbClr>
                </a:outerShdw>
              </a:effectLst>
            </a:endParaRPr>
          </a:p>
        </p:txBody>
      </p:sp>
      <p:pic>
        <p:nvPicPr>
          <p:cNvPr id="7" name="Obrázok 6"/>
          <p:cNvPicPr>
            <a:picLocks noChangeAspect="1"/>
          </p:cNvPicPr>
          <p:nvPr/>
        </p:nvPicPr>
        <p:blipFill>
          <a:blip r:embed="rId3" cstate="print"/>
          <a:stretch>
            <a:fillRect/>
          </a:stretch>
        </p:blipFill>
        <p:spPr>
          <a:xfrm>
            <a:off x="-1752600" y="3993170"/>
            <a:ext cx="1638300" cy="1638300"/>
          </a:xfrm>
          <a:prstGeom prst="rect">
            <a:avLst/>
          </a:prstGeom>
          <a:effectLst>
            <a:softEdge rad="215900"/>
          </a:effectLst>
        </p:spPr>
      </p:pic>
      <p:pic>
        <p:nvPicPr>
          <p:cNvPr id="10" name="Obrázok 9"/>
          <p:cNvPicPr>
            <a:picLocks noChangeAspect="1"/>
          </p:cNvPicPr>
          <p:nvPr/>
        </p:nvPicPr>
        <p:blipFill>
          <a:blip r:embed="rId4" cstate="print"/>
          <a:stretch>
            <a:fillRect/>
          </a:stretch>
        </p:blipFill>
        <p:spPr>
          <a:xfrm>
            <a:off x="-1485900" y="1219200"/>
            <a:ext cx="1485900" cy="1485900"/>
          </a:xfrm>
          <a:prstGeom prst="rect">
            <a:avLst/>
          </a:prstGeom>
          <a:effectLst>
            <a:softEdge rad="279400"/>
          </a:effectLst>
        </p:spPr>
      </p:pic>
      <p:pic>
        <p:nvPicPr>
          <p:cNvPr id="8" name="Obrázok 7"/>
          <p:cNvPicPr>
            <a:picLocks noChangeAspect="1"/>
          </p:cNvPicPr>
          <p:nvPr/>
        </p:nvPicPr>
        <p:blipFill>
          <a:blip r:embed="rId5" cstate="print"/>
          <a:stretch>
            <a:fillRect/>
          </a:stretch>
        </p:blipFill>
        <p:spPr>
          <a:xfrm flipH="1">
            <a:off x="9753600" y="1143000"/>
            <a:ext cx="1562100" cy="1562100"/>
          </a:xfrm>
          <a:prstGeom prst="rect">
            <a:avLst/>
          </a:prstGeom>
          <a:effectLst>
            <a:softEdge rad="241300"/>
          </a:effectLst>
        </p:spPr>
      </p:pic>
    </p:spTree>
    <p:extLst>
      <p:ext uri="{BB962C8B-B14F-4D97-AF65-F5344CB8AC3E}">
        <p14:creationId xmlns:p14="http://schemas.microsoft.com/office/powerpoint/2010/main" val="83413248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53958 0.06574 L 0.53958 0.06597 C 0.54306 0.06667 0.54635 0.06806 0.54983 0.06829 C 0.55538 0.06875 0.56111 0.06158 0.56493 0.05903 C 0.59722 0.03634 0.55781 0.06505 0.58507 0.04815 C 0.60868 0.03357 0.59462 0.03796 0.60729 0.03472 C 0.61163 0.02639 0.60677 0.03403 0.61233 0.0294 C 0.61424 0.02778 0.61563 0.02546 0.61736 0.02384 C 0.61997 0.02176 0.62309 0.02083 0.62552 0.01852 C 0.62778 0.01644 0.63003 0.01435 0.63264 0.0132 C 0.63507 0.01204 0.63785 0.01134 0.64045 0.01042 C 0.64184 0.00995 0.64323 0.00972 0.64462 0.00903 C 0.65556 0.00324 0.64427 0.0088 0.65365 0.00509 C 0.65677 0.0037 0.65955 0.00208 0.66267 0.00093 C 0.66406 0.00046 0.66545 0.00023 0.66684 -0.00023 C 0.66875 -0.00116 0.67188 -0.00278 0.67378 -0.00301 C 0.68351 -0.00393 0.6934 -0.00393 0.70313 -0.0044 C 0.70417 -0.00532 0.70503 -0.00648 0.70608 -0.00717 C 0.70816 -0.00833 0.71007 -0.00926 0.71215 -0.00972 C 0.72934 -0.01366 0.72031 -0.01204 0.73941 -0.01389 C 0.75191 -0.01342 0.76441 -0.01366 0.77691 -0.0125 C 0.77813 -0.01227 0.77882 -0.01065 0.77986 -0.00972 C 0.78403 -0.00671 0.78681 -0.00509 0.79097 -0.00301 C 0.80087 0.00185 0.78333 -0.00787 0.80017 0.00232 C 0.80174 0.00324 0.80347 0.00394 0.80521 0.00509 C 0.80729 0.00625 0.8092 0.00787 0.81128 0.00903 C 0.81424 0.01065 0.81736 0.01111 0.82031 0.0132 C 0.82535 0.01644 0.82309 0.01482 0.82743 0.01852 C 0.83177 0.02593 0.83559 0.03241 0.83958 0.04005 C 0.84132 0.04352 0.84306 0.04722 0.84462 0.05093 C 0.85087 0.0662 0.83941 0.04259 0.84757 0.05903 C 0.84983 0.0713 0.84809 0.06667 0.85156 0.07384 C 0.85226 0.07963 0.8533 0.08542 0.85365 0.0912 C 0.85486 0.1081 0.85521 0.1544 0.85573 0.16528 C 0.85573 0.16759 0.85642 0.16991 0.8566 0.17199 C 0.85712 0.17523 0.85729 0.17824 0.85764 0.18148 C 0.85799 0.18519 0.85816 0.18866 0.85868 0.19236 C 0.8592 0.19514 0.86024 0.19745 0.86076 0.20046 C 0.86146 0.20486 0.86146 0.20949 0.86267 0.21389 C 0.86597 0.22431 0.86441 0.21829 0.86684 0.23264 C 0.8691 0.27153 0.86615 0.23125 0.86979 0.26366 C 0.87205 0.28357 0.86875 0.2706 0.87378 0.28658 C 0.87413 0.29236 0.87413 0.29838 0.87483 0.30417 C 0.87517 0.30695 0.87622 0.30949 0.87691 0.31204 L 0.87795 0.3162 C 0.8783 0.31759 0.8783 0.31898 0.87882 0.32014 L 0.8809 0.32431 C 0.88125 0.35625 0.8809 0.38796 0.88194 0.41991 C 0.88194 0.42222 0.88368 0.42431 0.88403 0.42662 C 0.88472 0.43241 0.88438 0.43843 0.8849 0.44421 C 0.88507 0.4456 0.88559 0.44676 0.88594 0.44815 C 0.88663 0.45139 0.88733 0.4544 0.88802 0.45764 C 0.88872 0.4662 0.88924 0.47477 0.88993 0.4831 C 0.89028 0.48634 0.8908 0.48958 0.89097 0.49259 C 0.89184 0.50926 0.89219 0.52593 0.89306 0.54259 C 0.89323 0.54468 0.89358 0.54699 0.8941 0.54931 C 0.89531 0.55648 0.8967 0.56366 0.89809 0.57083 L 0.90017 0.58148 C 0.90052 0.58727 0.90052 0.59329 0.90104 0.59908 C 0.90122 0.60093 0.90174 0.60255 0.90208 0.6044 C 0.9033 0.61158 0.90347 0.61389 0.90417 0.62199 C 0.90451 0.62639 0.90365 0.63125 0.90521 0.63542 C 0.90764 0.64259 0.91354 0.64931 0.91927 0.65162 C 0.92257 0.65301 0.92604 0.65347 0.92934 0.6544 C 0.95625 0.64838 0.98368 0.64491 1.01024 0.63681 C 1.02049 0.63357 1.03021 0.62732 1.03941 0.6206 C 1.07569 0.59445 1.11111 0.56644 1.14653 0.53843 C 1.15694 0.53033 1.22865 0.47431 1.24757 0.44815 C 1.28906 0.39051 1.32431 0.3213 1.34358 0.24491 C 1.3651 0.1581 1.35694 0.1956 1.37378 0.1088 C 1.37569 0.09792 1.37882 0.0875 1.37969 0.07639 C 1.38073 0.06574 1.38194 0.05486 1.38299 0.04421 C 1.38316 0.0382 1.38316 0.03241 1.38368 0.02662 C 1.3849 0.01482 1.3849 0.01528 1.38698 0.00764 C 1.38733 0.00116 1.38785 -0.00833 1.38889 -0.01505 C 1.39063 -0.02662 1.39063 -0.02569 1.39306 -0.03542 C 1.39601 -0.06944 1.39236 -0.03426 1.39514 -0.05023 C 1.39757 -0.06643 1.39392 -0.05 1.39809 -0.06643 C 1.39826 -0.06759 1.39861 -0.06921 1.39896 -0.07037 C 1.4 -0.07315 1.40122 -0.07569 1.40208 -0.07847 C 1.40451 -0.08542 1.40503 -0.08935 1.40816 -0.09467 C 1.41563 -0.10764 1.41094 -0.09907 1.4224 -0.11204 C 1.42431 -0.11458 1.42604 -0.11782 1.4283 -0.12014 C 1.4342 -0.12708 1.44045 -0.1338 1.44635 -0.14051 C 1.45052 -0.14491 1.45399 -0.15023 1.45868 -0.15393 C 1.47326 -0.16597 1.46736 -0.16111 1.47674 -0.16875 C 1.48021 -0.1713 1.48351 -0.17454 1.48698 -0.17685 C 1.48941 -0.1787 1.49236 -0.18055 1.49514 -0.18217 C 1.49809 -0.18403 1.49983 -0.18495 1.50295 -0.18611 L 1.58194 -0.18356 C 1.59774 -0.18264 1.58924 -0.18102 1.59913 -0.1794 C 1.60608 -0.17847 1.61319 -0.17778 1.62031 -0.17685 C 1.6309 -0.17523 1.62517 -0.17546 1.63038 -0.17546 L 1.83941 -0.16458 " pathEditMode="relative" rAng="0" ptsTypes="AAAAAAAAAAAAAAAAAAAAAAAAAAAAAAAAAAAAAAAAAAAAAAAAAAAAAAAAAAAAAAAAAAAAAAAAAAAAAAAAAAAAAAAAAAAAAA">
                                      <p:cBhvr>
                                        <p:cTn id="6" dur="2000" fill="hold"/>
                                        <p:tgtEl>
                                          <p:spTgt spid="10"/>
                                        </p:tgtEl>
                                        <p:attrNameLst>
                                          <p:attrName>ppt_x</p:attrName>
                                          <p:attrName>ppt_y</p:attrName>
                                        </p:attrNameLst>
                                      </p:cBhvr>
                                      <p:rCtr x="64983" y="16829"/>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3.33333E-6 4.44444E-6 L -3.33333E-6 0.00023 C -0.00416 0.00185 -0.00798 0.0037 -0.01215 0.00532 C -0.01475 0.00648 -0.0177 0.00694 -0.02014 0.0081 C -0.02361 0.00972 -0.02691 0.0125 -0.0302 0.01342 C -0.03802 0.01574 -0.046 0.01574 -0.05364 0.01759 C -0.075 0.02245 -0.05711 0.01944 -0.07482 0.02708 C -0.07795 0.02824 -0.08159 0.0287 -0.08472 0.02963 C -0.0868 0.03101 -0.08871 0.0324 -0.09097 0.03379 C -0.09201 0.03425 -0.09305 0.03425 -0.09409 0.03495 C -0.09548 0.03611 -0.09652 0.03773 -0.09791 0.03912 C -0.09895 0.0449 -0.09878 0.04467 -0.10104 0.04976 C -0.10243 0.05347 -0.1052 0.05671 -0.1059 0.06064 C -0.10816 0.06921 -0.10555 0.05995 -0.11007 0.07268 C -0.11232 0.07986 -0.11128 0.0787 -0.11423 0.08495 C -0.11562 0.08865 -0.12152 0.09861 -0.12222 0.09976 C -0.12274 0.10115 -0.12343 0.10254 -0.1243 0.1037 C -0.12743 0.10833 -0.13107 0.11273 -0.13437 0.11713 L -0.14948 0.1375 C -0.15312 0.14143 -0.15711 0.14537 -0.16059 0.14953 C -0.20746 0.20439 -0.16041 0.15162 -0.20104 0.19675 C -0.20312 0.19884 -0.20434 0.20254 -0.20694 0.20347 C -0.20902 0.20416 -0.21215 0.20486 -0.21423 0.20601 C -0.21562 0.20694 -0.21684 0.2081 -0.21805 0.20879 C -0.21944 0.20949 -0.221 0.20949 -0.22222 0.21018 C -0.22378 0.21088 -0.22552 0.21226 -0.22708 0.21296 C -0.23003 0.21365 -0.23264 0.21365 -0.23524 0.21412 C -0.23784 0.21504 -0.2401 0.2162 -0.24253 0.21689 C -0.26007 0.22175 -0.28073 0.21388 -0.29687 0.21157 L -0.30902 0.2074 C -0.31232 0.20648 -0.31666 0.20555 -0.32014 0.20486 C -0.32135 0.20347 -0.32274 0.20185 -0.32413 0.20069 C -0.32586 0.19953 -0.33107 0.19838 -0.33246 0.19814 C -0.33333 0.19722 -0.3342 0.19606 -0.33524 0.19537 C -0.33698 0.19421 -0.33854 0.19351 -0.34027 0.19259 C -0.34149 0.19213 -0.34253 0.19189 -0.34357 0.1912 C -0.35364 0.18449 -0.34427 0.18981 -0.35156 0.18449 C -0.3533 0.1831 -0.35555 0.18194 -0.35746 0.18055 C -0.3585 0.17963 -0.35937 0.1787 -0.36059 0.17777 C -0.36319 0.17592 -0.36614 0.175 -0.36857 0.17245 C -0.37448 0.1662 -0.3717 0.16805 -0.37673 0.16574 C -0.38455 0.15509 -0.3842 0.15694 -0.38871 0.14814 C -0.38958 0.14699 -0.3901 0.1456 -0.39097 0.14421 C -0.39357 0.13842 -0.39635 0.1324 -0.39895 0.12662 C -0.40017 0.12384 -0.40139 0.12106 -0.40312 0.11851 C -0.41718 0.09583 -0.39739 0.12731 -0.4151 0.10115 C -0.41614 0.0993 -0.41701 0.09745 -0.41805 0.0956 C -0.42135 0.09027 -0.42586 0.08588 -0.42812 0.07939 C -0.42916 0.07685 -0.43003 0.07384 -0.43125 0.07152 C -0.44027 0.05463 -0.43281 0.07314 -0.43923 0.05925 C -0.44027 0.05763 -0.44045 0.05555 -0.44149 0.05393 C -0.44479 0.04675 -0.44409 0.05 -0.44843 0.04305 C -0.4493 0.04189 -0.44948 0.04027 -0.45034 0.03912 C -0.45156 0.0375 -0.45312 0.03657 -0.45434 0.03495 C -0.47239 0.01296 -0.45277 0.03449 -0.47066 0.0162 C -0.47222 0.01435 -0.47395 0.01226 -0.47569 0.01088 C -0.47743 0.00949 -0.47916 0.00833 -0.48073 0.00671 C -0.48194 0.00555 -0.48246 0.0037 -0.48368 0.00277 C -0.48767 -0.00047 -0.49201 -0.00255 -0.49583 -0.00533 L -0.50208 -0.0095 C -0.50416 -0.01065 -0.50573 -0.01297 -0.50798 -0.01343 L -0.51406 -0.01482 C -0.51597 -0.01621 -0.51788 -0.01783 -0.52014 -0.01875 C -0.52135 -0.01945 -0.53246 -0.0213 -0.53316 -0.02153 C -0.53576 -0.02223 -0.53802 -0.02338 -0.54027 -0.02431 C -0.54149 -0.02454 -0.54253 -0.02524 -0.54323 -0.02547 C -0.54618 -0.02639 -0.55173 -0.02755 -0.55434 -0.02825 C -0.5585 -0.03056 -0.56198 -0.03264 -0.56649 -0.03357 C -0.56979 -0.0345 -0.57326 -0.0345 -0.57656 -0.03496 L -0.64635 -0.03357 C -0.64948 -0.03357 -0.65243 -0.03334 -0.65538 -0.03218 C -0.65972 -0.03102 -0.66753 -0.02686 -0.66753 -0.02662 C -0.66857 -0.02593 -0.66961 -0.02477 -0.67048 -0.02431 C -0.67534 -0.02153 -0.68281 -0.01899 -0.68767 -0.01737 C -0.68993 -0.0169 -0.69184 -0.01667 -0.69392 -0.01621 C -0.69514 -0.01528 -0.69635 -0.01389 -0.69791 -0.01343 C -0.70121 -0.0125 -0.70451 -0.0125 -0.70798 -0.01204 C -0.71076 -0.01158 -0.71354 -0.01135 -0.71597 -0.01065 C -0.7177 -0.01042 -0.71944 -0.00996 -0.721 -0.0095 C -0.72586 -0.00764 -0.72534 -0.00672 -0.72934 -0.00533 C -0.73107 -0.00487 -0.73264 -0.0044 -0.73437 -0.00394 C -0.73628 -0.00255 -0.73819 -0.00047 -0.74045 4.44444E-6 C -0.75347 0.00347 -0.75086 -0.00047 -0.75955 0.00277 C -0.7625 0.00393 -0.76545 0.00555 -0.76857 0.00671 C -0.78177 0.01226 -0.75729 0.00046 -0.78159 0.01226 C -0.78784 0.01504 -0.78732 0.01597 -0.79496 0.01759 C -0.79895 0.01828 -0.80295 0.01851 -0.80694 0.01898 C -0.825 0.025 -0.80399 0.01828 -0.83541 0.02569 C -0.85746 0.03078 -0.8467 0.02916 -0.86753 0.03101 C -0.87361 0.03263 -0.87847 0.03402 -0.88489 0.03495 C -0.89166 0.03611 -0.89809 0.0368 -0.90486 0.03773 L -0.93038 0.04189 C -0.94114 0.04143 -0.95173 0.04166 -0.9625 0.0405 C -0.96406 0.04027 -0.9651 0.03819 -0.96649 0.03773 C -0.97118 0.03611 -0.97604 0.03541 -0.98073 0.03379 C -0.98611 0.03171 -0.99149 0.0287 -0.99687 0.02708 C -0.99826 0.02662 -0.99965 0.02615 -1.00104 0.02569 C -1.00382 0.0243 -1.00694 0.02268 -1.01007 0.02152 C -1.01371 0.02037 -1.01736 0.02013 -1.021 0.01898 C -1.04774 0.01041 -1.01909 0.01921 -1.03732 0.01088 C -1.07413 -0.00602 -1.05555 0.003 -1.08472 -0.00672 C -1.09514 -0.01019 -1.10121 -0.01436 -1.11198 -0.01875 C -1.11371 -0.01945 -1.11527 -0.01968 -1.11701 -0.02014 C -1.11788 -0.02061 -1.12343 -0.02385 -1.12517 -0.02431 C -1.12743 -0.02477 -1.12986 -0.025 -1.13229 -0.02547 C -1.13698 -0.02871 -1.13611 -0.02848 -1.14132 -0.03102 C -1.14218 -0.03149 -1.1434 -0.03195 -1.14427 -0.03218 C -1.14722 -0.03334 -1.15017 -0.03403 -1.15312 -0.03496 C -1.15451 -0.03542 -1.1559 -0.03565 -1.15729 -0.03635 C -1.15937 -0.0375 -1.16111 -0.03936 -1.16336 -0.04028 C -1.16458 -0.04098 -1.17205 -0.04375 -1.17448 -0.04445 C -1.17604 -0.04491 -1.17777 -0.04514 -1.17951 -0.04584 C -1.18385 -0.04723 -1.18107 -0.047 -1.1835 -0.047 L -1.28559 -0.03774 " pathEditMode="relative" rAng="0" ptsTypes="AAAAAAAAAAAAAAAAAAAAAAAAAAAAAAAAAAAAAAAAAAAAAAAAAAAAAAAAAAAAAAAAAAAAAAAAAAAAAAAAAAAAAAAAAAAAAAAAAAAAAAAAAAAAAAAAAA">
                                      <p:cBhvr>
                                        <p:cTn id="9" dur="500" fill="hold"/>
                                        <p:tgtEl>
                                          <p:spTgt spid="8"/>
                                        </p:tgtEl>
                                        <p:attrNameLst>
                                          <p:attrName>ppt_x</p:attrName>
                                          <p:attrName>ppt_y</p:attrName>
                                        </p:attrNameLst>
                                      </p:cBhvr>
                                      <p:rCtr x="-64271" y="8542"/>
                                    </p:animMotion>
                                  </p:childTnLst>
                                </p:cTn>
                              </p:par>
                            </p:childTnLst>
                          </p:cTn>
                        </p:par>
                        <p:par>
                          <p:cTn id="10" fill="hold">
                            <p:stCondLst>
                              <p:cond delay="2500"/>
                            </p:stCondLst>
                            <p:childTnLst>
                              <p:par>
                                <p:cTn id="11" presetID="0" presetClass="path" presetSubtype="0" accel="50000" decel="50000" fill="hold" nodeType="afterEffect">
                                  <p:stCondLst>
                                    <p:cond delay="0"/>
                                  </p:stCondLst>
                                  <p:childTnLst>
                                    <p:animMotion origin="layout" path="M -6.94444E-6 -6.93889E-18 L -6.94444E-6 -6.93889E-18 C 0.00485 -0.00116 0.00954 -0.00231 0.01423 -0.00393 C 0.04149 -0.01389 0.00051 -0.00208 0.03246 -0.01065 C 0.04913 -0.02176 0.04166 -0.01759 0.05468 -0.02407 C 0.05729 -0.02685 0.05972 -0.03009 0.06267 -0.03218 C 0.06666 -0.03518 0.0802 -0.04236 0.08593 -0.04421 C 0.08819 -0.04514 0.09062 -0.04514 0.09305 -0.0456 C 0.10208 -0.05069 0.10989 -0.05579 0.12013 -0.05787 L 0.1342 -0.06042 C 0.13767 -0.06273 0.14079 -0.06551 0.14426 -0.06713 C 0.16996 -0.07963 0.14392 -0.06296 0.16649 -0.07662 C 0.17065 -0.07917 0.17465 -0.08218 0.17864 -0.08472 C 0.18124 -0.08634 0.1842 -0.08727 0.1868 -0.08866 C 0.19496 -0.09352 0.2026 -0.09954 0.21093 -0.10347 C 0.22534 -0.11065 0.2184 -0.10741 0.23229 -0.11296 C 0.23524 -0.11574 0.23819 -0.11875 0.24131 -0.12106 C 0.24235 -0.12199 0.24756 -0.12361 0.24843 -0.12384 C 0.25433 -0.13171 0.24808 -0.12431 0.25642 -0.13056 C 0.25867 -0.13194 0.26041 -0.13449 0.26249 -0.13588 C 0.2644 -0.13727 0.26666 -0.1375 0.26857 -0.13866 C 0.27204 -0.14028 0.27534 -0.1419 0.27864 -0.14398 C 0.27985 -0.14468 0.28072 -0.14583 0.28176 -0.14676 C 0.28333 -0.14815 0.28524 -0.14907 0.2868 -0.15069 C 0.28784 -0.15185 0.28871 -0.15347 0.28975 -0.15486 C 0.29166 -0.15671 0.29392 -0.15833 0.29583 -0.16018 L 0.29895 -0.16273 C 0.29982 -0.16366 0.30104 -0.16435 0.3019 -0.16551 C 0.30659 -0.17176 0.30381 -0.16852 0.31093 -0.175 C 0.31788 -0.18102 0.31475 -0.1794 0.32013 -0.18171 C 0.32117 -0.1831 0.32187 -0.18472 0.32308 -0.18565 C 0.32534 -0.1875 0.32795 -0.18843 0.3302 -0.18981 C 0.33229 -0.19097 0.33437 -0.19236 0.33628 -0.19375 C 0.33836 -0.19537 0.34027 -0.19745 0.34235 -0.19907 C 0.34426 -0.20069 0.34652 -0.20162 0.34843 -0.20324 C 0.35798 -0.21134 0.34947 -0.20949 0.36562 -0.21667 C 0.36926 -0.21829 0.37933 -0.22199 0.38367 -0.22616 C 0.38663 -0.22893 0.38888 -0.23287 0.39183 -0.23565 C 0.40624 -0.24792 0.40034 -0.24005 0.41406 -0.24768 C 0.42065 -0.25139 0.42378 -0.25671 0.4302 -0.26111 C 0.43541 -0.26481 0.44149 -0.2662 0.44635 -0.2706 C 0.44947 -0.27315 0.45242 -0.27593 0.45538 -0.2787 C 0.45729 -0.28032 0.45867 -0.28264 0.46058 -0.28403 C 0.4644 -0.28704 0.46874 -0.28889 0.47256 -0.29213 C 0.48558 -0.30324 0.47985 -0.29884 0.48975 -0.30556 C 0.49444 -0.31181 0.49114 -0.3081 0.49791 -0.31366 C 0.49895 -0.31458 0.49982 -0.31574 0.50086 -0.31643 C 0.50347 -0.31759 0.50624 -0.31806 0.50902 -0.31898 L 0.51301 -0.32037 C 0.51892 -0.32546 0.51319 -0.32106 0.51909 -0.32454 C 0.54183 -0.3375 0.53003 -0.33333 0.54739 -0.33796 C 0.55312 -0.34143 0.55867 -0.34537 0.56458 -0.34861 C 0.56822 -0.35069 0.57204 -0.35208 0.57569 -0.35393 C 0.58385 -0.3588 0.59131 -0.36551 0.59982 -0.36875 C 0.60329 -0.37014 0.60676 -0.37106 0.61006 -0.37292 C 0.61388 -0.37523 0.61718 -0.3787 0.62117 -0.38102 C 0.62534 -0.38333 0.62985 -0.38449 0.6342 -0.38634 C 0.63801 -0.38796 0.64149 -0.39028 0.64531 -0.39167 C 0.64965 -0.39352 0.65416 -0.39398 0.6585 -0.39583 C 0.66492 -0.39861 0.67135 -0.40162 0.6776 -0.40532 C 0.68003 -0.40648 0.68229 -0.4081 0.68472 -0.40926 C 0.69062 -0.41181 0.69392 -0.41227 0.69982 -0.41319 C 0.71145 -0.42037 0.71076 -0.4206 0.72308 -0.42546 C 0.73142 -0.4287 0.73975 -0.43356 0.74843 -0.43495 C 0.75138 -0.43518 0.75451 -0.43565 0.75746 -0.43611 C 0.76093 -0.43681 0.76423 -0.43819 0.76753 -0.43889 C 0.77031 -0.43958 0.77291 -0.43958 0.77569 -0.44028 C 0.77864 -0.44097 0.78159 -0.44236 0.78472 -0.44282 C 0.79045 -0.44375 0.79617 -0.44375 0.8019 -0.44421 C 0.80468 -0.44514 0.80729 -0.44653 0.81006 -0.44699 C 0.81406 -0.44768 0.81805 -0.44792 0.82204 -0.44838 L 0.85746 -0.45093 C 0.86093 -0.4537 0.86371 -0.45648 0.86753 -0.45764 C 0.86979 -0.45856 0.87222 -0.45856 0.87465 -0.45903 C 0.87812 -0.46042 0.88663 -0.46366 0.89079 -0.46574 C 0.89426 -0.46759 0.89756 -0.46921 0.90086 -0.4713 C 0.92274 -0.48356 0.89895 -0.4713 0.91701 -0.4794 C 0.92951 -0.48495 0.92048 -0.48241 0.93124 -0.48472 C 0.93715 -0.48866 0.94322 -0.49398 0.95034 -0.49398 C 0.95485 -0.49398 0.9592 -0.49236 0.96354 -0.49143 L 0.97968 -0.48333 C 0.98263 -0.48194 0.98558 -0.48009 0.98871 -0.4794 C 1.01128 -0.47407 1.03176 -0.47292 1.05451 -0.46991 C 1.06024 -0.46921 1.06579 -0.46806 1.07152 -0.46713 C 1.07673 -0.46481 1.07604 -0.46505 1.08367 -0.46319 C 1.0861 -0.4625 1.08836 -0.46227 1.09079 -0.46181 C 1.10364 -0.45463 1.10729 -0.45208 1.12204 -0.44699 C 1.12604 -0.4456 1.1302 -0.44514 1.1342 -0.44421 C 1.1467 -0.43426 1.13298 -0.44444 1.1434 -0.43889 C 1.14548 -0.43773 1.14722 -0.43611 1.1493 -0.43495 C 1.15138 -0.4338 1.15347 -0.43333 1.15538 -0.43218 C 1.15676 -0.43125 1.15815 -0.43056 1.15954 -0.4294 C 1.16058 -0.4287 1.16145 -0.42755 1.16249 -0.42685 C 1.16354 -0.42616 1.16458 -0.42593 1.16562 -0.42546 C 1.16857 -0.42268 1.17117 -0.41898 1.17465 -0.41736 C 1.17569 -0.4169 1.17673 -0.41667 1.1776 -0.41597 C 1.17881 -0.41528 1.17968 -0.41412 1.18072 -0.41319 C 1.18194 -0.41227 1.1835 -0.41157 1.18472 -0.41065 C 1.18576 -0.40972 1.18663 -0.40856 1.18784 -0.40787 C 1.1901 -0.40671 1.19253 -0.40625 1.19479 -0.40532 C 1.19756 -0.40393 1.20017 -0.40255 1.20295 -0.40116 C 1.20399 -0.40069 1.20485 -0.40023 1.2059 -0.39977 C 1.20659 -0.39838 1.20694 -0.39676 1.20798 -0.39583 C 1.20885 -0.39491 1.21006 -0.39514 1.21093 -0.39444 C 1.21215 -0.39375 1.21301 -0.39282 1.21406 -0.39167 C 1.21909 -0.38611 1.21475 -0.38866 1.22013 -0.38634 C 1.22308 -0.38241 1.22777 -0.37963 1.22916 -0.37431 C 1.23072 -0.36782 1.22968 -0.37153 1.23315 -0.36343 C 1.23524 -0.35278 1.23315 -0.36204 1.23819 -0.34606 C 1.23871 -0.34468 1.23888 -0.34329 1.23923 -0.3419 C 1.23992 -0.34005 1.24079 -0.33843 1.24131 -0.33657 C 1.24843 -0.31042 1.24305 -0.32361 1.2493 -0.30972 C 1.25121 -0.28935 1.2493 -0.30208 1.2585 -0.27199 C 1.2592 -0.26968 1.25954 -0.26713 1.26041 -0.26528 C 1.26301 -0.26018 1.26284 -0.26088 1.26458 -0.2544 C 1.26492 -0.25255 1.26562 -0.24907 1.26562 -0.24907 " pathEditMode="relative" ptsTypes="AAAAAAAAAAAAAAAAAAAAAAAAAAAAAAAAAAAAAAAAAAAAAAAAAAAAAAAAAAAAAAAAAAAAAAAAAAAAAAAAAAAAAAAAAAAAAAAAAAAAAAAAAAAAAAAAAAAA">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2"/>
          <a:stretch>
            <a:fillRect/>
          </a:stretch>
        </p:blipFill>
        <p:spPr>
          <a:xfrm>
            <a:off x="1371600" y="1676400"/>
            <a:ext cx="6240026" cy="3505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9497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ok 8"/>
          <p:cNvPicPr>
            <a:picLocks noChangeAspect="1"/>
          </p:cNvPicPr>
          <p:nvPr/>
        </p:nvPicPr>
        <p:blipFill>
          <a:blip r:embed="rId2" cstate="print"/>
          <a:stretch>
            <a:fillRect/>
          </a:stretch>
        </p:blipFill>
        <p:spPr>
          <a:xfrm flipH="1">
            <a:off x="1524000" y="4623975"/>
            <a:ext cx="1066800" cy="1794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Nadpis 6"/>
          <p:cNvSpPr>
            <a:spLocks noGrp="1"/>
          </p:cNvSpPr>
          <p:nvPr>
            <p:ph type="title"/>
          </p:nvPr>
        </p:nvSpPr>
        <p:spPr>
          <a:xfrm>
            <a:off x="2819400" y="2101679"/>
            <a:ext cx="2895600" cy="914400"/>
          </a:xfrm>
        </p:spPr>
        <p:txBody>
          <a:bodyPr>
            <a:normAutofit/>
          </a:bodyPr>
          <a:lstStyle/>
          <a:p>
            <a:pPr algn="ctr"/>
            <a:r>
              <a:rPr lang="sk-SK" b="1" i="1" u="sng" dirty="0" smtClean="0">
                <a:effectLst>
                  <a:outerShdw blurRad="38100" dist="38100" dir="2700000" algn="tl">
                    <a:srgbClr val="000000">
                      <a:alpha val="43137"/>
                    </a:srgbClr>
                  </a:outerShdw>
                </a:effectLst>
              </a:rPr>
              <a:t>Kvapka</a:t>
            </a:r>
            <a:endParaRPr lang="sk-SK" b="1" i="1" u="sng" dirty="0">
              <a:effectLst>
                <a:outerShdw blurRad="38100" dist="38100" dir="2700000" algn="tl">
                  <a:srgbClr val="000000">
                    <a:alpha val="43137"/>
                  </a:srgbClr>
                </a:outerShdw>
              </a:effectLst>
            </a:endParaRPr>
          </a:p>
        </p:txBody>
      </p:sp>
      <p:sp>
        <p:nvSpPr>
          <p:cNvPr id="8" name="Zástupný symbol obsahu 7"/>
          <p:cNvSpPr>
            <a:spLocks noGrp="1"/>
          </p:cNvSpPr>
          <p:nvPr>
            <p:ph idx="1"/>
          </p:nvPr>
        </p:nvSpPr>
        <p:spPr>
          <a:xfrm>
            <a:off x="304800" y="2895600"/>
            <a:ext cx="7924800" cy="1789114"/>
          </a:xfrm>
        </p:spPr>
        <p:txBody>
          <a:bodyPr>
            <a:normAutofit/>
          </a:bodyPr>
          <a:lstStyle/>
          <a:p>
            <a:pPr marL="0" indent="0" algn="just">
              <a:buNone/>
            </a:pPr>
            <a:r>
              <a:rPr lang="sk-SK" sz="2200" i="1" dirty="0" smtClean="0"/>
              <a:t>Na pohybujúce sa objekty pôsobia sily, ktoré ich spomaľujú. Aerodynamické tvary znižujú pôsobenie týchto síl, </a:t>
            </a:r>
            <a:r>
              <a:rPr lang="sk-SK" sz="2200" i="1" dirty="0"/>
              <a:t>takže </a:t>
            </a:r>
            <a:r>
              <a:rPr lang="sk-SK" sz="2200" i="1" dirty="0" smtClean="0"/>
              <a:t>predmety môžu dosiahnuť väčšie rýchlosti. </a:t>
            </a:r>
            <a:r>
              <a:rPr lang="sk-SK" sz="2200" i="1" dirty="0" err="1" smtClean="0"/>
              <a:t>Najaerodynamická</a:t>
            </a:r>
            <a:r>
              <a:rPr lang="sk-SK" sz="2200" i="1" dirty="0" smtClean="0"/>
              <a:t> je kvapka. </a:t>
            </a:r>
            <a:r>
              <a:rPr lang="sk-SK" sz="2200" i="1" dirty="0" err="1" smtClean="0"/>
              <a:t>wow</a:t>
            </a:r>
            <a:endParaRPr lang="sk-SK" sz="2200" i="1" dirty="0" smtClean="0"/>
          </a:p>
        </p:txBody>
      </p:sp>
      <p:sp>
        <p:nvSpPr>
          <p:cNvPr id="12" name="Obdĺžnik 11"/>
          <p:cNvSpPr/>
          <p:nvPr/>
        </p:nvSpPr>
        <p:spPr>
          <a:xfrm>
            <a:off x="1143000" y="533400"/>
            <a:ext cx="6477000" cy="1615827"/>
          </a:xfrm>
          <a:prstGeom prst="rect">
            <a:avLst/>
          </a:prstGeom>
        </p:spPr>
        <p:txBody>
          <a:bodyPr wrap="square">
            <a:spAutoFit/>
          </a:bodyPr>
          <a:lstStyle/>
          <a:p>
            <a:pPr algn="just">
              <a:lnSpc>
                <a:spcPct val="150000"/>
              </a:lnSpc>
            </a:pPr>
            <a:r>
              <a:rPr lang="sk-SK" sz="2200" b="1" i="1" u="sng" dirty="0" smtClean="0">
                <a:ln w="0"/>
              </a:rPr>
              <a:t>Svet okolo nás stále inšpiruje vedcov, aby vymýšľali a vyrábali najmodernejšie zariadenia podľa vzoru prírody. Tu sú niektoré z nich:</a:t>
            </a:r>
            <a:endParaRPr lang="sk-SK" sz="2200" b="1" i="1" u="sng" dirty="0">
              <a:ln w="0"/>
            </a:endParaRPr>
          </a:p>
        </p:txBody>
      </p:sp>
      <p:sp>
        <p:nvSpPr>
          <p:cNvPr id="13" name="Šípka doprava so zárezom 4"/>
          <p:cNvSpPr/>
          <p:nvPr/>
        </p:nvSpPr>
        <p:spPr>
          <a:xfrm>
            <a:off x="2998242" y="4971593"/>
            <a:ext cx="1623515" cy="918988"/>
          </a:xfrm>
          <a:prstGeom prst="notchedRightArrow">
            <a:avLst/>
          </a:prstGeom>
          <a:solidFill>
            <a:schemeClr val="tx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 name="Obrázok 1"/>
          <p:cNvPicPr>
            <a:picLocks noChangeAspect="1"/>
          </p:cNvPicPr>
          <p:nvPr/>
        </p:nvPicPr>
        <p:blipFill>
          <a:blip r:embed="rId3"/>
          <a:stretch>
            <a:fillRect/>
          </a:stretch>
        </p:blipFill>
        <p:spPr>
          <a:xfrm>
            <a:off x="4775579" y="4446155"/>
            <a:ext cx="3226558" cy="2258591"/>
          </a:xfrm>
          <a:prstGeom prst="rect">
            <a:avLst/>
          </a:prstGeom>
        </p:spPr>
      </p:pic>
    </p:spTree>
    <p:extLst>
      <p:ext uri="{BB962C8B-B14F-4D97-AF65-F5344CB8AC3E}">
        <p14:creationId xmlns:p14="http://schemas.microsoft.com/office/powerpoint/2010/main" val="1952303384"/>
      </p:ext>
    </p:extLst>
  </p:cSld>
  <p:clrMapOvr>
    <a:masterClrMapping/>
  </p:clrMapOvr>
  <p:transition spd="slow" advTm="7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523965"/>
            <a:ext cx="7848600" cy="1030288"/>
          </a:xfrm>
        </p:spPr>
        <p:txBody>
          <a:bodyPr>
            <a:normAutofit/>
          </a:bodyPr>
          <a:lstStyle/>
          <a:p>
            <a:r>
              <a:rPr lang="sk-SK" sz="3000" b="1" u="sng" dirty="0" smtClean="0"/>
              <a:t>Automobily a vlaky podľa kvapky</a:t>
            </a:r>
            <a:endParaRPr lang="sk-SK" sz="3000" b="1" u="sng" dirty="0"/>
          </a:p>
        </p:txBody>
      </p:sp>
      <p:pic>
        <p:nvPicPr>
          <p:cNvPr id="6" name="Zástupný symbol obsahu 5"/>
          <p:cNvPicPr>
            <a:picLocks noGrp="1" noChangeAspect="1"/>
          </p:cNvPicPr>
          <p:nvPr>
            <p:ph idx="1"/>
          </p:nvPr>
        </p:nvPicPr>
        <p:blipFill>
          <a:blip r:embed="rId2"/>
          <a:stretch>
            <a:fillRect/>
          </a:stretch>
        </p:blipFill>
        <p:spPr>
          <a:xfrm>
            <a:off x="3391899" y="3551806"/>
            <a:ext cx="1810391" cy="1810391"/>
          </a:xfrm>
          <a:prstGeom prst="rect">
            <a:avLst/>
          </a:prstGeom>
        </p:spPr>
      </p:pic>
      <p:pic>
        <p:nvPicPr>
          <p:cNvPr id="4" name="Obrázok 3"/>
          <p:cNvPicPr>
            <a:picLocks noChangeAspect="1"/>
          </p:cNvPicPr>
          <p:nvPr/>
        </p:nvPicPr>
        <p:blipFill rotWithShape="1">
          <a:blip r:embed="rId3"/>
          <a:srcRect t="21876" b="-7582"/>
          <a:stretch/>
        </p:blipFill>
        <p:spPr>
          <a:xfrm>
            <a:off x="391006" y="4727202"/>
            <a:ext cx="2911772" cy="1901403"/>
          </a:xfrm>
          <a:prstGeom prst="rect">
            <a:avLst/>
          </a:prstGeom>
        </p:spPr>
      </p:pic>
      <p:pic>
        <p:nvPicPr>
          <p:cNvPr id="5" name="Obrázok 4"/>
          <p:cNvPicPr>
            <a:picLocks noChangeAspect="1"/>
          </p:cNvPicPr>
          <p:nvPr/>
        </p:nvPicPr>
        <p:blipFill>
          <a:blip r:embed="rId4"/>
          <a:stretch>
            <a:fillRect/>
          </a:stretch>
        </p:blipFill>
        <p:spPr>
          <a:xfrm>
            <a:off x="5307333" y="4727202"/>
            <a:ext cx="3467265" cy="1901403"/>
          </a:xfrm>
          <a:prstGeom prst="rect">
            <a:avLst/>
          </a:prstGeom>
        </p:spPr>
      </p:pic>
      <p:sp>
        <p:nvSpPr>
          <p:cNvPr id="7" name="BlokTextu 6"/>
          <p:cNvSpPr txBox="1"/>
          <p:nvPr/>
        </p:nvSpPr>
        <p:spPr>
          <a:xfrm>
            <a:off x="609600" y="1676400"/>
            <a:ext cx="7848600" cy="1785104"/>
          </a:xfrm>
          <a:prstGeom prst="rect">
            <a:avLst/>
          </a:prstGeom>
          <a:noFill/>
        </p:spPr>
        <p:txBody>
          <a:bodyPr wrap="square" rtlCol="0">
            <a:spAutoFit/>
          </a:bodyPr>
          <a:lstStyle/>
          <a:p>
            <a:pPr algn="just"/>
            <a:r>
              <a:rPr lang="sk-SK" sz="2200" i="1" dirty="0" smtClean="0"/>
              <a:t>V dnešnej dobe sa konštruktéri snažia vytvoriť také dopravné prostriedky, ktoré by sa pohybovali čo najrýchlejšie pri čo najnižšej spotrebe. Malý odpor tvaru kvapky vozidla tomu môže veľmi napomôcť. Vidíme to na príklade moderných solárnych automobilov alebo vysokorýchlostných vlakov.</a:t>
            </a:r>
            <a:endParaRPr lang="sk-SK" sz="2200" i="1" dirty="0"/>
          </a:p>
        </p:txBody>
      </p:sp>
      <p:pic>
        <p:nvPicPr>
          <p:cNvPr id="3" name="Obrázok 2"/>
          <p:cNvPicPr>
            <a:picLocks noChangeAspect="1"/>
          </p:cNvPicPr>
          <p:nvPr/>
        </p:nvPicPr>
        <p:blipFill>
          <a:blip r:embed="rId5"/>
          <a:stretch>
            <a:fillRect/>
          </a:stretch>
        </p:blipFill>
        <p:spPr>
          <a:xfrm rot="9238637">
            <a:off x="1651970" y="3839197"/>
            <a:ext cx="1475302" cy="714893"/>
          </a:xfrm>
          <a:prstGeom prst="rect">
            <a:avLst/>
          </a:prstGeom>
        </p:spPr>
      </p:pic>
      <p:pic>
        <p:nvPicPr>
          <p:cNvPr id="8" name="Obrázok 7"/>
          <p:cNvPicPr>
            <a:picLocks noChangeAspect="1"/>
          </p:cNvPicPr>
          <p:nvPr/>
        </p:nvPicPr>
        <p:blipFill>
          <a:blip r:embed="rId6"/>
          <a:stretch>
            <a:fillRect/>
          </a:stretch>
        </p:blipFill>
        <p:spPr>
          <a:xfrm rot="1310926">
            <a:off x="5458999" y="3863254"/>
            <a:ext cx="1625900" cy="638800"/>
          </a:xfrm>
          <a:prstGeom prst="rect">
            <a:avLst/>
          </a:prstGeom>
        </p:spPr>
      </p:pic>
    </p:spTree>
    <p:extLst>
      <p:ext uri="{BB962C8B-B14F-4D97-AF65-F5344CB8AC3E}">
        <p14:creationId xmlns:p14="http://schemas.microsoft.com/office/powerpoint/2010/main" val="345848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decel="100000" fill="hold" nodeType="afterEffect">
                                  <p:stCondLst>
                                    <p:cond delay="6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6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2600"/>
                            </p:stCondLst>
                            <p:childTnLst>
                              <p:par>
                                <p:cTn id="19" presetID="2" presetClass="entr" presetSubtype="6" decel="10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1+#ppt_w/2"/>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12" decel="10000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0-#ppt_w/2"/>
                                          </p:val>
                                        </p:tav>
                                        <p:tav tm="100000">
                                          <p:val>
                                            <p:strVal val="#ppt_x"/>
                                          </p:val>
                                        </p:tav>
                                      </p:tavLst>
                                    </p:anim>
                                    <p:anim calcmode="lin" valueType="num">
                                      <p:cBhvr additive="base">
                                        <p:cTn id="2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ok 6" descr="Výsledok vyh&amp;lcaron;adávania obrázkov pre dopyt kridlo vtak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4855482"/>
            <a:ext cx="3086100" cy="1485900"/>
          </a:xfrm>
          <a:prstGeom prst="rect">
            <a:avLst/>
          </a:prstGeom>
          <a:ln>
            <a:noFill/>
          </a:ln>
          <a:effectLst>
            <a:outerShdw blurRad="292100" dist="139700" dir="2700000" algn="tl" rotWithShape="0">
              <a:srgbClr val="333333">
                <a:alpha val="65000"/>
              </a:srgbClr>
            </a:outerShdw>
          </a:effectLst>
        </p:spPr>
      </p:pic>
      <p:sp>
        <p:nvSpPr>
          <p:cNvPr id="2" name="Nadpis 1"/>
          <p:cNvSpPr>
            <a:spLocks noGrp="1"/>
          </p:cNvSpPr>
          <p:nvPr>
            <p:ph type="title"/>
          </p:nvPr>
        </p:nvSpPr>
        <p:spPr>
          <a:xfrm>
            <a:off x="533401" y="1299940"/>
            <a:ext cx="7924800" cy="1478570"/>
          </a:xfrm>
        </p:spPr>
        <p:txBody>
          <a:bodyPr/>
          <a:lstStyle/>
          <a:p>
            <a:r>
              <a:rPr lang="sk-SK" b="1" i="1" u="sng" dirty="0" smtClean="0">
                <a:effectLst>
                  <a:outerShdw blurRad="38100" dist="38100" dir="2700000" algn="tl">
                    <a:srgbClr val="000000">
                      <a:alpha val="43137"/>
                    </a:srgbClr>
                  </a:outerShdw>
                </a:effectLst>
              </a:rPr>
              <a:t>KRÍDLA podľa tvaru z prírody</a:t>
            </a:r>
            <a:endParaRPr lang="sk-SK" b="1" i="1" u="sng"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762142" y="2435871"/>
            <a:ext cx="7353299" cy="1219200"/>
          </a:xfrm>
        </p:spPr>
        <p:txBody>
          <a:bodyPr>
            <a:noAutofit/>
          </a:bodyPr>
          <a:lstStyle/>
          <a:p>
            <a:pPr marL="0" indent="0" algn="just">
              <a:lnSpc>
                <a:spcPct val="100000"/>
              </a:lnSpc>
              <a:buNone/>
            </a:pPr>
            <a:r>
              <a:rPr lang="sk-SK" sz="2200" i="1" dirty="0" smtClean="0"/>
              <a:t>Ľudia sa inšpirovali vtákmi na vytvorenie krídla. Krídlo funguje tak, že pri pohybe sa molekuly vzduchu musia dostať spred krídla za krídlo v rovnakom čase. Ale dráha nad krídlom je dlhšia ako pod krídlom a vzduch pod krídlom je preto pomalší, ako ten nad krídlom. To vytvára nízky tlak nad krídlom a tak vzduch tlačí krídlo nahor.</a:t>
            </a:r>
            <a:endParaRPr lang="sk-SK" sz="2200" i="1" dirty="0"/>
          </a:p>
        </p:txBody>
      </p:sp>
      <p:pic>
        <p:nvPicPr>
          <p:cNvPr id="5" name="Obrázok 4"/>
          <p:cNvPicPr>
            <a:picLocks noChangeAspect="1"/>
          </p:cNvPicPr>
          <p:nvPr/>
        </p:nvPicPr>
        <p:blipFill>
          <a:blip r:embed="rId3" cstate="print"/>
          <a:stretch>
            <a:fillRect/>
          </a:stretch>
        </p:blipFill>
        <p:spPr>
          <a:xfrm>
            <a:off x="2578901" y="399304"/>
            <a:ext cx="3859669" cy="1436361"/>
          </a:xfrm>
          <a:prstGeom prst="rect">
            <a:avLst/>
          </a:prstGeom>
          <a:ln>
            <a:noFill/>
          </a:ln>
          <a:effectLst>
            <a:softEdge rad="254000"/>
          </a:effectLst>
        </p:spPr>
      </p:pic>
      <p:pic>
        <p:nvPicPr>
          <p:cNvPr id="9" name="Obrázok 8"/>
          <p:cNvPicPr>
            <a:picLocks noChangeAspect="1"/>
          </p:cNvPicPr>
          <p:nvPr/>
        </p:nvPicPr>
        <p:blipFill>
          <a:blip r:embed="rId4"/>
          <a:stretch>
            <a:fillRect/>
          </a:stretch>
        </p:blipFill>
        <p:spPr>
          <a:xfrm>
            <a:off x="3801899" y="5031483"/>
            <a:ext cx="1524279" cy="1000548"/>
          </a:xfrm>
          <a:prstGeom prst="rect">
            <a:avLst/>
          </a:prstGeom>
        </p:spPr>
      </p:pic>
      <p:pic>
        <p:nvPicPr>
          <p:cNvPr id="6" name="Obrázok 5" descr="Výsledok vyh&amp;lcaron;adávania obrázkov pre dopyt kridlo lietadl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250" y="4722132"/>
            <a:ext cx="2828925" cy="16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7794219"/>
      </p:ext>
    </p:extLst>
  </p:cSld>
  <p:clrMapOvr>
    <a:masterClrMapping/>
  </p:clrMapOvr>
  <p:transition spd="slow" advTm="8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8"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0-#ppt_w/2"/>
                                          </p:val>
                                        </p:tav>
                                        <p:tav tm="100000">
                                          <p:val>
                                            <p:strVal val="#ppt_x"/>
                                          </p:val>
                                        </p:tav>
                                      </p:tavLst>
                                    </p:anim>
                                    <p:anim calcmode="lin" valueType="num">
                                      <p:cBhvr additive="base">
                                        <p:cTn id="17" dur="10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0" fill="hold"/>
                                        <p:tgtEl>
                                          <p:spTgt spid="9"/>
                                        </p:tgtEl>
                                        <p:attrNameLst>
                                          <p:attrName>ppt_x</p:attrName>
                                        </p:attrNameLst>
                                      </p:cBhvr>
                                      <p:tavLst>
                                        <p:tav tm="0">
                                          <p:val>
                                            <p:strVal val="0-#ppt_w/2"/>
                                          </p:val>
                                        </p:tav>
                                        <p:tav tm="100000">
                                          <p:val>
                                            <p:strVal val="#ppt_x"/>
                                          </p:val>
                                        </p:tav>
                                      </p:tavLst>
                                    </p:anim>
                                    <p:anim calcmode="lin" valueType="num">
                                      <p:cBhvr additive="base">
                                        <p:cTn id="2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09800" y="609600"/>
            <a:ext cx="2514600" cy="973879"/>
          </a:xfrm>
        </p:spPr>
        <p:txBody>
          <a:bodyPr/>
          <a:lstStyle/>
          <a:p>
            <a:r>
              <a:rPr lang="sk-SK" b="1" i="1" u="sng" dirty="0" smtClean="0">
                <a:effectLst>
                  <a:outerShdw blurRad="38100" dist="38100" dir="2700000" algn="tl">
                    <a:srgbClr val="000000">
                      <a:alpha val="43137"/>
                    </a:srgbClr>
                  </a:outerShdw>
                </a:effectLst>
              </a:rPr>
              <a:t>lietadlá</a:t>
            </a:r>
            <a:endParaRPr lang="sk-SK" b="1" i="1" u="sng"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304800" y="1524000"/>
            <a:ext cx="5715000" cy="3541714"/>
          </a:xfrm>
        </p:spPr>
        <p:txBody>
          <a:bodyPr>
            <a:normAutofit/>
          </a:bodyPr>
          <a:lstStyle/>
          <a:p>
            <a:pPr marL="0" indent="0">
              <a:lnSpc>
                <a:spcPct val="100000"/>
              </a:lnSpc>
              <a:buNone/>
            </a:pPr>
            <a:r>
              <a:rPr lang="sk-SK" sz="2200" i="1" dirty="0" smtClean="0"/>
              <a:t>Lietadlá musia byť ľahké</a:t>
            </a:r>
            <a:r>
              <a:rPr lang="sk-SK" sz="2200" i="1" dirty="0"/>
              <a:t> </a:t>
            </a:r>
            <a:r>
              <a:rPr lang="sk-SK" sz="2200" i="1" dirty="0" smtClean="0"/>
              <a:t>a pevné a preto sa vyrábajú z ľahkých kovov. V minulosti to boli materiály ako drevo, papier. Kovy, ktoré môžeme vylúčiť: zlato (nie je ani ľahké, ani pevné), horčík, cín meď, striebro a zinok sú mäkké kovy, volfrám a olovo sú ťažké.</a:t>
            </a:r>
          </a:p>
          <a:p>
            <a:pPr marL="0" indent="0">
              <a:lnSpc>
                <a:spcPct val="100000"/>
              </a:lnSpc>
              <a:buNone/>
            </a:pPr>
            <a:r>
              <a:rPr lang="sk-SK" sz="2200" i="1" dirty="0" smtClean="0"/>
              <a:t>Vhodné kovy: titán </a:t>
            </a:r>
            <a:r>
              <a:rPr lang="sk-SK" sz="2200" i="1" dirty="0"/>
              <a:t>a železo(oceľ) sú vhodné na </a:t>
            </a:r>
            <a:r>
              <a:rPr lang="sk-SK" sz="2200" i="1" dirty="0" smtClean="0"/>
              <a:t>kostru, </a:t>
            </a:r>
            <a:r>
              <a:rPr lang="sk-SK" sz="2200" i="1" dirty="0"/>
              <a:t>hliník je celkom vhodný na </a:t>
            </a:r>
            <a:r>
              <a:rPr lang="sk-SK" sz="2200" i="1" dirty="0" smtClean="0"/>
              <a:t>plášť.</a:t>
            </a:r>
            <a:endParaRPr lang="sk-SK" sz="2200" i="1" dirty="0"/>
          </a:p>
        </p:txBody>
      </p:sp>
      <p:pic>
        <p:nvPicPr>
          <p:cNvPr id="1026" name="Picture 2" descr="http://static1.gamespot.com/uploads/original/1179/11799911/2878816-gtanew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6067" y="5357488"/>
            <a:ext cx="2523543" cy="14192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Obrázok 4"/>
          <p:cNvPicPr>
            <a:picLocks noChangeAspect="1"/>
          </p:cNvPicPr>
          <p:nvPr/>
        </p:nvPicPr>
        <p:blipFill>
          <a:blip r:embed="rId3" cstate="print"/>
          <a:stretch>
            <a:fillRect/>
          </a:stretch>
        </p:blipFill>
        <p:spPr>
          <a:xfrm>
            <a:off x="6172200" y="609600"/>
            <a:ext cx="3970160" cy="3429000"/>
          </a:xfrm>
          <a:prstGeom prst="rect">
            <a:avLst/>
          </a:prstGeom>
        </p:spPr>
      </p:pic>
      <p:pic>
        <p:nvPicPr>
          <p:cNvPr id="8" name="Obrázok 7"/>
          <p:cNvPicPr>
            <a:picLocks noChangeAspect="1"/>
          </p:cNvPicPr>
          <p:nvPr/>
        </p:nvPicPr>
        <p:blipFill>
          <a:blip r:embed="rId4" cstate="print"/>
          <a:stretch>
            <a:fillRect/>
          </a:stretch>
        </p:blipFill>
        <p:spPr>
          <a:xfrm>
            <a:off x="2971800" y="5029200"/>
            <a:ext cx="2256721" cy="1501745"/>
          </a:xfrm>
          <a:prstGeom prst="rect">
            <a:avLst/>
          </a:prstGeom>
        </p:spPr>
      </p:pic>
      <p:sp>
        <p:nvSpPr>
          <p:cNvPr id="9" name="Násobenie 8"/>
          <p:cNvSpPr/>
          <p:nvPr/>
        </p:nvSpPr>
        <p:spPr>
          <a:xfrm>
            <a:off x="6765338" y="5629275"/>
            <a:ext cx="1905000" cy="838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1" name="Obrázok 10"/>
          <p:cNvPicPr>
            <a:picLocks noChangeAspect="1"/>
          </p:cNvPicPr>
          <p:nvPr/>
        </p:nvPicPr>
        <p:blipFill>
          <a:blip r:embed="rId5" cstate="print"/>
          <a:stretch>
            <a:fillRect/>
          </a:stretch>
        </p:blipFill>
        <p:spPr>
          <a:xfrm>
            <a:off x="533400" y="5103329"/>
            <a:ext cx="2057400" cy="1364146"/>
          </a:xfrm>
          <a:prstGeom prst="rect">
            <a:avLst/>
          </a:prstGeom>
        </p:spPr>
      </p:pic>
      <p:sp>
        <p:nvSpPr>
          <p:cNvPr id="12" name="Polovičný rám 11"/>
          <p:cNvSpPr/>
          <p:nvPr/>
        </p:nvSpPr>
        <p:spPr>
          <a:xfrm rot="8003688" flipH="1">
            <a:off x="2318631" y="5148080"/>
            <a:ext cx="1233518" cy="546132"/>
          </a:xfrm>
          <a:prstGeom prst="halfFrame">
            <a:avLst/>
          </a:prstGeom>
          <a:solidFill>
            <a:schemeClr val="tx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tx1"/>
              </a:solidFill>
            </a:endParaRPr>
          </a:p>
        </p:txBody>
      </p:sp>
      <p:pic>
        <p:nvPicPr>
          <p:cNvPr id="14" name="Obrázok 13"/>
          <p:cNvPicPr>
            <a:picLocks noChangeAspect="1"/>
          </p:cNvPicPr>
          <p:nvPr/>
        </p:nvPicPr>
        <p:blipFill>
          <a:blip r:embed="rId6"/>
          <a:stretch>
            <a:fillRect/>
          </a:stretch>
        </p:blipFill>
        <p:spPr>
          <a:xfrm rot="8427915">
            <a:off x="5284141" y="4314190"/>
            <a:ext cx="1395861" cy="676398"/>
          </a:xfrm>
          <a:prstGeom prst="rect">
            <a:avLst/>
          </a:prstGeom>
        </p:spPr>
      </p:pic>
      <p:pic>
        <p:nvPicPr>
          <p:cNvPr id="15" name="Obrázok 14"/>
          <p:cNvPicPr>
            <a:picLocks noChangeAspect="1"/>
          </p:cNvPicPr>
          <p:nvPr/>
        </p:nvPicPr>
        <p:blipFill>
          <a:blip r:embed="rId6"/>
          <a:stretch>
            <a:fillRect/>
          </a:stretch>
        </p:blipFill>
        <p:spPr>
          <a:xfrm rot="3638658">
            <a:off x="6831123" y="4353833"/>
            <a:ext cx="1357040" cy="657587"/>
          </a:xfrm>
          <a:prstGeom prst="rect">
            <a:avLst/>
          </a:prstGeom>
        </p:spPr>
      </p:pic>
    </p:spTree>
    <p:extLst>
      <p:ext uri="{BB962C8B-B14F-4D97-AF65-F5344CB8AC3E}">
        <p14:creationId xmlns:p14="http://schemas.microsoft.com/office/powerpoint/2010/main" val="1288664807"/>
      </p:ext>
    </p:extLst>
  </p:cSld>
  <p:clrMapOvr>
    <a:masterClrMapping/>
  </p:clrMapOvr>
  <p:transition spd="slow" advTm="27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6"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2" decel="10000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6" decel="10000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1000" fill="hold"/>
                                        <p:tgtEl>
                                          <p:spTgt spid="1026"/>
                                        </p:tgtEl>
                                        <p:attrNameLst>
                                          <p:attrName>ppt_x</p:attrName>
                                        </p:attrNameLst>
                                      </p:cBhvr>
                                      <p:tavLst>
                                        <p:tav tm="0">
                                          <p:val>
                                            <p:strVal val="1+#ppt_w/2"/>
                                          </p:val>
                                        </p:tav>
                                        <p:tav tm="100000">
                                          <p:val>
                                            <p:strVal val="#ppt_x"/>
                                          </p:val>
                                        </p:tav>
                                      </p:tavLst>
                                    </p:anim>
                                    <p:anim calcmode="lin" valueType="num">
                                      <p:cBhvr additive="base">
                                        <p:cTn id="21" dur="1000" fill="hold"/>
                                        <p:tgtEl>
                                          <p:spTgt spid="1026"/>
                                        </p:tgtEl>
                                        <p:attrNameLst>
                                          <p:attrName>ppt_y</p:attrName>
                                        </p:attrNameLst>
                                      </p:cBhvr>
                                      <p:tavLst>
                                        <p:tav tm="0">
                                          <p:val>
                                            <p:strVal val="1+#ppt_h/2"/>
                                          </p:val>
                                        </p:tav>
                                        <p:tav tm="100000">
                                          <p:val>
                                            <p:strVal val="#ppt_y"/>
                                          </p:val>
                                        </p:tav>
                                      </p:tavLst>
                                    </p:anim>
                                  </p:childTnLst>
                                </p:cTn>
                              </p:par>
                              <p:par>
                                <p:cTn id="22" presetID="2" presetClass="entr" presetSubtype="12" decel="100000" fill="hold" nodeType="withEffect">
                                  <p:stCondLst>
                                    <p:cond delay="23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12" decel="100000" fill="hold" nodeType="withEffect">
                                  <p:stCondLst>
                                    <p:cond delay="23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000" fill="hold"/>
                                        <p:tgtEl>
                                          <p:spTgt spid="14"/>
                                        </p:tgtEl>
                                        <p:attrNameLst>
                                          <p:attrName>ppt_x</p:attrName>
                                        </p:attrNameLst>
                                      </p:cBhvr>
                                      <p:tavLst>
                                        <p:tav tm="0">
                                          <p:val>
                                            <p:strVal val="0-#ppt_w/2"/>
                                          </p:val>
                                        </p:tav>
                                        <p:tav tm="100000">
                                          <p:val>
                                            <p:strVal val="#ppt_x"/>
                                          </p:val>
                                        </p:tav>
                                      </p:tavLst>
                                    </p:anim>
                                    <p:anim calcmode="lin" valueType="num">
                                      <p:cBhvr additive="base">
                                        <p:cTn id="29" dur="10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12" decel="100000" fill="hold" nodeType="withEffect">
                                  <p:stCondLst>
                                    <p:cond delay="23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0-#ppt_w/2"/>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12" decel="100000" fill="hold" grpId="0" nodeType="withEffect">
                                  <p:stCondLst>
                                    <p:cond delay="23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0-#ppt_w/2"/>
                                          </p:val>
                                        </p:tav>
                                        <p:tav tm="100000">
                                          <p:val>
                                            <p:strVal val="#ppt_x"/>
                                          </p:val>
                                        </p:tav>
                                      </p:tavLst>
                                    </p:anim>
                                    <p:anim calcmode="lin" valueType="num">
                                      <p:cBhvr additive="base">
                                        <p:cTn id="3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ess_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510"/>
          <a:stretch/>
        </p:blipFill>
        <p:spPr bwMode="auto">
          <a:xfrm>
            <a:off x="921296" y="4840341"/>
            <a:ext cx="2828331"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sk-SK" b="1" i="1" u="sng" dirty="0" smtClean="0">
                <a:effectLst>
                  <a:outerShdw blurRad="38100" dist="38100" dir="2700000" algn="tl">
                    <a:srgbClr val="000000">
                      <a:alpha val="43137"/>
                    </a:srgbClr>
                  </a:outerShdw>
                </a:effectLst>
              </a:rPr>
              <a:t>Mercedes = ryba?</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6061" y="2249487"/>
            <a:ext cx="7373540" cy="3008313"/>
          </a:xfrm>
        </p:spPr>
        <p:txBody>
          <a:bodyPr>
            <a:normAutofit/>
          </a:bodyPr>
          <a:lstStyle/>
          <a:p>
            <a:pPr marL="0" indent="0" algn="just">
              <a:lnSpc>
                <a:spcPct val="100000"/>
              </a:lnSpc>
              <a:buNone/>
            </a:pPr>
            <a:r>
              <a:rPr lang="sk-SK" sz="2200" i="1" dirty="0"/>
              <a:t>Inžinieri z </a:t>
            </a:r>
            <a:r>
              <a:rPr lang="sk-SK" sz="2200" i="1" dirty="0" err="1"/>
              <a:t>Mercedes-Benz</a:t>
            </a:r>
            <a:r>
              <a:rPr lang="sk-SK" sz="2200" i="1" dirty="0"/>
              <a:t> po prvý raz cielene v prírode hľadali vzor, ktorý by sa čo najviac priblížil predstavám o aerodynamickom, bezpečnom, pohodlnom a ekologickom automobile, avšak nielen detailmi, ale všeobecne svojim tvarom a štruktúrou. Vzorom sa nakoniec stal </a:t>
            </a:r>
            <a:r>
              <a:rPr lang="sk-SK" sz="2200" i="1" dirty="0" err="1"/>
              <a:t>rožkatec</a:t>
            </a:r>
            <a:r>
              <a:rPr lang="sk-SK" sz="2200" i="1" dirty="0"/>
              <a:t> štvorrohý. Táto rybka má skvelé hydrodynamické vlastnosti, ktoré sa dajú uplatniť aj v aerodynamike.</a:t>
            </a:r>
            <a:endParaRPr lang="en-US" sz="2200" i="1" dirty="0"/>
          </a:p>
          <a:p>
            <a:endParaRPr lang="en-US" dirty="0"/>
          </a:p>
        </p:txBody>
      </p:sp>
      <p:pic>
        <p:nvPicPr>
          <p:cNvPr id="7" name="Obrázok 6"/>
          <p:cNvPicPr>
            <a:picLocks noChangeAspect="1"/>
          </p:cNvPicPr>
          <p:nvPr/>
        </p:nvPicPr>
        <p:blipFill>
          <a:blip r:embed="rId3"/>
          <a:stretch>
            <a:fillRect/>
          </a:stretch>
        </p:blipFill>
        <p:spPr>
          <a:xfrm>
            <a:off x="3812723" y="5171025"/>
            <a:ext cx="1537793" cy="862632"/>
          </a:xfrm>
          <a:prstGeom prst="rect">
            <a:avLst/>
          </a:prstGeom>
        </p:spPr>
      </p:pic>
      <p:pic>
        <p:nvPicPr>
          <p:cNvPr id="4" name="Obrázok 3"/>
          <p:cNvPicPr>
            <a:picLocks noChangeAspect="1"/>
          </p:cNvPicPr>
          <p:nvPr/>
        </p:nvPicPr>
        <p:blipFill rotWithShape="1">
          <a:blip r:embed="rId4" cstate="print"/>
          <a:srcRect r="50666"/>
          <a:stretch/>
        </p:blipFill>
        <p:spPr>
          <a:xfrm>
            <a:off x="5413613" y="4847705"/>
            <a:ext cx="2819400" cy="1524132"/>
          </a:xfrm>
          <a:prstGeom prst="rect">
            <a:avLst/>
          </a:prstGeom>
        </p:spPr>
      </p:pic>
    </p:spTree>
    <p:extLst>
      <p:ext uri="{BB962C8B-B14F-4D97-AF65-F5344CB8AC3E}">
        <p14:creationId xmlns:p14="http://schemas.microsoft.com/office/powerpoint/2010/main" val="3228835846"/>
      </p:ext>
    </p:extLst>
  </p:cSld>
  <p:clrMapOvr>
    <a:masterClrMapping/>
  </p:clrMapOvr>
  <p:transition spd="slow" advTm="19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4616949"/>
            <a:ext cx="1600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sk-SK" b="1" i="1" u="sng" dirty="0" smtClean="0">
                <a:effectLst>
                  <a:outerShdw blurRad="38100" dist="38100" dir="2700000" algn="tl">
                    <a:srgbClr val="000000">
                      <a:alpha val="43137"/>
                    </a:srgbClr>
                  </a:outerShdw>
                </a:effectLst>
              </a:rPr>
              <a:t>Lampa so sokolím zrakom</a:t>
            </a:r>
            <a:endParaRPr lang="en-US"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981200"/>
            <a:ext cx="7833575" cy="4191000"/>
          </a:xfrm>
        </p:spPr>
        <p:txBody>
          <a:bodyPr>
            <a:normAutofit fontScale="25000" lnSpcReduction="20000"/>
          </a:bodyPr>
          <a:lstStyle/>
          <a:p>
            <a:pPr marL="0" indent="0" algn="just">
              <a:buNone/>
            </a:pPr>
            <a:r>
              <a:rPr lang="sk-SK" sz="8800" i="1" dirty="0"/>
              <a:t>V</a:t>
            </a:r>
            <a:r>
              <a:rPr lang="sk-SK" sz="8800" i="1" dirty="0" smtClean="0"/>
              <a:t>ďaka</a:t>
            </a:r>
            <a:r>
              <a:rPr lang="en-US" sz="8800" i="1" dirty="0" smtClean="0"/>
              <a:t> </a:t>
            </a:r>
            <a:r>
              <a:rPr lang="sk-SK" sz="8800" i="1" dirty="0" smtClean="0"/>
              <a:t>schopnosti vidieť UV svetlo sokol </a:t>
            </a:r>
            <a:r>
              <a:rPr lang="sk-SK" sz="8800" i="1" dirty="0" err="1" smtClean="0"/>
              <a:t>myšiar</a:t>
            </a:r>
            <a:r>
              <a:rPr lang="sk-SK" sz="8800" i="1" dirty="0" smtClean="0"/>
              <a:t> výborne vidí miesta, ktoré si hraboše označkovali močom. Toto bolo inšpiráciou pri výrobe a použití LED lámp.</a:t>
            </a:r>
          </a:p>
          <a:p>
            <a:pPr marL="0" indent="0" algn="just">
              <a:buNone/>
            </a:pPr>
            <a:r>
              <a:rPr lang="sk-SK" sz="8800" i="1" dirty="0" smtClean="0"/>
              <a:t>Použitie ultrafialovej inšpekčnej LED lampy:</a:t>
            </a:r>
          </a:p>
          <a:p>
            <a:r>
              <a:rPr lang="sk-SK" sz="8800" i="1" dirty="0" smtClean="0"/>
              <a:t>Vedecká, laboratórna a policajná inšpekcia</a:t>
            </a:r>
          </a:p>
          <a:p>
            <a:r>
              <a:rPr lang="sk-SK" sz="8800" i="1" dirty="0" smtClean="0"/>
              <a:t>Kontrola dokladov</a:t>
            </a:r>
          </a:p>
          <a:p>
            <a:r>
              <a:rPr lang="sk-SK" sz="8800" i="1" dirty="0" smtClean="0"/>
              <a:t>Hľadanie škodcov</a:t>
            </a:r>
          </a:p>
          <a:p>
            <a:r>
              <a:rPr lang="sk-SK" sz="8800" i="1" dirty="0" smtClean="0"/>
              <a:t>Kontrola bankoviek</a:t>
            </a:r>
          </a:p>
          <a:p>
            <a:r>
              <a:rPr lang="sk-SK" sz="8800" i="1" dirty="0" smtClean="0"/>
              <a:t>Kontrola šperkov</a:t>
            </a:r>
            <a:r>
              <a:rPr lang="en-US" sz="8800" i="1" dirty="0" smtClean="0"/>
              <a:t>(</a:t>
            </a:r>
            <a:r>
              <a:rPr lang="sk-SK" sz="8800" i="1" dirty="0" smtClean="0"/>
              <a:t>diamantov</a:t>
            </a:r>
            <a:r>
              <a:rPr lang="en-US" sz="8800" i="1" dirty="0" smtClean="0"/>
              <a:t>)</a:t>
            </a:r>
            <a:endParaRPr lang="en-US" sz="8800" i="1" dirty="0"/>
          </a:p>
          <a:p>
            <a:endParaRPr lang="en-US" dirty="0"/>
          </a:p>
        </p:txBody>
      </p:sp>
      <p:sp>
        <p:nvSpPr>
          <p:cNvPr id="4" name="AutoShape 2" descr="Výsledok vyhľadávania obrázkov pre dopyt sokol myšia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Obrázok 7"/>
          <p:cNvPicPr>
            <a:picLocks noChangeAspect="1"/>
          </p:cNvPicPr>
          <p:nvPr/>
        </p:nvPicPr>
        <p:blipFill>
          <a:blip r:embed="rId3"/>
          <a:stretch>
            <a:fillRect/>
          </a:stretch>
        </p:blipFill>
        <p:spPr>
          <a:xfrm>
            <a:off x="6008589" y="4797359"/>
            <a:ext cx="970673" cy="1146410"/>
          </a:xfrm>
          <a:prstGeom prst="rect">
            <a:avLst/>
          </a:prstGeom>
        </p:spPr>
      </p:pic>
      <p:pic>
        <p:nvPicPr>
          <p:cNvPr id="1027" name="Picture 3" descr="D:\sokol_vo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809" y="4479031"/>
            <a:ext cx="1330442" cy="178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0408"/>
      </p:ext>
    </p:extLst>
  </p:cSld>
  <p:clrMapOvr>
    <a:masterClrMapping/>
  </p:clrMapOvr>
  <p:transition spd="slow" advTm="16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1000" fill="hold"/>
                                        <p:tgtEl>
                                          <p:spTgt spid="1028"/>
                                        </p:tgtEl>
                                        <p:attrNameLst>
                                          <p:attrName>ppt_x</p:attrName>
                                        </p:attrNameLst>
                                      </p:cBhvr>
                                      <p:tavLst>
                                        <p:tav tm="0">
                                          <p:val>
                                            <p:strVal val="1+#ppt_w/2"/>
                                          </p:val>
                                        </p:tav>
                                        <p:tav tm="100000">
                                          <p:val>
                                            <p:strVal val="#ppt_x"/>
                                          </p:val>
                                        </p:tav>
                                      </p:tavLst>
                                    </p:anim>
                                    <p:anim calcmode="lin" valueType="num">
                                      <p:cBhvr additive="base">
                                        <p:cTn id="8" dur="1000" fill="hold"/>
                                        <p:tgtEl>
                                          <p:spTgt spid="102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1000" fill="hold"/>
                                        <p:tgtEl>
                                          <p:spTgt spid="1027"/>
                                        </p:tgtEl>
                                        <p:attrNameLst>
                                          <p:attrName>ppt_x</p:attrName>
                                        </p:attrNameLst>
                                      </p:cBhvr>
                                      <p:tavLst>
                                        <p:tav tm="0">
                                          <p:val>
                                            <p:strVal val="1+#ppt_w/2"/>
                                          </p:val>
                                        </p:tav>
                                        <p:tav tm="100000">
                                          <p:val>
                                            <p:strVal val="#ppt_x"/>
                                          </p:val>
                                        </p:tav>
                                      </p:tavLst>
                                    </p:anim>
                                    <p:anim calcmode="lin" valueType="num">
                                      <p:cBhvr additive="base">
                                        <p:cTn id="12" dur="1000" fill="hold"/>
                                        <p:tgtEl>
                                          <p:spTgt spid="102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2" cstate="print"/>
          <a:stretch>
            <a:fillRect/>
          </a:stretch>
        </p:blipFill>
        <p:spPr>
          <a:xfrm>
            <a:off x="990600" y="4534469"/>
            <a:ext cx="2119791" cy="1838325"/>
          </a:xfrm>
          <a:prstGeom prst="rect">
            <a:avLst/>
          </a:prstGeom>
        </p:spPr>
      </p:pic>
      <p:sp>
        <p:nvSpPr>
          <p:cNvPr id="2" name="Title 1"/>
          <p:cNvSpPr>
            <a:spLocks noGrp="1"/>
          </p:cNvSpPr>
          <p:nvPr>
            <p:ph type="title"/>
          </p:nvPr>
        </p:nvSpPr>
        <p:spPr>
          <a:xfrm>
            <a:off x="856060" y="618518"/>
            <a:ext cx="7429499" cy="1134082"/>
          </a:xfrm>
        </p:spPr>
        <p:txBody>
          <a:bodyPr>
            <a:normAutofit/>
          </a:bodyPr>
          <a:lstStyle/>
          <a:p>
            <a:pPr algn="ctr"/>
            <a:r>
              <a:rPr lang="sk-SK" sz="3200" b="1" i="1" u="sng" dirty="0">
                <a:effectLst>
                  <a:outerShdw blurRad="38100" dist="38100" dir="2700000" algn="tl">
                    <a:srgbClr val="000000">
                      <a:alpha val="43137"/>
                    </a:srgbClr>
                  </a:outerShdw>
                </a:effectLst>
              </a:rPr>
              <a:t>šplhajúci </a:t>
            </a:r>
            <a:r>
              <a:rPr lang="sk-SK" sz="3200" b="1" i="1" u="sng" dirty="0" smtClean="0">
                <a:effectLst>
                  <a:outerShdw blurRad="38100" dist="38100" dir="2700000" algn="tl">
                    <a:srgbClr val="000000">
                      <a:alpha val="43137"/>
                    </a:srgbClr>
                  </a:outerShdw>
                </a:effectLst>
              </a:rPr>
              <a:t>roboti ako </a:t>
            </a:r>
            <a:r>
              <a:rPr lang="sk-SK" sz="3200" b="1" i="1" u="sng" dirty="0" err="1" smtClean="0">
                <a:effectLst>
                  <a:outerShdw blurRad="38100" dist="38100" dir="2700000" algn="tl">
                    <a:srgbClr val="000000">
                      <a:alpha val="43137"/>
                    </a:srgbClr>
                  </a:outerShdw>
                </a:effectLst>
              </a:rPr>
              <a:t>Gekoni</a:t>
            </a:r>
            <a:endParaRPr lang="en-US" sz="3200" b="1"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00200"/>
            <a:ext cx="7429499" cy="2819400"/>
          </a:xfrm>
        </p:spPr>
        <p:txBody>
          <a:bodyPr>
            <a:normAutofit fontScale="92500" lnSpcReduction="10000"/>
          </a:bodyPr>
          <a:lstStyle/>
          <a:p>
            <a:pPr marL="0" indent="0" algn="just">
              <a:buNone/>
            </a:pPr>
            <a:r>
              <a:rPr lang="sk-SK" i="1" dirty="0" smtClean="0"/>
              <a:t>Vedci napodobili schopnosti </a:t>
            </a:r>
            <a:r>
              <a:rPr lang="sk-SK" i="1" dirty="0" err="1"/>
              <a:t>gekonov</a:t>
            </a:r>
            <a:r>
              <a:rPr lang="sk-SK" i="1" dirty="0"/>
              <a:t>, ktoré dokážu šikovne loziť po zvislých hladkých povrchoch</a:t>
            </a:r>
            <a:r>
              <a:rPr lang="sk-SK" i="1" dirty="0" smtClean="0"/>
              <a:t>. Je to možné vďaka špeciálnemu priľnavému materiálu na spodnej časti ich prstov. To vedci využili na postavenie </a:t>
            </a:r>
            <a:r>
              <a:rPr lang="sk-SK" i="1" dirty="0"/>
              <a:t>robota šplhajúceho sa po zvislom skle a </a:t>
            </a:r>
            <a:r>
              <a:rPr lang="sk-SK" i="1" dirty="0" smtClean="0"/>
              <a:t>miniatúrnych </a:t>
            </a:r>
            <a:r>
              <a:rPr lang="sk-SK" i="1" dirty="0" err="1" smtClean="0"/>
              <a:t>mikrotugov</a:t>
            </a:r>
            <a:r>
              <a:rPr lang="sk-SK" i="1" dirty="0" smtClean="0"/>
              <a:t>, </a:t>
            </a:r>
            <a:r>
              <a:rPr lang="sk-SK" i="1" dirty="0"/>
              <a:t>ktoré sú schopné potiahnuť na skle až 2000-násobok svojej hmotnosti.</a:t>
            </a:r>
            <a:endParaRPr lang="en-US" i="1" dirty="0"/>
          </a:p>
          <a:p>
            <a:endParaRPr lang="en-US" dirty="0"/>
          </a:p>
        </p:txBody>
      </p:sp>
      <p:pic>
        <p:nvPicPr>
          <p:cNvPr id="6" name="Obrázok 5"/>
          <p:cNvPicPr>
            <a:picLocks noChangeAspect="1"/>
          </p:cNvPicPr>
          <p:nvPr/>
        </p:nvPicPr>
        <p:blipFill>
          <a:blip r:embed="rId3"/>
          <a:stretch>
            <a:fillRect/>
          </a:stretch>
        </p:blipFill>
        <p:spPr>
          <a:xfrm>
            <a:off x="3229003" y="4955643"/>
            <a:ext cx="2062585" cy="995975"/>
          </a:xfrm>
          <a:prstGeom prst="rect">
            <a:avLst/>
          </a:prstGeom>
        </p:spPr>
      </p:pic>
      <p:pic>
        <p:nvPicPr>
          <p:cNvPr id="2050" name="Picture 2" descr="D:\untitl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543994"/>
            <a:ext cx="2733261"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01434"/>
      </p:ext>
    </p:extLst>
  </p:cSld>
  <p:clrMapOvr>
    <a:masterClrMapping/>
  </p:clrMapOvr>
  <p:transition spd="slow" advTm="17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1000" fill="hold"/>
                                        <p:tgtEl>
                                          <p:spTgt spid="2050"/>
                                        </p:tgtEl>
                                        <p:attrNameLst>
                                          <p:attrName>ppt_x</p:attrName>
                                        </p:attrNameLst>
                                      </p:cBhvr>
                                      <p:tavLst>
                                        <p:tav tm="0">
                                          <p:val>
                                            <p:strVal val="0-#ppt_w/2"/>
                                          </p:val>
                                        </p:tav>
                                        <p:tav tm="100000">
                                          <p:val>
                                            <p:strVal val="#ppt_x"/>
                                          </p:val>
                                        </p:tav>
                                      </p:tavLst>
                                    </p:anim>
                                    <p:anim calcmode="lin" valueType="num">
                                      <p:cBhvr additive="base">
                                        <p:cTn id="12" dur="1000" fill="hold"/>
                                        <p:tgtEl>
                                          <p:spTgt spid="2050"/>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59689" y="193836"/>
            <a:ext cx="7602140" cy="1286482"/>
          </a:xfrm>
        </p:spPr>
        <p:txBody>
          <a:bodyPr/>
          <a:lstStyle/>
          <a:p>
            <a:r>
              <a:rPr lang="sk-SK" b="1" i="1" u="sng" dirty="0" smtClean="0">
                <a:effectLst>
                  <a:outerShdw blurRad="38100" dist="38100" dir="2700000" algn="tl">
                    <a:srgbClr val="000000">
                      <a:alpha val="43137"/>
                    </a:srgbClr>
                  </a:outerShdw>
                </a:effectLst>
              </a:rPr>
              <a:t>Ako sme pomohli </a:t>
            </a:r>
            <a:r>
              <a:rPr lang="sk-SK" b="1" i="1" u="sng" dirty="0" err="1" smtClean="0">
                <a:effectLst>
                  <a:outerShdw blurRad="38100" dist="38100" dir="2700000" algn="tl">
                    <a:srgbClr val="000000">
                      <a:alpha val="43137"/>
                    </a:srgbClr>
                  </a:outerShdw>
                </a:effectLst>
              </a:rPr>
              <a:t>petržalke</a:t>
            </a:r>
            <a:endParaRPr lang="sk-SK" b="1" i="1" u="sng" dirty="0">
              <a:effectLst>
                <a:outerShdw blurRad="38100" dist="38100" dir="2700000" algn="tl">
                  <a:srgbClr val="000000">
                    <a:alpha val="43137"/>
                  </a:srgbClr>
                </a:outerShdw>
              </a:effectLst>
            </a:endParaRPr>
          </a:p>
        </p:txBody>
      </p:sp>
      <p:sp>
        <p:nvSpPr>
          <p:cNvPr id="3" name="Zástupný symbol obsahu 2"/>
          <p:cNvSpPr>
            <a:spLocks noGrp="1"/>
          </p:cNvSpPr>
          <p:nvPr>
            <p:ph idx="1"/>
          </p:nvPr>
        </p:nvSpPr>
        <p:spPr>
          <a:xfrm>
            <a:off x="471198" y="1572172"/>
            <a:ext cx="3657599" cy="2743201"/>
          </a:xfrm>
        </p:spPr>
        <p:txBody>
          <a:bodyPr>
            <a:noAutofit/>
          </a:bodyPr>
          <a:lstStyle/>
          <a:p>
            <a:pPr marL="0" indent="0" algn="just">
              <a:lnSpc>
                <a:spcPct val="100000"/>
              </a:lnSpc>
              <a:buNone/>
            </a:pPr>
            <a:r>
              <a:rPr lang="sk-SK" sz="2200" dirty="0" smtClean="0"/>
              <a:t>	Veľkým problémom </a:t>
            </a:r>
          </a:p>
          <a:p>
            <a:pPr marL="0" indent="0" algn="just">
              <a:lnSpc>
                <a:spcPct val="100000"/>
              </a:lnSpc>
              <a:buNone/>
            </a:pPr>
            <a:r>
              <a:rPr lang="sk-SK" sz="2200" dirty="0" smtClean="0"/>
              <a:t>v Petržalke sú </a:t>
            </a:r>
            <a:r>
              <a:rPr lang="sk-SK" sz="2200" dirty="0" err="1" smtClean="0"/>
              <a:t>exkrementy</a:t>
            </a:r>
            <a:r>
              <a:rPr lang="sk-SK" sz="2200" dirty="0" smtClean="0"/>
              <a:t>. Presnejšie</a:t>
            </a:r>
            <a:r>
              <a:rPr lang="sk-SK" sz="100" dirty="0"/>
              <a:t> </a:t>
            </a:r>
            <a:r>
              <a:rPr lang="sk-SK" sz="2200" dirty="0" smtClean="0"/>
              <a:t>ľudia,</a:t>
            </a:r>
            <a:r>
              <a:rPr lang="sk-SK" sz="100" dirty="0" smtClean="0"/>
              <a:t> </a:t>
            </a:r>
            <a:r>
              <a:rPr lang="sk-SK" sz="2200" dirty="0" smtClean="0"/>
              <a:t>ktorí neupratujú po svojich psích miláčikoch. My sme si tento problém všimli a okamžite sme zakročili. Išli sme cez Petržalku  a hľadali tieto </a:t>
            </a:r>
            <a:r>
              <a:rPr lang="sk-SK" sz="2200" dirty="0" err="1" smtClean="0"/>
              <a:t>exkrementy</a:t>
            </a:r>
            <a:r>
              <a:rPr lang="sk-SK" sz="2200" dirty="0" smtClean="0"/>
              <a:t>... </a:t>
            </a:r>
            <a:endParaRPr lang="sk-SK" sz="2200" dirty="0"/>
          </a:p>
        </p:txBody>
      </p:sp>
      <p:pic>
        <p:nvPicPr>
          <p:cNvPr id="4" name="Obrázo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408756" y="1725615"/>
            <a:ext cx="4241101" cy="2382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BlokTextu 4"/>
          <p:cNvSpPr txBox="1"/>
          <p:nvPr/>
        </p:nvSpPr>
        <p:spPr>
          <a:xfrm>
            <a:off x="3291351" y="4844527"/>
            <a:ext cx="5562600" cy="2123658"/>
          </a:xfrm>
          <a:prstGeom prst="rect">
            <a:avLst/>
          </a:prstGeom>
          <a:noFill/>
        </p:spPr>
        <p:txBody>
          <a:bodyPr wrap="square" rtlCol="0">
            <a:spAutoFit/>
          </a:bodyPr>
          <a:lstStyle/>
          <a:p>
            <a:pPr algn="just"/>
            <a:r>
              <a:rPr lang="sk-SK" sz="2200" dirty="0"/>
              <a:t>...a popravde bolo ich jednoduché nájsť. Boli skoro všade. Pre pomoc našej Petržalke sme aj vyrobili </a:t>
            </a:r>
            <a:r>
              <a:rPr lang="sk-SK" sz="2200" dirty="0" smtClean="0"/>
              <a:t>plagáty, ktoré poukazujú </a:t>
            </a:r>
            <a:r>
              <a:rPr lang="sk-SK" sz="2200" dirty="0"/>
              <a:t>na to, aby si ľudia, najmä </a:t>
            </a:r>
            <a:r>
              <a:rPr lang="sk-SK" sz="2200" dirty="0" err="1"/>
              <a:t>psíčkari</a:t>
            </a:r>
            <a:r>
              <a:rPr lang="sk-SK" sz="2200" dirty="0"/>
              <a:t>, dávali pozor na zbieranie po ich miláčikoch.</a:t>
            </a:r>
          </a:p>
        </p:txBody>
      </p:sp>
      <p:graphicFrame>
        <p:nvGraphicFramePr>
          <p:cNvPr id="6" name="Objekt 5"/>
          <p:cNvGraphicFramePr>
            <a:graphicFrameLocks noChangeAspect="1"/>
          </p:cNvGraphicFramePr>
          <p:nvPr>
            <p:extLst>
              <p:ext uri="{D42A27DB-BD31-4B8C-83A1-F6EECF244321}">
                <p14:modId xmlns:p14="http://schemas.microsoft.com/office/powerpoint/2010/main" val="507478951"/>
              </p:ext>
            </p:extLst>
          </p:nvPr>
        </p:nvGraphicFramePr>
        <p:xfrm>
          <a:off x="882351" y="5111871"/>
          <a:ext cx="1122832" cy="1588971"/>
        </p:xfrm>
        <a:graphic>
          <a:graphicData uri="http://schemas.openxmlformats.org/presentationml/2006/ole">
            <mc:AlternateContent xmlns:mc="http://schemas.openxmlformats.org/markup-compatibility/2006">
              <mc:Choice xmlns:v="urn:schemas-microsoft-com:vml" Requires="v">
                <p:oleObj spid="_x0000_s1046" name="Acrobat Document" r:id="rId4" imgW="5667037" imgH="8019948" progId="AcroExch.Document.DC">
                  <p:embed/>
                </p:oleObj>
              </mc:Choice>
              <mc:Fallback>
                <p:oleObj name="Acrobat Document" r:id="rId4" imgW="5667037" imgH="8019948" progId="AcroExch.Document.DC">
                  <p:embed/>
                  <p:pic>
                    <p:nvPicPr>
                      <p:cNvPr id="0" name=""/>
                      <p:cNvPicPr/>
                      <p:nvPr/>
                    </p:nvPicPr>
                    <p:blipFill>
                      <a:blip r:embed="rId5"/>
                      <a:stretch>
                        <a:fillRect/>
                      </a:stretch>
                    </p:blipFill>
                    <p:spPr>
                      <a:xfrm>
                        <a:off x="882351" y="5111871"/>
                        <a:ext cx="1122832" cy="1588971"/>
                      </a:xfrm>
                      <a:prstGeom prst="rect">
                        <a:avLst/>
                      </a:prstGeom>
                    </p:spPr>
                  </p:pic>
                </p:oleObj>
              </mc:Fallback>
            </mc:AlternateContent>
          </a:graphicData>
        </a:graphic>
      </p:graphicFrame>
      <p:sp>
        <p:nvSpPr>
          <p:cNvPr id="7" name="Obdĺžnik 6"/>
          <p:cNvSpPr/>
          <p:nvPr/>
        </p:nvSpPr>
        <p:spPr>
          <a:xfrm rot="20883298">
            <a:off x="3152968" y="4367195"/>
            <a:ext cx="3371434" cy="400110"/>
          </a:xfrm>
          <a:prstGeom prst="rect">
            <a:avLst/>
          </a:prstGeom>
          <a:noFill/>
          <a:ln>
            <a:noFill/>
          </a:ln>
        </p:spPr>
        <p:txBody>
          <a:bodyPr wrap="square" lIns="91440" tIns="45720" rIns="91440" bIns="45720">
            <a:spAutoFit/>
          </a:bodyPr>
          <a:lstStyle/>
          <a:p>
            <a:pPr algn="ctr"/>
            <a:r>
              <a:rPr lang="sk-SK" sz="2000" b="1" cap="none" spc="0" dirty="0" smtClean="0">
                <a:ln w="9525">
                  <a:noFill/>
                  <a:prstDash val="solid"/>
                </a:ln>
                <a:solidFill>
                  <a:srgbClr val="FF0000"/>
                </a:solidFill>
                <a:effectLst>
                  <a:outerShdw blurRad="12700" dist="38100" dir="2700000" algn="tl" rotWithShape="0">
                    <a:schemeClr val="accent5">
                      <a:lumMod val="60000"/>
                      <a:lumOff val="40000"/>
                    </a:schemeClr>
                  </a:outerShdw>
                </a:effectLst>
              </a:rPr>
              <a:t>Jeden z našich plagátov</a:t>
            </a:r>
          </a:p>
        </p:txBody>
      </p:sp>
      <p:cxnSp>
        <p:nvCxnSpPr>
          <p:cNvPr id="9" name="Rovná spojovacia šípka 8"/>
          <p:cNvCxnSpPr/>
          <p:nvPr/>
        </p:nvCxnSpPr>
        <p:spPr>
          <a:xfrm flipV="1">
            <a:off x="6324600" y="2743202"/>
            <a:ext cx="484666" cy="1448671"/>
          </a:xfrm>
          <a:prstGeom prst="straightConnector1">
            <a:avLst/>
          </a:prstGeom>
          <a:ln w="38100" cmpd="sng">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Rovná spojovacia šípka 11"/>
          <p:cNvCxnSpPr/>
          <p:nvPr/>
        </p:nvCxnSpPr>
        <p:spPr>
          <a:xfrm flipH="1">
            <a:off x="2197098" y="4968027"/>
            <a:ext cx="1094253" cy="308962"/>
          </a:xfrm>
          <a:prstGeom prst="straightConnector1">
            <a:avLst/>
          </a:prstGeom>
          <a:ln w="38100" cmpd="sng">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030446"/>
      </p:ext>
    </p:extLst>
  </p:cSld>
  <p:clrMapOvr>
    <a:masterClrMapping/>
  </p:clrMapOvr>
  <mc:AlternateContent xmlns:mc="http://schemas.openxmlformats.org/markup-compatibility/2006" xmlns:p14="http://schemas.microsoft.com/office/powerpoint/2010/main">
    <mc:Choice Requires="p14">
      <p:transition spd="slow" p14:dur="1400" advTm="21000">
        <p:blinds/>
      </p:transition>
    </mc:Choice>
    <mc:Fallback xmlns="">
      <p:transition spd="slow" advTm="21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2" decel="100000" fill="hold" nodeType="afterEffect">
                                  <p:stCondLst>
                                    <p:cond delay="28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12" decel="100000" fill="hold" nodeType="withEffect">
                                  <p:stCondLst>
                                    <p:cond delay="28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2" decel="100000" fill="hold" grpId="0" nodeType="withEffect">
                                  <p:stCondLst>
                                    <p:cond delay="28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28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vod">
  <a:themeElements>
    <a:clrScheme name="Obvo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vod">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vo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828</TotalTime>
  <Words>459</Words>
  <Application>Microsoft Office PowerPoint</Application>
  <PresentationFormat>Prezentácia na obrazovke (4:3)</PresentationFormat>
  <Paragraphs>37</Paragraphs>
  <Slides>11</Slides>
  <Notes>1</Notes>
  <HiddenSlides>0</HiddenSlides>
  <MMClips>0</MMClips>
  <ScaleCrop>false</ScaleCrop>
  <HeadingPairs>
    <vt:vector size="8" baseType="variant">
      <vt:variant>
        <vt:lpstr>Použité písma</vt:lpstr>
      </vt:variant>
      <vt:variant>
        <vt:i4>5</vt:i4>
      </vt:variant>
      <vt:variant>
        <vt:lpstr>Motív</vt:lpstr>
      </vt:variant>
      <vt:variant>
        <vt:i4>1</vt:i4>
      </vt:variant>
      <vt:variant>
        <vt:lpstr>Vložené servery OLE</vt:lpstr>
      </vt:variant>
      <vt:variant>
        <vt:i4>1</vt:i4>
      </vt:variant>
      <vt:variant>
        <vt:lpstr>Nadpisy snímok</vt:lpstr>
      </vt:variant>
      <vt:variant>
        <vt:i4>11</vt:i4>
      </vt:variant>
    </vt:vector>
  </HeadingPairs>
  <TitlesOfParts>
    <vt:vector size="18" baseType="lpstr">
      <vt:lpstr>Algerian</vt:lpstr>
      <vt:lpstr>Arial</vt:lpstr>
      <vt:lpstr>Calibri</vt:lpstr>
      <vt:lpstr>Trebuchet MS</vt:lpstr>
      <vt:lpstr>Tw Cen MT</vt:lpstr>
      <vt:lpstr>Obvod</vt:lpstr>
      <vt:lpstr>Acrobat Document</vt:lpstr>
      <vt:lpstr>Petržalská Super škola</vt:lpstr>
      <vt:lpstr>Kvapka</vt:lpstr>
      <vt:lpstr>Automobily a vlaky podľa kvapky</vt:lpstr>
      <vt:lpstr>KRÍDLA podľa tvaru z prírody</vt:lpstr>
      <vt:lpstr>lietadlá</vt:lpstr>
      <vt:lpstr>Mercedes = ryba?</vt:lpstr>
      <vt:lpstr>Lampa so sokolím zrakom</vt:lpstr>
      <vt:lpstr>šplhajúci roboti ako Gekoni</vt:lpstr>
      <vt:lpstr>Ako sme pomohli petržalke</vt:lpstr>
      <vt:lpstr>KONIEC</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Petržalská Superškola 2016</dc:title>
  <dc:creator>Ziak</dc:creator>
  <cp:lastModifiedBy>Ucitel</cp:lastModifiedBy>
  <cp:revision>116</cp:revision>
  <dcterms:created xsi:type="dcterms:W3CDTF">2016-04-01T10:10:06Z</dcterms:created>
  <dcterms:modified xsi:type="dcterms:W3CDTF">2016-05-06T23:43:56Z</dcterms:modified>
</cp:coreProperties>
</file>