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4" r:id="rId2"/>
    <p:sldMasterId id="2147483768" r:id="rId3"/>
    <p:sldMasterId id="2147483786" r:id="rId4"/>
    <p:sldMasterId id="2147483822" r:id="rId5"/>
    <p:sldMasterId id="2147483858" r:id="rId6"/>
    <p:sldMasterId id="2147483894" r:id="rId7"/>
    <p:sldMasterId id="2147483912" r:id="rId8"/>
    <p:sldMasterId id="2147483948" r:id="rId9"/>
  </p:sldMasterIdLst>
  <p:notesMasterIdLst>
    <p:notesMasterId r:id="rId25"/>
  </p:notesMasterIdLst>
  <p:sldIdLst>
    <p:sldId id="258" r:id="rId10"/>
    <p:sldId id="260" r:id="rId11"/>
    <p:sldId id="272" r:id="rId12"/>
    <p:sldId id="264" r:id="rId13"/>
    <p:sldId id="273" r:id="rId14"/>
    <p:sldId id="274" r:id="rId15"/>
    <p:sldId id="277" r:id="rId16"/>
    <p:sldId id="265" r:id="rId17"/>
    <p:sldId id="268" r:id="rId18"/>
    <p:sldId id="270" r:id="rId19"/>
    <p:sldId id="279" r:id="rId20"/>
    <p:sldId id="280" r:id="rId21"/>
    <p:sldId id="278" r:id="rId22"/>
    <p:sldId id="271" r:id="rId23"/>
    <p:sldId id="281" r:id="rId2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0794" autoAdjust="0"/>
  </p:normalViewPr>
  <p:slideViewPr>
    <p:cSldViewPr snapToGrid="0">
      <p:cViewPr varScale="1">
        <p:scale>
          <a:sx n="68" d="100"/>
          <a:sy n="68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FE11F-1D25-4C36-AADD-DB4830FAA888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692F1-9804-4F44-8744-430B114C0C3B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8811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sk-SK" dirty="0" smtClean="0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AA45948-DE19-44E7-94CA-721C837DD03E}" type="slidenum">
              <a:rPr lang="sk-SK" altLang="sk-SK"/>
              <a:pPr/>
              <a:t>1</a:t>
            </a:fld>
            <a:endParaRPr lang="sk-SK" altLang="sk-SK" dirty="0"/>
          </a:p>
        </p:txBody>
      </p:sp>
    </p:spTree>
    <p:extLst>
      <p:ext uri="{BB962C8B-B14F-4D97-AF65-F5344CB8AC3E}">
        <p14:creationId xmlns:p14="http://schemas.microsoft.com/office/powerpoint/2010/main" val="257235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8824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69233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437656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147768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075360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735771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461429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997057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013905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20648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512599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9342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71137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998129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620501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373763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680724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91912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62790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127752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905538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83198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36678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61125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2300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191835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226823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9893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517920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038555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559061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197706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777711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61093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631945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198461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22060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356764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358770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795645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44998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201883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094088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58994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67654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714718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195637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867251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71126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097720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503790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978689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7328449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517259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74008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99605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44447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513308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882881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144255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59536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18265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42947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02216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4796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38958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06409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0413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92591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51543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8562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90135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7354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56484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03986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673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9029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02983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63927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16410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42045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26713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69660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17336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06026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92358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81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366260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69175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03982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03438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5787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300376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33753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5883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3348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40926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8554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95232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648165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90114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369384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367683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10626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799475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474060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857552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649529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1481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904346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6210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897282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36327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44292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835335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49111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0170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457808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006854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0012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377350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616888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442677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696785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702368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812884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811772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319005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766823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58788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1111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325031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84724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626863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585618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815019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37097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068291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721266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574780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200322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2373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289082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90852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525281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14742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430868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08453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800641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918781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96195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982605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3686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097808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04148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89306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64454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08548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12445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57365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34084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561F-7D21-4AA0-BBD6-382392FB2506}" type="datetimeFigureOut">
              <a:rPr lang="sk-SK" smtClean="0"/>
              <a:t>7.5.2016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97355-B7F6-4BF7-92C5-41C3EC2FAC7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674166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38848" y="943563"/>
            <a:ext cx="5361442" cy="126564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sk-SK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Petržalská super škola </a:t>
            </a:r>
            <a:br>
              <a:rPr lang="sk-SK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sk-SK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III. ročník 2015/2016</a:t>
            </a:r>
            <a:endParaRPr lang="sk-SK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9290" y="3049986"/>
            <a:ext cx="8452650" cy="2424772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sk-SK" sz="2400" b="1" dirty="0" smtClean="0">
                <a:solidFill>
                  <a:schemeClr val="bg1"/>
                </a:solidFill>
              </a:rPr>
              <a:t>Téma práce</a:t>
            </a:r>
            <a:r>
              <a:rPr lang="sk-SK" sz="2400" dirty="0" smtClean="0">
                <a:solidFill>
                  <a:schemeClr val="bg1"/>
                </a:solidFill>
              </a:rPr>
              <a:t>: Robot ako učebná pomôcka</a:t>
            </a:r>
          </a:p>
          <a:p>
            <a:pPr eaLnBrk="1" fontAlgn="auto" hangingPunct="1">
              <a:buFont typeface="Wingdings 2" charset="2"/>
              <a:buNone/>
              <a:defRPr/>
            </a:pPr>
            <a:r>
              <a:rPr lang="sk-SK" sz="2400" b="1" dirty="0" smtClean="0">
                <a:solidFill>
                  <a:schemeClr val="bg1"/>
                </a:solidFill>
              </a:rPr>
              <a:t>Názov práce</a:t>
            </a:r>
            <a:r>
              <a:rPr lang="sk-SK" sz="2400" dirty="0" smtClean="0">
                <a:solidFill>
                  <a:schemeClr val="bg1"/>
                </a:solidFill>
              </a:rPr>
              <a:t>: Roboti na školách</a:t>
            </a:r>
          </a:p>
          <a:p>
            <a:pPr eaLnBrk="1" fontAlgn="auto" hangingPunct="1">
              <a:buFont typeface="Wingdings 2" charset="2"/>
              <a:buNone/>
              <a:defRPr/>
            </a:pPr>
            <a:r>
              <a:rPr lang="sk-SK" sz="2400" b="1" dirty="0" smtClean="0">
                <a:solidFill>
                  <a:schemeClr val="bg1"/>
                </a:solidFill>
              </a:rPr>
              <a:t>Vypracovali</a:t>
            </a:r>
            <a:r>
              <a:rPr lang="sk-SK" sz="2400" dirty="0" smtClean="0">
                <a:solidFill>
                  <a:schemeClr val="bg1"/>
                </a:solidFill>
              </a:rPr>
              <a:t>: E. Karolčík, M. Ličko, J. Zemanovič</a:t>
            </a:r>
          </a:p>
          <a:p>
            <a:pPr eaLnBrk="1" fontAlgn="auto" hangingPunct="1">
              <a:buFont typeface="Wingdings 2" charset="2"/>
              <a:buNone/>
              <a:defRPr/>
            </a:pPr>
            <a:r>
              <a:rPr lang="sk-SK" sz="2400" b="1" dirty="0">
                <a:solidFill>
                  <a:schemeClr val="bg1"/>
                </a:solidFill>
              </a:rPr>
              <a:t>Vedúci práce</a:t>
            </a:r>
            <a:r>
              <a:rPr lang="sk-SK" sz="2400" dirty="0" smtClean="0">
                <a:solidFill>
                  <a:schemeClr val="bg1"/>
                </a:solidFill>
              </a:rPr>
              <a:t>: Mgr. Milota Marčišová</a:t>
            </a:r>
            <a:endParaRPr lang="sk-SK" sz="2400" dirty="0">
              <a:solidFill>
                <a:schemeClr val="bg1"/>
              </a:solidFill>
            </a:endParaRPr>
          </a:p>
          <a:p>
            <a:pPr eaLnBrk="1" fontAlgn="auto" hangingPunct="1">
              <a:buFont typeface="Wingdings 2" charset="2"/>
              <a:buNone/>
              <a:defRPr/>
            </a:pPr>
            <a:r>
              <a:rPr lang="sk-SK" sz="2400" b="1" dirty="0" smtClean="0">
                <a:solidFill>
                  <a:schemeClr val="bg1"/>
                </a:solidFill>
              </a:rPr>
              <a:t>Škola, trieda</a:t>
            </a:r>
            <a:r>
              <a:rPr lang="sk-SK" sz="2400" dirty="0" smtClean="0">
                <a:solidFill>
                  <a:schemeClr val="bg1"/>
                </a:solidFill>
              </a:rPr>
              <a:t>: ZŠ Holíčska 50, 8.A+8.B</a:t>
            </a:r>
          </a:p>
          <a:p>
            <a:pPr eaLnBrk="1" fontAlgn="auto" hangingPunct="1">
              <a:buFont typeface="Wingdings 2" charset="2"/>
              <a:buNone/>
              <a:defRPr/>
            </a:pPr>
            <a:endParaRPr lang="sk-SK" sz="2400" dirty="0"/>
          </a:p>
        </p:txBody>
      </p:sp>
      <p:pic>
        <p:nvPicPr>
          <p:cNvPr id="31748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35" y="1134170"/>
            <a:ext cx="15843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87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8102" y="843054"/>
            <a:ext cx="10195203" cy="3517931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sk-SK" sz="2800" b="1" dirty="0" smtClean="0">
                <a:solidFill>
                  <a:schemeClr val="tx1">
                    <a:lumMod val="95000"/>
                  </a:schemeClr>
                </a:solidFill>
              </a:rPr>
              <a:t>KEĎ SME SA DOZVEDELI O VŠETKÝCH TÝCHTO VYNÁLEZOCH, VYMYSLELI SME AJ MY NAŠE VLASTNÉ NÁPADY:</a:t>
            </a:r>
          </a:p>
          <a:p>
            <a:pPr marL="0" indent="0">
              <a:buNone/>
              <a:defRPr/>
            </a:pPr>
            <a:r>
              <a:rPr lang="sk-SK" sz="2800" b="1" i="1" u="sng" dirty="0" smtClean="0">
                <a:solidFill>
                  <a:schemeClr val="tx1">
                    <a:lumMod val="95000"/>
                  </a:schemeClr>
                </a:solidFill>
              </a:rPr>
              <a:t>Okuliare, ktoré slúžia ako tabuľa</a:t>
            </a:r>
          </a:p>
          <a:p>
            <a:pPr marL="0" indent="0">
              <a:buNone/>
              <a:defRPr/>
            </a:pPr>
            <a:r>
              <a:rPr lang="sk-SK" dirty="0" smtClean="0">
                <a:solidFill>
                  <a:schemeClr val="tx1">
                    <a:lumMod val="95000"/>
                  </a:schemeClr>
                </a:solidFill>
              </a:rPr>
              <a:t>K nim nevyhnutne patria „ruky“, čiže rukavice, ktoré má učiteľ alebo žiak na sebe, pohyby rúk by sa prenášali napríklad cez Bluetooth priamo na obraz, ktorý vidia žiaci vo svojich okuliaroch.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180" y="4592811"/>
            <a:ext cx="2029640" cy="202964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475" y="4959951"/>
            <a:ext cx="1995658" cy="1295363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092" y="4639627"/>
            <a:ext cx="2582489" cy="193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434512" y="687401"/>
            <a:ext cx="6570005" cy="328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SzPct val="125000"/>
              <a:defRPr/>
            </a:pPr>
            <a:r>
              <a:rPr lang="sk-SK" sz="3200" i="1" u="sng" dirty="0">
                <a:solidFill>
                  <a:prstClr val="black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Robot, ktorý rozdáva pomôcky</a:t>
            </a:r>
            <a:r>
              <a:rPr lang="sk-SK" sz="2400" dirty="0">
                <a:solidFill>
                  <a:prstClr val="black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, písomky- pracovali by dvaja roboti </a:t>
            </a:r>
            <a:endParaRPr lang="sk-SK" sz="2400" dirty="0" smtClean="0">
              <a:solidFill>
                <a:prstClr val="black"/>
              </a:solidFill>
              <a:effectLst>
                <a:outerShdw blurRad="152400" dist="38100" dir="2700000" algn="tl">
                  <a:srgbClr val="000000">
                    <a:alpha val="36000"/>
                  </a:srgbClr>
                </a:outerShdw>
              </a:effectLst>
            </a:endParaRP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SzPct val="125000"/>
              <a:buAutoNum type="alphaLcParenR"/>
              <a:defRPr/>
            </a:pPr>
            <a:r>
              <a:rPr lang="sk-SK" sz="2400" dirty="0" smtClean="0">
                <a:solidFill>
                  <a:prstClr val="black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nosil by </a:t>
            </a:r>
            <a:r>
              <a:rPr lang="sk-SK" sz="2400" dirty="0">
                <a:solidFill>
                  <a:prstClr val="black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pomôcky na vozíku </a:t>
            </a:r>
            <a:endParaRPr lang="sk-SK" sz="2400" dirty="0" smtClean="0">
              <a:solidFill>
                <a:prstClr val="black"/>
              </a:solidFill>
              <a:effectLst>
                <a:outerShdw blurRad="152400" dist="38100" dir="2700000" algn="tl">
                  <a:srgbClr val="000000">
                    <a:alpha val="36000"/>
                  </a:srgbClr>
                </a:outerShdw>
              </a:effectLst>
            </a:endParaRP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SzPct val="125000"/>
              <a:buAutoNum type="alphaLcParenR"/>
              <a:defRPr/>
            </a:pPr>
            <a:r>
              <a:rPr lang="sk-SK" sz="2400" dirty="0" smtClean="0">
                <a:solidFill>
                  <a:prstClr val="black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rozdával </a:t>
            </a:r>
            <a:r>
              <a:rPr lang="sk-SK" sz="2400" dirty="0">
                <a:solidFill>
                  <a:prstClr val="black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by pomôcky alebo </a:t>
            </a:r>
            <a:r>
              <a:rPr lang="sk-SK" sz="2400" dirty="0" smtClean="0">
                <a:solidFill>
                  <a:prstClr val="black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písomky.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SzPct val="125000"/>
              <a:defRPr/>
            </a:pPr>
            <a:r>
              <a:rPr lang="sk-SK" sz="2400" dirty="0" smtClean="0">
                <a:solidFill>
                  <a:prstClr val="black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Mohli </a:t>
            </a:r>
            <a:r>
              <a:rPr lang="sk-SK" sz="2400" dirty="0">
                <a:solidFill>
                  <a:prstClr val="black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by byť zostrojené </a:t>
            </a:r>
            <a:r>
              <a:rPr lang="sk-SK" sz="2400" dirty="0" smtClean="0">
                <a:solidFill>
                  <a:prstClr val="black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podľa </a:t>
            </a:r>
            <a:r>
              <a:rPr lang="sk-SK" sz="2400" dirty="0">
                <a:solidFill>
                  <a:prstClr val="black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zváracích alebo vojenských </a:t>
            </a:r>
            <a:r>
              <a:rPr lang="sk-SK" sz="2400" dirty="0" smtClean="0">
                <a:solidFill>
                  <a:prstClr val="black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bezpečnostných robotov. </a:t>
            </a:r>
            <a:endParaRPr lang="sk-SK" sz="2400" dirty="0">
              <a:solidFill>
                <a:prstClr val="black"/>
              </a:solidFill>
              <a:effectLst>
                <a:outerShdw blurRad="152400" dist="38100" dir="2700000" algn="tl">
                  <a:srgbClr val="000000">
                    <a:alpha val="36000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838" y="952598"/>
            <a:ext cx="2412337" cy="322097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890" y="4085139"/>
            <a:ext cx="2563627" cy="232750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786" y="4085139"/>
            <a:ext cx="3103337" cy="23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471840" y="465523"/>
            <a:ext cx="6085320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SzPct val="125000"/>
              <a:defRPr/>
            </a:pPr>
            <a:r>
              <a:rPr lang="sk-SK" altLang="sk-SK" sz="2800" i="1" u="sng" dirty="0">
                <a:solidFill>
                  <a:schemeClr val="bg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Programovateľné školské </a:t>
            </a:r>
            <a:r>
              <a:rPr lang="sk-SK" altLang="sk-SK" sz="2800" i="1" u="sng" dirty="0" smtClean="0">
                <a:solidFill>
                  <a:schemeClr val="bg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</a:rPr>
              <a:t>glóbusy</a:t>
            </a:r>
            <a:endParaRPr lang="sk-SK" altLang="sk-SK" sz="2800" i="1" u="sng" dirty="0">
              <a:solidFill>
                <a:schemeClr val="bg1"/>
              </a:solidFill>
              <a:effectLst>
                <a:outerShdw blurRad="152400" dist="38100" dir="2700000" algn="tl">
                  <a:srgbClr val="000000">
                    <a:alpha val="36000"/>
                  </a:srgbClr>
                </a:outerShdw>
              </a:effectLst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718539" y="1074921"/>
            <a:ext cx="103538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sk-SK" sz="2400" dirty="0" smtClean="0">
              <a:solidFill>
                <a:schemeClr val="bg1"/>
              </a:solidFill>
            </a:endParaRPr>
          </a:p>
          <a:p>
            <a:pPr algn="just"/>
            <a:r>
              <a:rPr lang="sk-SK" sz="2400" dirty="0" smtClean="0">
                <a:solidFill>
                  <a:schemeClr val="bg1"/>
                </a:solidFill>
              </a:rPr>
              <a:t>Princípom takýchto robotov by bola pomôcka pre učiteľa geografie podobná glóbusu.</a:t>
            </a:r>
          </a:p>
          <a:p>
            <a:pPr algn="just"/>
            <a:r>
              <a:rPr lang="sk-SK" sz="2400" dirty="0" smtClean="0">
                <a:solidFill>
                  <a:schemeClr val="bg1"/>
                </a:solidFill>
              </a:rPr>
              <a:t>Avšak tento automatický a zároveň mobilný glóbus by sa dokázal presúvať k tomu žiakovi, ktorý má práve odpovedať. Všetci žiaci by mali svoje vlastné elektronické pero, ktorým by si vyhľadali časť Zeme, o ktorej sa majú učiť. Kliknutím na zvolenú oblasť by robot priblížil dané územie a ukázal tiež potrebné informácie o tejto krajine.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181" y="4491240"/>
            <a:ext cx="2148153" cy="217500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451" y="4447479"/>
            <a:ext cx="4022273" cy="22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1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92135" y="618518"/>
            <a:ext cx="4162107" cy="1169081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Ako sme pomohli </a:t>
            </a:r>
            <a:br>
              <a:rPr lang="sk-SK" dirty="0" smtClean="0"/>
            </a:br>
            <a:r>
              <a:rPr lang="sk-SK" dirty="0" smtClean="0"/>
              <a:t>Petržalke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027" y="618518"/>
            <a:ext cx="4087469" cy="544995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031074" y="2252047"/>
            <a:ext cx="528422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200" dirty="0" smtClean="0"/>
              <a:t>V okolí našej školy, dokonca aj pred vchodom a na školskom pozemku je porozhadzovaných veľa ohorkov od cigariet. Nám to vadí a vadí nám aj to, že fajčia priamo pred školou dokonca aj rodičia, ktorí čakajú na deti z ŠKD. Preto sme vyrobili plagáty, ktoré sme rozvešali na potrebné miesta. Text na plagáte: „Ďakujeme, že nefajčíte v blízkosti detí a v okolí školy“. </a:t>
            </a:r>
            <a:r>
              <a:rPr lang="sk-SK" sz="2200" dirty="0"/>
              <a:t> </a:t>
            </a:r>
            <a:r>
              <a:rPr lang="sk-SK" sz="2200" dirty="0" smtClean="0"/>
              <a:t>Veríme, že týmto sme pomohli deťom v Petržalke.</a:t>
            </a:r>
          </a:p>
        </p:txBody>
      </p:sp>
    </p:spTree>
    <p:extLst>
      <p:ext uri="{BB962C8B-B14F-4D97-AF65-F5344CB8AC3E}">
        <p14:creationId xmlns:p14="http://schemas.microsoft.com/office/powerpoint/2010/main" val="21025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920024" y="2967335"/>
            <a:ext cx="8351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Ďakujeme za pozornosť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176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1524000"/>
            <a:ext cx="7777424" cy="436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4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0169" y="542757"/>
            <a:ext cx="10263352" cy="564170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chemeClr val="bg1"/>
                </a:solidFill>
              </a:rPr>
              <a:t>Čo je to robotika? DÁ sa využiť aj v školách?</a:t>
            </a: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56430" y="1159988"/>
            <a:ext cx="9561626" cy="1230351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sk-SK" altLang="sk-SK" dirty="0" smtClean="0">
                <a:solidFill>
                  <a:schemeClr val="bg1"/>
                </a:solidFill>
              </a:rPr>
              <a:t>Robotika je veda </a:t>
            </a:r>
            <a:r>
              <a:rPr lang="sk-SK" altLang="sk-SK" dirty="0">
                <a:solidFill>
                  <a:schemeClr val="bg1"/>
                </a:solidFill>
              </a:rPr>
              <a:t>zaoberajúca sa robotmi a všetkým čo s nimi </a:t>
            </a:r>
            <a:r>
              <a:rPr lang="sk-SK" altLang="sk-SK" dirty="0" smtClean="0">
                <a:solidFill>
                  <a:schemeClr val="bg1"/>
                </a:solidFill>
              </a:rPr>
              <a:t>súvisí; </a:t>
            </a:r>
            <a:br>
              <a:rPr lang="sk-SK" altLang="sk-SK" dirty="0" smtClean="0">
                <a:solidFill>
                  <a:schemeClr val="bg1"/>
                </a:solidFill>
              </a:rPr>
            </a:br>
            <a:r>
              <a:rPr lang="sk-SK" altLang="sk-SK" dirty="0" smtClean="0">
                <a:solidFill>
                  <a:schemeClr val="bg1"/>
                </a:solidFill>
              </a:rPr>
              <a:t>ich dizajnom, výrobou </a:t>
            </a:r>
            <a:r>
              <a:rPr lang="sk-SK" altLang="sk-SK" dirty="0">
                <a:solidFill>
                  <a:schemeClr val="bg1"/>
                </a:solidFill>
              </a:rPr>
              <a:t>a </a:t>
            </a:r>
            <a:r>
              <a:rPr lang="sk-SK" altLang="sk-SK" dirty="0" smtClean="0">
                <a:solidFill>
                  <a:schemeClr val="bg1"/>
                </a:solidFill>
              </a:rPr>
              <a:t>aplikáciami. </a:t>
            </a:r>
            <a:r>
              <a:rPr lang="sk-SK" altLang="sk-SK" dirty="0">
                <a:solidFill>
                  <a:schemeClr val="bg1"/>
                </a:solidFill>
              </a:rPr>
              <a:t>Robotika úzko súvisí s elektronikou, mechanikou a softvérom. 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526" y="2849158"/>
            <a:ext cx="2751995" cy="335924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845" y="2828507"/>
            <a:ext cx="2243974" cy="3359243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1256430" y="2635953"/>
            <a:ext cx="47645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k-SK" sz="2400" dirty="0">
                <a:solidFill>
                  <a:schemeClr val="bg1"/>
                </a:solidFill>
              </a:rPr>
              <a:t>Čoraz častejšie sa začínajú roboty </a:t>
            </a:r>
            <a:r>
              <a:rPr lang="sk-SK" sz="2400" dirty="0" smtClean="0">
                <a:solidFill>
                  <a:schemeClr val="bg1"/>
                </a:solidFill>
              </a:rPr>
              <a:t>využívať </a:t>
            </a:r>
            <a:r>
              <a:rPr lang="sk-SK" sz="2400" dirty="0">
                <a:solidFill>
                  <a:schemeClr val="bg1"/>
                </a:solidFill>
              </a:rPr>
              <a:t>na </a:t>
            </a:r>
            <a:r>
              <a:rPr lang="sk-SK" sz="2400" dirty="0" smtClean="0">
                <a:solidFill>
                  <a:schemeClr val="bg1"/>
                </a:solidFill>
              </a:rPr>
              <a:t>školách.</a:t>
            </a:r>
            <a:endParaRPr lang="sk-SK" sz="2400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sk-SK" sz="2400" dirty="0">
                <a:solidFill>
                  <a:schemeClr val="bg1"/>
                </a:solidFill>
              </a:rPr>
              <a:t>V rámci hodín informatiky sa na stredných školách používajú napr. roboty LEGO alebo 3D tlačiarne na ktorých sa študenti učia základy programovania. </a:t>
            </a:r>
          </a:p>
          <a:p>
            <a:pPr algn="just">
              <a:defRPr/>
            </a:pPr>
            <a:r>
              <a:rPr lang="sk-SK" sz="2400" dirty="0">
                <a:solidFill>
                  <a:schemeClr val="bg1"/>
                </a:solidFill>
              </a:rPr>
              <a:t>Roboty sa využívajú aj pri výučbe medikov – chirurgov, stomatológov, </a:t>
            </a:r>
            <a:r>
              <a:rPr lang="sk-SK" sz="2400" dirty="0" smtClean="0">
                <a:solidFill>
                  <a:schemeClr val="bg1"/>
                </a:solidFill>
              </a:rPr>
              <a:t>gynekológov ...</a:t>
            </a:r>
            <a:endParaRPr lang="sk-S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6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7938" y="661051"/>
            <a:ext cx="7429500" cy="542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k-SK" dirty="0" smtClean="0"/>
              <a:t>Malí škôlkari s robotmi</a:t>
            </a:r>
            <a:endParaRPr lang="sk-SK" dirty="0"/>
          </a:p>
        </p:txBody>
      </p:sp>
      <p:sp>
        <p:nvSpPr>
          <p:cNvPr id="41988" name="BlokTextu 3"/>
          <p:cNvSpPr txBox="1">
            <a:spLocks noChangeArrowheads="1"/>
          </p:cNvSpPr>
          <p:nvPr/>
        </p:nvSpPr>
        <p:spPr bwMode="auto">
          <a:xfrm>
            <a:off x="6065838" y="1916113"/>
            <a:ext cx="3917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sk-SK" altLang="sk-SK" dirty="0">
                <a:latin typeface="Arial" panose="020B0604020202020204" pitchFamily="34" charset="0"/>
              </a:rPr>
              <a:t/>
            </a:r>
            <a:br>
              <a:rPr lang="sk-SK" altLang="sk-SK" dirty="0">
                <a:latin typeface="Arial" panose="020B0604020202020204" pitchFamily="34" charset="0"/>
              </a:rPr>
            </a:br>
            <a:endParaRPr lang="sk-SK" altLang="sk-SK" dirty="0">
              <a:latin typeface="Arial" panose="020B0604020202020204" pitchFamily="34" charset="0"/>
            </a:endParaRPr>
          </a:p>
        </p:txBody>
      </p:sp>
      <p:pic>
        <p:nvPicPr>
          <p:cNvPr id="41990" name="Picture 4" descr="http://www.skolam.sk/storage/site/merkur_ca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983" y="4026131"/>
            <a:ext cx="3208523" cy="260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276726" y="1203976"/>
            <a:ext cx="10019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800" dirty="0" smtClean="0"/>
              <a:t>MERKUR Robotics je široká škála stavebníc, s ktorými môžete vytvárať rôzne typy robotov, robotických ramien, stopovacích a iných zariadení E-</a:t>
            </a:r>
            <a:r>
              <a:rPr lang="sk-SK" sz="2800" dirty="0" err="1" smtClean="0"/>
              <a:t>Blocks</a:t>
            </a:r>
            <a:r>
              <a:rPr lang="sk-SK" sz="2800" dirty="0" smtClean="0"/>
              <a:t>. E-</a:t>
            </a:r>
            <a:r>
              <a:rPr lang="sk-SK" sz="2800" dirty="0" err="1" smtClean="0"/>
              <a:t>Blocks</a:t>
            </a:r>
            <a:r>
              <a:rPr lang="sk-SK" sz="2800" dirty="0" smtClean="0"/>
              <a:t> je inovatívna hands-on metóda, ktorá vytvára jedinečnú skúsenosť spolupráce pre malé deti, ktorá spája multimediálny software a reálne objekty.</a:t>
            </a:r>
            <a:endParaRPr lang="sk-SK" sz="2800" dirty="0"/>
          </a:p>
        </p:txBody>
      </p:sp>
      <p:pic>
        <p:nvPicPr>
          <p:cNvPr id="8" name="Picture 2" descr="http://noticias.venezuelapana.com/ams/panel/uploads/logo-11972-tecnologia-e-block-facilita-apendizaj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76" y="4026131"/>
            <a:ext cx="3857766" cy="260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7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6662" y="589934"/>
            <a:ext cx="9905998" cy="1478570"/>
          </a:xfrm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Školáci s 3d tlačiarňou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41413" y="1811462"/>
            <a:ext cx="9718845" cy="2632002"/>
          </a:xfrm>
        </p:spPr>
        <p:txBody>
          <a:bodyPr/>
          <a:lstStyle/>
          <a:p>
            <a:pPr algn="just">
              <a:defRPr/>
            </a:pPr>
            <a:r>
              <a:rPr lang="sk-SK" dirty="0">
                <a:solidFill>
                  <a:schemeClr val="bg1"/>
                </a:solidFill>
              </a:rPr>
              <a:t>Žiaci si vytvoria vzťah k novým technológiám, s ktorými sa budú v budúcnosti bežne stretávať. Naučia sa modelovať v počítačových programoch a získajú lepšiu predstavivosť. </a:t>
            </a:r>
            <a:r>
              <a:rPr lang="sk-SK" dirty="0" smtClean="0">
                <a:solidFill>
                  <a:schemeClr val="bg1"/>
                </a:solidFill>
              </a:rPr>
              <a:t>Vytlačia </a:t>
            </a:r>
            <a:r>
              <a:rPr lang="sk-SK" dirty="0">
                <a:solidFill>
                  <a:schemeClr val="bg1"/>
                </a:solidFill>
              </a:rPr>
              <a:t>si napríklad svoj model mesiaca, DNA, časti tela a orgánov a iné. Kreativite sa hranice nekladú</a:t>
            </a:r>
            <a:r>
              <a:rPr lang="sk-SK" dirty="0" smtClean="0">
                <a:solidFill>
                  <a:schemeClr val="bg1"/>
                </a:solidFill>
              </a:rPr>
              <a:t>.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559" y="4287717"/>
            <a:ext cx="3551678" cy="237496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408" y="4287717"/>
            <a:ext cx="4045717" cy="237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5804" y="604912"/>
            <a:ext cx="9425641" cy="1477963"/>
          </a:xfrm>
        </p:spPr>
        <p:txBody>
          <a:bodyPr/>
          <a:lstStyle/>
          <a:p>
            <a:pPr>
              <a:defRPr/>
            </a:pPr>
            <a:r>
              <a:rPr lang="sk-SK" dirty="0" smtClean="0">
                <a:solidFill>
                  <a:schemeClr val="bg1"/>
                </a:solidFill>
              </a:rPr>
              <a:t>Vysokoškoláci vyrobili 2 roboty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43011" name="Zástupný symbol obsahu 2"/>
          <p:cNvSpPr>
            <a:spLocks noGrp="1"/>
          </p:cNvSpPr>
          <p:nvPr>
            <p:ph idx="1"/>
          </p:nvPr>
        </p:nvSpPr>
        <p:spPr>
          <a:xfrm>
            <a:off x="874420" y="2211956"/>
            <a:ext cx="5864005" cy="29814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k-SK" altLang="sk-SK" sz="2800" dirty="0">
                <a:solidFill>
                  <a:schemeClr val="bg1"/>
                </a:solidFill>
              </a:rPr>
              <a:t>Na Katedre technickej kybernetiky Žilinskej univerzity vyvinuli dva demonštračné vývojové systémy: robot George s programovým vybavením pre základné školy a </a:t>
            </a:r>
            <a:r>
              <a:rPr lang="sk-SK" altLang="sk-SK" sz="2800" dirty="0" err="1">
                <a:solidFill>
                  <a:schemeClr val="bg1"/>
                </a:solidFill>
              </a:rPr>
              <a:t>Yrobot</a:t>
            </a:r>
            <a:r>
              <a:rPr lang="sk-SK" altLang="sk-SK" sz="2800" dirty="0">
                <a:solidFill>
                  <a:schemeClr val="bg1"/>
                </a:solidFill>
              </a:rPr>
              <a:t> pre stredné školy a ď</a:t>
            </a:r>
            <a:r>
              <a:rPr lang="sk-SK" altLang="sk-SK" sz="2800" dirty="0" smtClean="0">
                <a:solidFill>
                  <a:schemeClr val="bg1"/>
                </a:solidFill>
              </a:rPr>
              <a:t>alších </a:t>
            </a:r>
            <a:r>
              <a:rPr lang="sk-SK" altLang="sk-SK" sz="2800" dirty="0">
                <a:solidFill>
                  <a:schemeClr val="bg1"/>
                </a:solidFill>
              </a:rPr>
              <a:t>záujemcov. 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935" y="2211956"/>
            <a:ext cx="3931058" cy="275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617" y="618474"/>
            <a:ext cx="9861453" cy="1477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sz="3200" dirty="0" smtClean="0"/>
              <a:t>Robot ABB Irb 120 ako učebná pomôcka</a:t>
            </a:r>
            <a:endParaRPr lang="sk-SK" sz="3200" dirty="0"/>
          </a:p>
        </p:txBody>
      </p:sp>
      <p:sp>
        <p:nvSpPr>
          <p:cNvPr id="44035" name="Zástupný symbol obsahu 4"/>
          <p:cNvSpPr>
            <a:spLocks noGrp="1"/>
          </p:cNvSpPr>
          <p:nvPr>
            <p:ph idx="1"/>
          </p:nvPr>
        </p:nvSpPr>
        <p:spPr>
          <a:xfrm>
            <a:off x="1100763" y="2096437"/>
            <a:ext cx="5849936" cy="391216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k-SK" altLang="sk-SK" dirty="0" smtClean="0"/>
              <a:t>Robot ABB IRB 120 je schopný komunikácie s kamerovým systémom a bude slúžiť na vzdelávacie účely stredoškolákom z Trnavy. K robotu škola dostala aj 50 licencii na softvér RobotStudio. Takto vybavená učebňa pomáha študentom učiť sa programovať a modelovať virtuálne robotické pracoviská, pričom si svoje programy odskúšajú aj na ozajstnom robote.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578" y="2296050"/>
            <a:ext cx="4036169" cy="28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0357" y="368007"/>
            <a:ext cx="7429500" cy="1012726"/>
          </a:xfrm>
        </p:spPr>
        <p:txBody>
          <a:bodyPr/>
          <a:lstStyle/>
          <a:p>
            <a:pPr>
              <a:defRPr/>
            </a:pPr>
            <a:r>
              <a:rPr lang="sk-SK" dirty="0" smtClean="0">
                <a:solidFill>
                  <a:schemeClr val="bg1"/>
                </a:solidFill>
              </a:rPr>
              <a:t>Letecký simulátor 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47107" name="Zástupný symbol obsahu 2"/>
          <p:cNvSpPr>
            <a:spLocks noGrp="1"/>
          </p:cNvSpPr>
          <p:nvPr>
            <p:ph idx="1"/>
          </p:nvPr>
        </p:nvSpPr>
        <p:spPr>
          <a:xfrm>
            <a:off x="1324586" y="1380733"/>
            <a:ext cx="9662282" cy="217839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k-SK" altLang="sk-SK" dirty="0" smtClean="0">
                <a:solidFill>
                  <a:schemeClr val="bg1"/>
                </a:solidFill>
              </a:rPr>
              <a:t>Je to letecký, plne pohyblivý simulátor na hydraulickej základni. Reálne pohyby kabíny, simulátor síl v riadení a verná grafika logo-prepar3dod firmy </a:t>
            </a:r>
            <a:r>
              <a:rPr lang="sk-SK" altLang="sk-SK" dirty="0" err="1" smtClean="0">
                <a:solidFill>
                  <a:schemeClr val="bg1"/>
                </a:solidFill>
              </a:rPr>
              <a:t>Lockheed</a:t>
            </a:r>
            <a:r>
              <a:rPr lang="sk-SK" altLang="sk-SK" dirty="0" smtClean="0">
                <a:solidFill>
                  <a:schemeClr val="bg1"/>
                </a:solidFill>
              </a:rPr>
              <a:t> Martin vám nedovolí spoznať, že neletíte v skutočnom lietadle.</a:t>
            </a:r>
            <a:br>
              <a:rPr lang="sk-SK" altLang="sk-SK" dirty="0" smtClean="0">
                <a:solidFill>
                  <a:schemeClr val="bg1"/>
                </a:solidFill>
              </a:rPr>
            </a:br>
            <a:r>
              <a:rPr lang="sk-SK" altLang="sk-SK" dirty="0" smtClean="0">
                <a:solidFill>
                  <a:schemeClr val="bg1"/>
                </a:solidFill>
              </a:rPr>
              <a:t>Na leteckom simulátore vykonávame výcviky PPL, IR aj MCC. Taktiež ponúkame výcvik letov do zlého počasia a straty orientácie.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749" y="3799171"/>
            <a:ext cx="4050140" cy="2671968"/>
          </a:xfrm>
          <a:prstGeom prst="rect">
            <a:avLst/>
          </a:prstGeom>
        </p:spPr>
      </p:pic>
      <p:pic>
        <p:nvPicPr>
          <p:cNvPr id="1026" name="Picture 2" descr="http://www.laazatec.cz/images/telo2004/pruvodce/cs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107" y="3851783"/>
            <a:ext cx="3274195" cy="26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6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7485" y="614246"/>
            <a:ext cx="6117516" cy="744668"/>
          </a:xfrm>
        </p:spPr>
        <p:txBody>
          <a:bodyPr>
            <a:normAutofit/>
          </a:bodyPr>
          <a:lstStyle/>
          <a:p>
            <a:r>
              <a:rPr lang="sk-SK" dirty="0" smtClean="0"/>
              <a:t>Robot </a:t>
            </a:r>
            <a:r>
              <a:rPr lang="sk-SK" dirty="0" err="1" smtClean="0"/>
              <a:t>showa</a:t>
            </a:r>
            <a:r>
              <a:rPr lang="sk-SK" dirty="0" smtClean="0"/>
              <a:t> </a:t>
            </a:r>
            <a:r>
              <a:rPr lang="sk-SK" dirty="0" err="1" smtClean="0"/>
              <a:t>hanako</a:t>
            </a:r>
            <a:r>
              <a:rPr lang="sk-SK" dirty="0" smtClean="0"/>
              <a:t> 2</a:t>
            </a:r>
            <a:endParaRPr lang="sk-SK" dirty="0"/>
          </a:p>
        </p:txBody>
      </p:sp>
      <p:pic>
        <p:nvPicPr>
          <p:cNvPr id="5" name="Picture 7" descr="http://img.medscape.com/article/781/376/781376-figur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36" y="4127123"/>
            <a:ext cx="3094893" cy="251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blog.progressivetoo.com/wp-content/uploads/2014/07/ultra-realistic-dental-training-android-robot-showa-hanako-2-diginfo-624x3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409" y="4255826"/>
            <a:ext cx="4024292" cy="226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ĺžnik 3"/>
          <p:cNvSpPr/>
          <p:nvPr/>
        </p:nvSpPr>
        <p:spPr>
          <a:xfrm>
            <a:off x="1055804" y="1653208"/>
            <a:ext cx="96192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400" dirty="0"/>
              <a:t>Je to robot na simulovanie a učenie všetkých situácií pri zubných </a:t>
            </a:r>
            <a:r>
              <a:rPr lang="sk-SK" sz="2400" dirty="0" smtClean="0"/>
              <a:t>vyšetreniach. </a:t>
            </a:r>
            <a:r>
              <a:rPr lang="sk-SK" altLang="sk-SK" sz="2400" dirty="0" smtClean="0"/>
              <a:t>Žmurká</a:t>
            </a:r>
            <a:r>
              <a:rPr lang="sk-SK" altLang="sk-SK" sz="2400" dirty="0"/>
              <a:t>, uhýba sa, mrví sa a má aj dávivý reflex. </a:t>
            </a:r>
            <a:r>
              <a:rPr lang="sk-SK" altLang="sk-SK" sz="2400" dirty="0" err="1"/>
              <a:t>Humanoidný</a:t>
            </a:r>
            <a:r>
              <a:rPr lang="sk-SK" altLang="sk-SK" sz="2400" dirty="0"/>
              <a:t> robot dokáže aj kýchať, krútiť hlavou, kašlať či odmietavo zatvárať ústa, keď „pocíti“ bolesť. Zdravotná figurína má v sebe zabudovanú technológiu na rozpoznanie hlasu, vďaka ktorej dokáže so zubárom viesť i základnú konverzáciu. </a:t>
            </a:r>
          </a:p>
        </p:txBody>
      </p:sp>
    </p:spTree>
    <p:extLst>
      <p:ext uri="{BB962C8B-B14F-4D97-AF65-F5344CB8AC3E}">
        <p14:creationId xmlns:p14="http://schemas.microsoft.com/office/powerpoint/2010/main" val="18679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24113" y="404813"/>
            <a:ext cx="7429500" cy="1477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sz="3200" b="1" dirty="0" smtClean="0"/>
              <a:t>SIMone™ </a:t>
            </a:r>
            <a:r>
              <a:rPr lang="sk-SK" sz="3200" dirty="0" smtClean="0"/>
              <a:t>– Simulátor pôrodu</a:t>
            </a:r>
            <a:endParaRPr lang="sk-SK" sz="3200" dirty="0"/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861997" y="1639947"/>
            <a:ext cx="10553732" cy="138741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sk-SK" altLang="sk-SK" sz="2000" dirty="0" smtClean="0"/>
              <a:t>Simulátor je replikou ženského brucha s pošvou. Vnútri simulátora sa nachádza hlavička plodu. Dotyková obrazovka ukazuje aktuálny obraz o postavení hlavy plodu vnútri panvy matky. Simulácia pôrodu je sledovaná softwarom, ktorý pomáha pri správnom výbere jednotlivých postupov - použitia liekov, vákua alebo správneho lekárskeho nástroja. </a:t>
            </a:r>
          </a:p>
        </p:txBody>
      </p:sp>
      <p:pic>
        <p:nvPicPr>
          <p:cNvPr id="4198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16" y="3117909"/>
            <a:ext cx="460851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ĺžnik 2"/>
          <p:cNvSpPr/>
          <p:nvPr/>
        </p:nvSpPr>
        <p:spPr>
          <a:xfrm>
            <a:off x="1108386" y="3501271"/>
            <a:ext cx="4392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Na čo pripravuje robot </a:t>
            </a:r>
            <a:r>
              <a:rPr lang="sk-SK" b="1" dirty="0" err="1"/>
              <a:t>SIMone</a:t>
            </a:r>
            <a:r>
              <a:rPr lang="sk-SK" b="1" dirty="0"/>
              <a:t>™ študentov:</a:t>
            </a: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959063" y="4253964"/>
            <a:ext cx="9870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sk-SK" sz="2000" dirty="0"/>
              <a:t>Tento pôrodný simulátor pripravuje študentov na:</a:t>
            </a:r>
          </a:p>
          <a:p>
            <a:pPr>
              <a:buFont typeface="Arial" charset="0"/>
              <a:buChar char="•"/>
              <a:defRPr/>
            </a:pPr>
            <a:r>
              <a:rPr lang="sk-SK" sz="2000" dirty="0"/>
              <a:t>Správny výber lekárskych nástrojov pri pôrode</a:t>
            </a:r>
          </a:p>
          <a:p>
            <a:pPr>
              <a:buFont typeface="Arial" charset="0"/>
              <a:buChar char="•"/>
              <a:defRPr/>
            </a:pPr>
            <a:r>
              <a:rPr lang="sk-SK" sz="2000" dirty="0"/>
              <a:t>Zisťovanie polohy hlavičky dieťaťa vnútri panvy matky</a:t>
            </a:r>
          </a:p>
          <a:p>
            <a:pPr>
              <a:buFont typeface="Arial" charset="0"/>
              <a:buChar char="•"/>
              <a:defRPr/>
            </a:pPr>
            <a:r>
              <a:rPr lang="sk-SK" sz="2000" dirty="0"/>
              <a:t>Podávanie medikácie pre urýchlenie pôrodu</a:t>
            </a:r>
          </a:p>
          <a:p>
            <a:pPr>
              <a:buFont typeface="Arial" charset="0"/>
              <a:buChar char="•"/>
              <a:defRPr/>
            </a:pPr>
            <a:r>
              <a:rPr lang="sk-SK" sz="2000" dirty="0"/>
              <a:t>Interpretáciu srdečnej odozvy plodu a sťahov maternice</a:t>
            </a:r>
          </a:p>
          <a:p>
            <a:pPr>
              <a:buFont typeface="Arial" charset="0"/>
              <a:buChar char="•"/>
              <a:defRPr/>
            </a:pPr>
            <a:r>
              <a:rPr lang="sk-SK" sz="2000" dirty="0"/>
              <a:t>Interpretáciu zvuku pri dýchaní</a:t>
            </a:r>
          </a:p>
          <a:p>
            <a:pPr>
              <a:buFont typeface="Arial" charset="0"/>
              <a:buChar char="•"/>
              <a:defRPr/>
            </a:pPr>
            <a:r>
              <a:rPr lang="sk-SK" sz="2000" dirty="0"/>
              <a:t>Rozoznávanie zvukov vydávaných matkou pri prekonávaní bolesti </a:t>
            </a:r>
          </a:p>
        </p:txBody>
      </p:sp>
    </p:spTree>
    <p:extLst>
      <p:ext uri="{BB962C8B-B14F-4D97-AF65-F5344CB8AC3E}">
        <p14:creationId xmlns:p14="http://schemas.microsoft.com/office/powerpoint/2010/main" val="308910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bvod">
  <a:themeElements>
    <a:clrScheme name="Obvod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10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bvod">
  <a:themeElements>
    <a:clrScheme name="Obvod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3.xml><?xml version="1.0" encoding="utf-8"?>
<a:theme xmlns:a="http://schemas.openxmlformats.org/drawingml/2006/main" name="5_Obvod">
  <a:themeElements>
    <a:clrScheme name="Obvod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4.xml><?xml version="1.0" encoding="utf-8"?>
<a:theme xmlns:a="http://schemas.openxmlformats.org/drawingml/2006/main" name="6_Obvod">
  <a:themeElements>
    <a:clrScheme name="Obvod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5.xml><?xml version="1.0" encoding="utf-8"?>
<a:theme xmlns:a="http://schemas.openxmlformats.org/drawingml/2006/main" name="8_Obvod">
  <a:themeElements>
    <a:clrScheme name="Obvod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6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7.xml><?xml version="1.0" encoding="utf-8"?>
<a:theme xmlns:a="http://schemas.openxmlformats.org/drawingml/2006/main" name="11_Obvod">
  <a:themeElements>
    <a:clrScheme name="Obvo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8.xml><?xml version="1.0" encoding="utf-8"?>
<a:theme xmlns:a="http://schemas.openxmlformats.org/drawingml/2006/main" name="12_Obvod">
  <a:themeElements>
    <a:clrScheme name="Obvo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9.xml><?xml version="1.0" encoding="utf-8"?>
<a:theme xmlns:a="http://schemas.openxmlformats.org/drawingml/2006/main" name="14_Obvod">
  <a:themeElements>
    <a:clrScheme name="Obvo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Obvod</Template>
  <TotalTime>297</TotalTime>
  <Words>713</Words>
  <Application>Microsoft Office PowerPoint</Application>
  <PresentationFormat>Širokouhlá</PresentationFormat>
  <Paragraphs>49</Paragraphs>
  <Slides>15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9</vt:i4>
      </vt:variant>
      <vt:variant>
        <vt:lpstr>Nadpisy snímok</vt:lpstr>
      </vt:variant>
      <vt:variant>
        <vt:i4>15</vt:i4>
      </vt:variant>
    </vt:vector>
  </HeadingPairs>
  <TitlesOfParts>
    <vt:vector size="29" baseType="lpstr">
      <vt:lpstr>Arial</vt:lpstr>
      <vt:lpstr>Calibri</vt:lpstr>
      <vt:lpstr>Trebuchet MS</vt:lpstr>
      <vt:lpstr>Tw Cen MT</vt:lpstr>
      <vt:lpstr>Wingdings 2</vt:lpstr>
      <vt:lpstr>2_Obvod</vt:lpstr>
      <vt:lpstr>3_Obvod</vt:lpstr>
      <vt:lpstr>5_Obvod</vt:lpstr>
      <vt:lpstr>6_Obvod</vt:lpstr>
      <vt:lpstr>8_Obvod</vt:lpstr>
      <vt:lpstr>Obvod</vt:lpstr>
      <vt:lpstr>11_Obvod</vt:lpstr>
      <vt:lpstr>12_Obvod</vt:lpstr>
      <vt:lpstr>14_Obvod</vt:lpstr>
      <vt:lpstr>Petržalská super škola  III. ročník 2015/2016</vt:lpstr>
      <vt:lpstr>Čo je to robotika? DÁ sa využiť aj v školách?</vt:lpstr>
      <vt:lpstr>Malí škôlkari s robotmi</vt:lpstr>
      <vt:lpstr>Školáci s 3d tlačiarňou</vt:lpstr>
      <vt:lpstr>Vysokoškoláci vyrobili 2 roboty</vt:lpstr>
      <vt:lpstr>Robot ABB Irb 120 ako učebná pomôcka</vt:lpstr>
      <vt:lpstr>Letecký simulátor </vt:lpstr>
      <vt:lpstr>Robot showa hanako 2</vt:lpstr>
      <vt:lpstr>SIMone™ – Simulátor pôrodu</vt:lpstr>
      <vt:lpstr>Prezentácia programu PowerPoint</vt:lpstr>
      <vt:lpstr>Prezentácia programu PowerPoint</vt:lpstr>
      <vt:lpstr>Prezentácia programu PowerPoint</vt:lpstr>
      <vt:lpstr>Ako sme pomohli  Petržalke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Petržalská super škola  III. ročník 2015/2016</dc:title>
  <dc:creator>Ziak</dc:creator>
  <cp:lastModifiedBy>Ucitel</cp:lastModifiedBy>
  <cp:revision>42</cp:revision>
  <dcterms:created xsi:type="dcterms:W3CDTF">2016-05-05T08:09:53Z</dcterms:created>
  <dcterms:modified xsi:type="dcterms:W3CDTF">2016-05-06T23:49:28Z</dcterms:modified>
</cp:coreProperties>
</file>