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63" r:id="rId6"/>
    <p:sldId id="260" r:id="rId7"/>
    <p:sldId id="261" r:id="rId8"/>
    <p:sldId id="262" r:id="rId9"/>
    <p:sldId id="266" r:id="rId10"/>
    <p:sldId id="270" r:id="rId11"/>
    <p:sldId id="271" r:id="rId12"/>
    <p:sldId id="267" r:id="rId13"/>
    <p:sldId id="27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B143-EA09-4D9E-B7FE-1C1458D6379C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A079-D6B1-462A-9877-0560E11FAC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A079-D6B1-462A-9877-0560E11FACEA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A079-D6B1-462A-9877-0560E11FACEA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5FC878-B48F-440E-928D-1098C2B13D01}" type="datetimeFigureOut">
              <a:rPr lang="sk-SK" smtClean="0"/>
              <a:pPr/>
              <a:t>29.4.2015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182DBF-4680-440B-886D-E6A824B4A6D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lavnespravy.sk/wp-content/uploads/2012/07/Detsk%C3%A1-hra%C4%8Dka-kovov%C3%BD-voz%C3%ADk-m%C3%A1-u%C5%BE-3600-rok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hlavnespravy.sk/wp-content/uploads/2012/07/Artefakty-v-m%C3%BAzeu-Ni%C5%BEn%C3%A1-My%C5%A1%C4%BE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w&amp;url=http://www.hradiska.sk/2013/01/sidliska-otomanskej-kultury-na.html&amp;ei=BJI2VdzjD4T0PN-XgYAP&amp;bvm=bv.91071109,d.ZWU&amp;psig=AFQjCNEwRStccW9RTEFCJ_AT7bPETy2spA&amp;ust=142972603382792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5984" y="2714620"/>
            <a:ext cx="6172200" cy="37862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k-SK" sz="1800" dirty="0" smtClean="0">
                <a:solidFill>
                  <a:schemeClr val="tx1"/>
                </a:solidFill>
              </a:rPr>
              <a:t>Petržalská </a:t>
            </a:r>
            <a:r>
              <a:rPr lang="sk-SK" sz="1800" dirty="0" err="1" smtClean="0">
                <a:solidFill>
                  <a:schemeClr val="tx1"/>
                </a:solidFill>
              </a:rPr>
              <a:t>S</a:t>
            </a:r>
            <a:r>
              <a:rPr lang="sk-SK" sz="1800" dirty="0" err="1" smtClean="0">
                <a:solidFill>
                  <a:schemeClr val="tx1"/>
                </a:solidFill>
              </a:rPr>
              <a:t>uperškola</a:t>
            </a:r>
            <a:r>
              <a:rPr lang="sk-SK" sz="1800" dirty="0" smtClean="0">
                <a:solidFill>
                  <a:schemeClr val="tx1"/>
                </a:solidFill>
              </a:rPr>
              <a:t>     2. </a:t>
            </a:r>
            <a:r>
              <a:rPr lang="sk-SK" sz="1800" dirty="0" smtClean="0">
                <a:solidFill>
                  <a:schemeClr val="tx1"/>
                </a:solidFill>
              </a:rPr>
              <a:t>ročník </a:t>
            </a:r>
            <a:r>
              <a:rPr lang="sk-SK" sz="1800" dirty="0" smtClean="0">
                <a:solidFill>
                  <a:schemeClr val="tx1"/>
                </a:solidFill>
              </a:rPr>
              <a:t>2014/2015</a:t>
            </a:r>
            <a:r>
              <a:rPr lang="sk-SK" sz="1600" dirty="0" smtClean="0">
                <a:solidFill>
                  <a:schemeClr val="tx1"/>
                </a:solidFill>
              </a:rPr>
              <a:t/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/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accent1"/>
                </a:solidFill>
              </a:rPr>
              <a:t>Téma práce:	</a:t>
            </a:r>
            <a:r>
              <a:rPr lang="sk-SK" sz="1600" dirty="0" smtClean="0">
                <a:solidFill>
                  <a:schemeClr val="tx1"/>
                </a:solidFill>
              </a:rPr>
              <a:t>Aké suroviny sa ťažili a spracovávali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		v </a:t>
            </a:r>
            <a:r>
              <a:rPr lang="sk-SK" sz="1600" dirty="0" err="1" smtClean="0">
                <a:solidFill>
                  <a:schemeClr val="tx1"/>
                </a:solidFill>
              </a:rPr>
              <a:t>star</a:t>
            </a:r>
            <a:r>
              <a:rPr lang="sk-SK" sz="1600" dirty="0" smtClean="0">
                <a:solidFill>
                  <a:schemeClr val="tx1"/>
                </a:solidFill>
              </a:rPr>
              <a:t>. dobe bronzovej na Slovensku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accent1"/>
                </a:solidFill>
              </a:rPr>
              <a:t>Názov práce:	</a:t>
            </a:r>
            <a:r>
              <a:rPr lang="sk-SK" sz="1600" dirty="0" smtClean="0">
                <a:solidFill>
                  <a:schemeClr val="tx1"/>
                </a:solidFill>
              </a:rPr>
              <a:t>Bronz</a:t>
            </a:r>
            <a:r>
              <a:rPr lang="sk-SK" sz="1600" dirty="0" smtClean="0">
                <a:solidFill>
                  <a:schemeClr val="tx1"/>
                </a:solidFill>
              </a:rPr>
              <a:t> na Slovensku</a:t>
            </a:r>
            <a:r>
              <a:rPr lang="sk-SK" sz="1600" dirty="0" smtClean="0">
                <a:solidFill>
                  <a:schemeClr val="tx1"/>
                </a:solidFill>
              </a:rPr>
              <a:t/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accent1"/>
                </a:solidFill>
              </a:rPr>
              <a:t>Vypracovali:</a:t>
            </a:r>
            <a:r>
              <a:rPr lang="sk-SK" sz="1600" dirty="0" smtClean="0"/>
              <a:t>	</a:t>
            </a:r>
            <a:r>
              <a:rPr lang="sk-SK" sz="1600" dirty="0" smtClean="0">
                <a:solidFill>
                  <a:schemeClr val="tx1"/>
                </a:solidFill>
              </a:rPr>
              <a:t>Adriana </a:t>
            </a:r>
            <a:r>
              <a:rPr lang="sk-SK" sz="1600" dirty="0" err="1" smtClean="0">
                <a:solidFill>
                  <a:schemeClr val="tx1"/>
                </a:solidFill>
              </a:rPr>
              <a:t>Kačalová</a:t>
            </a:r>
            <a:r>
              <a:rPr lang="sk-SK" sz="1600" dirty="0" smtClean="0">
                <a:solidFill>
                  <a:schemeClr val="tx1"/>
                </a:solidFill>
              </a:rPr>
              <a:t>, </a:t>
            </a:r>
            <a:r>
              <a:rPr lang="sk-SK" sz="1600" dirty="0" smtClean="0">
                <a:solidFill>
                  <a:schemeClr val="tx1"/>
                </a:solidFill>
              </a:rPr>
              <a:t>L</a:t>
            </a:r>
            <a:r>
              <a:rPr lang="sk-SK" sz="1600" dirty="0" smtClean="0">
                <a:solidFill>
                  <a:schemeClr val="tx1"/>
                </a:solidFill>
              </a:rPr>
              <a:t>ea </a:t>
            </a:r>
            <a:r>
              <a:rPr lang="sk-SK" sz="1600" dirty="0" err="1" smtClean="0">
                <a:solidFill>
                  <a:schemeClr val="tx1"/>
                </a:solidFill>
              </a:rPr>
              <a:t>Š</a:t>
            </a:r>
            <a:r>
              <a:rPr lang="sk-SK" sz="1600" dirty="0" err="1" smtClean="0">
                <a:solidFill>
                  <a:schemeClr val="tx1"/>
                </a:solidFill>
              </a:rPr>
              <a:t>taffenová</a:t>
            </a:r>
            <a:r>
              <a:rPr lang="sk-SK" sz="1600" dirty="0" smtClean="0">
                <a:solidFill>
                  <a:schemeClr val="tx1"/>
                </a:solidFill>
              </a:rPr>
              <a:t>, </a:t>
            </a:r>
            <a:r>
              <a:rPr lang="sk-SK" sz="1600" dirty="0" smtClean="0">
                <a:solidFill>
                  <a:schemeClr val="tx1"/>
                </a:solidFill>
              </a:rPr>
              <a:t/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                       </a:t>
            </a:r>
            <a:r>
              <a:rPr lang="sk-SK" sz="1600" dirty="0" smtClean="0">
                <a:solidFill>
                  <a:schemeClr val="tx1"/>
                </a:solidFill>
              </a:rPr>
              <a:t>          Kristína Šimková </a:t>
            </a:r>
            <a:r>
              <a:rPr lang="sk-SK" sz="1600" dirty="0" smtClean="0">
                <a:solidFill>
                  <a:schemeClr val="tx1"/>
                </a:solidFill>
              </a:rPr>
              <a:t/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accent1"/>
                </a:solidFill>
              </a:rPr>
              <a:t>Vedúci práce:	</a:t>
            </a:r>
            <a:r>
              <a:rPr lang="sk-SK" sz="1600" dirty="0" smtClean="0">
                <a:solidFill>
                  <a:schemeClr val="tx1"/>
                </a:solidFill>
              </a:rPr>
              <a:t>Tibor </a:t>
            </a:r>
            <a:r>
              <a:rPr lang="sk-SK" sz="1600" dirty="0" smtClean="0">
                <a:solidFill>
                  <a:schemeClr val="tx1"/>
                </a:solidFill>
              </a:rPr>
              <a:t>Darázs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accent1"/>
                </a:solidFill>
              </a:rPr>
              <a:t>Škola:		</a:t>
            </a:r>
            <a:r>
              <a:rPr lang="sk-SK" sz="1600" dirty="0" smtClean="0">
                <a:solidFill>
                  <a:schemeClr val="tx1"/>
                </a:solidFill>
              </a:rPr>
              <a:t>Gessayova 2, Bratislava</a:t>
            </a:r>
            <a:r>
              <a:rPr lang="sk-SK" sz="1600" dirty="0" smtClean="0">
                <a:solidFill>
                  <a:schemeClr val="tx1"/>
                </a:solidFill>
              </a:rPr>
              <a:t/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accent1"/>
                </a:solidFill>
              </a:rPr>
              <a:t>Trieda:		</a:t>
            </a:r>
            <a:r>
              <a:rPr lang="sk-SK" sz="1600" dirty="0" smtClean="0">
                <a:solidFill>
                  <a:schemeClr val="tx1"/>
                </a:solidFill>
              </a:rPr>
              <a:t>6.A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7" y="214290"/>
            <a:ext cx="2726044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   </a:t>
            </a:r>
            <a:r>
              <a:rPr lang="sk-SK" sz="2800" b="1" dirty="0" smtClean="0">
                <a:solidFill>
                  <a:srgbClr val="002060"/>
                </a:solidFill>
              </a:rPr>
              <a:t>Použitá literatúra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200" dirty="0" smtClean="0"/>
              <a:t>	</a:t>
            </a:r>
          </a:p>
          <a:p>
            <a:pPr>
              <a:buNone/>
            </a:pP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2000" dirty="0" smtClean="0"/>
              <a:t>    Objavovanie Minulosti (prekl. A. Košťál.) Miláno1992.</a:t>
            </a:r>
          </a:p>
          <a:p>
            <a:pPr>
              <a:buNone/>
            </a:pPr>
            <a:r>
              <a:rPr lang="sk-SK" sz="1200" dirty="0" smtClean="0"/>
              <a:t>      </a:t>
            </a:r>
            <a:r>
              <a:rPr lang="sk-SK" sz="2000" dirty="0" smtClean="0"/>
              <a:t>Čaplovič, Čičaj,  Kováč, Lipták, Lukačka – Dejiny Slovenska.        </a:t>
            </a:r>
          </a:p>
          <a:p>
            <a:pPr>
              <a:buNone/>
            </a:pPr>
            <a:r>
              <a:rPr lang="sk-SK" sz="2000" dirty="0" smtClean="0"/>
              <a:t>                                                                            Bratislava 2000</a:t>
            </a:r>
          </a:p>
          <a:p>
            <a:pPr>
              <a:buNone/>
            </a:pPr>
            <a:r>
              <a:rPr lang="sk-SK" sz="2000" dirty="0" smtClean="0"/>
              <a:t>	Marsina R. - Dejiny Slovenska 1.  Bratislava 1986</a:t>
            </a:r>
          </a:p>
          <a:p>
            <a:pPr>
              <a:buNone/>
            </a:pPr>
            <a:r>
              <a:rPr lang="sk-SK" sz="2000" dirty="0" smtClean="0"/>
              <a:t>	www.spisskystvrtok.sk              </a:t>
            </a:r>
          </a:p>
          <a:p>
            <a:pPr>
              <a:buNone/>
            </a:pPr>
            <a:r>
              <a:rPr lang="sk-SK" sz="2000" dirty="0" smtClean="0"/>
              <a:t>	www.slovenskabanskacesta.sk</a:t>
            </a:r>
          </a:p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dirty="0" err="1" smtClean="0"/>
              <a:t>www.hlavnespravy.sk</a:t>
            </a:r>
            <a:r>
              <a:rPr lang="sk-SK" sz="2000" dirty="0" smtClean="0"/>
              <a:t> 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www.referaty.sk</a:t>
            </a:r>
          </a:p>
          <a:p>
            <a:pPr>
              <a:buNone/>
            </a:pPr>
            <a:r>
              <a:rPr lang="sk-SK" sz="2000" dirty="0" smtClean="0"/>
              <a:t>    www.permonik.host.sk            </a:t>
            </a:r>
          </a:p>
          <a:p>
            <a:pPr>
              <a:buNone/>
            </a:pPr>
            <a:r>
              <a:rPr lang="sk-SK" sz="2000" dirty="0" smtClean="0"/>
              <a:t>    www.mestotlmace.sk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           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</a:rPr>
              <a:t>Ako sme pomohli Petržalke</a:t>
            </a:r>
            <a:endParaRPr lang="sk-SK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72264" y="3143248"/>
            <a:ext cx="2071702" cy="24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29322" y="714356"/>
            <a:ext cx="2071702" cy="25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25259"/>
          <a:stretch>
            <a:fillRect/>
          </a:stretch>
        </p:blipFill>
        <p:spPr bwMode="auto">
          <a:xfrm>
            <a:off x="5072066" y="4643446"/>
            <a:ext cx="22939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lokTextu 12"/>
          <p:cNvSpPr txBox="1"/>
          <p:nvPr/>
        </p:nvSpPr>
        <p:spPr>
          <a:xfrm>
            <a:off x="642910" y="1643050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Na Deň Zeme sme na našom školskom dvore pripravovali skalku a preorávali sme pôdu, aby sa do nej dalo ešte niečo zasadiť. </a:t>
            </a:r>
          </a:p>
          <a:p>
            <a:endParaRPr lang="sk-SK" sz="1200" dirty="0" smtClean="0"/>
          </a:p>
          <a:p>
            <a:r>
              <a:rPr lang="sk-SK" sz="1200" dirty="0" smtClean="0"/>
              <a:t>Neskôr sme zbierali odpadky na školskom dvore a pri paneláku. V iný deň sme poliali kvety v okolí našich panelákov.</a:t>
            </a:r>
            <a:endParaRPr lang="sk-SK" sz="1200" dirty="0"/>
          </a:p>
        </p:txBody>
      </p:sp>
      <p:pic>
        <p:nvPicPr>
          <p:cNvPr id="3" name="Picture 2" descr="E:\lea\ako som pomohol\P424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429000"/>
            <a:ext cx="2357422" cy="1768067"/>
          </a:xfrm>
          <a:prstGeom prst="rect">
            <a:avLst/>
          </a:prstGeom>
          <a:noFill/>
        </p:spPr>
      </p:pic>
      <p:pic>
        <p:nvPicPr>
          <p:cNvPr id="4" name="Picture 3" descr="E:\lea\ako som pomohol\P424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929198"/>
            <a:ext cx="2428892" cy="1821669"/>
          </a:xfrm>
          <a:prstGeom prst="rect">
            <a:avLst/>
          </a:prstGeom>
          <a:noFill/>
        </p:spPr>
      </p:pic>
      <p:pic>
        <p:nvPicPr>
          <p:cNvPr id="1028" name="Picture 4" descr="E:\lea\ako som pomohol\P4240005.JPG"/>
          <p:cNvPicPr>
            <a:picLocks noChangeAspect="1" noChangeArrowheads="1"/>
          </p:cNvPicPr>
          <p:nvPr/>
        </p:nvPicPr>
        <p:blipFill>
          <a:blip r:embed="rId8" cstate="print"/>
          <a:srcRect r="22499"/>
          <a:stretch>
            <a:fillRect/>
          </a:stretch>
        </p:blipFill>
        <p:spPr bwMode="auto">
          <a:xfrm>
            <a:off x="2928926" y="3214686"/>
            <a:ext cx="221457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467600" cy="6188224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pPr>
              <a:buNone/>
            </a:pPr>
            <a:endParaRPr lang="sk-SK" sz="4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sk-SK" sz="48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sz="4800" dirty="0" smtClean="0">
                <a:solidFill>
                  <a:schemeClr val="accent1"/>
                </a:solidFill>
              </a:rPr>
              <a:t>     Ďakujeme za pozornosť</a:t>
            </a:r>
          </a:p>
          <a:p>
            <a:pPr>
              <a:buNone/>
            </a:pPr>
            <a:endParaRPr lang="sk-SK" sz="48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sz="4800" dirty="0" smtClean="0">
                <a:solidFill>
                  <a:schemeClr val="accent1"/>
                </a:solidFill>
              </a:rPr>
              <a:t>     </a:t>
            </a:r>
          </a:p>
          <a:p>
            <a:pPr>
              <a:buNone/>
            </a:pPr>
            <a:r>
              <a:rPr lang="sk-SK" sz="4800" dirty="0" smtClean="0">
                <a:solidFill>
                  <a:schemeClr val="accent1"/>
                </a:solidFill>
              </a:rPr>
              <a:t>               </a:t>
            </a:r>
          </a:p>
          <a:p>
            <a:pPr>
              <a:buNone/>
            </a:pPr>
            <a:r>
              <a:rPr lang="sk-SK" sz="4800" dirty="0" smtClean="0">
                <a:solidFill>
                  <a:schemeClr val="accent1"/>
                </a:solidFill>
              </a:rPr>
              <a:t>                </a:t>
            </a:r>
          </a:p>
          <a:p>
            <a:pPr>
              <a:buNone/>
            </a:pPr>
            <a:r>
              <a:rPr lang="sk-SK" sz="4800" dirty="0" smtClean="0">
                <a:solidFill>
                  <a:schemeClr val="accent1"/>
                </a:solidFill>
              </a:rPr>
              <a:t>              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sz="4800" dirty="0" smtClean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thumbs.dreamstime.com/t/emoticon-showing-thumb-up-vector-37031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14686"/>
            <a:ext cx="2571768" cy="257176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smiata tvár 9"/>
          <p:cNvSpPr/>
          <p:nvPr/>
        </p:nvSpPr>
        <p:spPr>
          <a:xfrm rot="19985682">
            <a:off x="7766314" y="2036210"/>
            <a:ext cx="608970" cy="5612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Usmiata tvár 10"/>
          <p:cNvSpPr/>
          <p:nvPr/>
        </p:nvSpPr>
        <p:spPr>
          <a:xfrm rot="1336519">
            <a:off x="444929" y="1981588"/>
            <a:ext cx="634542" cy="5880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</a:rPr>
              <a:t>I</a:t>
            </a:r>
            <a:r>
              <a:rPr lang="sk-SK" sz="2800" b="1" dirty="0" smtClean="0">
                <a:solidFill>
                  <a:srgbClr val="002060"/>
                </a:solidFill>
              </a:rPr>
              <a:t>nformované súhlasy:</a:t>
            </a:r>
            <a:endParaRPr lang="sk-SK" sz="2800" b="1" dirty="0">
              <a:solidFill>
                <a:srgbClr val="002060"/>
              </a:solidFill>
            </a:endParaRPr>
          </a:p>
        </p:txBody>
      </p:sp>
      <p:pic>
        <p:nvPicPr>
          <p:cNvPr id="4" name="Zástupný symbol obsahu 3" descr="isPSSbronz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379464" cy="2779776"/>
          </a:xfrm>
        </p:spPr>
      </p:pic>
      <p:pic>
        <p:nvPicPr>
          <p:cNvPr id="5" name="Obrázok 4" descr="isPSSbron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365104"/>
            <a:ext cx="6408712" cy="1588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462174" cy="6126163"/>
          </a:xfrm>
        </p:spPr>
        <p:txBody>
          <a:bodyPr>
            <a:normAutofit/>
          </a:bodyPr>
          <a:lstStyle/>
          <a:p>
            <a:pPr lvl="1" indent="-72000"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Prečo </a:t>
            </a:r>
            <a:r>
              <a:rPr lang="sk-SK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</a:t>
            </a:r>
            <a:r>
              <a:rPr lang="sk-SK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me sa rozhodli robiť tento projekt:</a:t>
            </a:r>
          </a:p>
          <a:p>
            <a:pPr indent="-72000">
              <a:lnSpc>
                <a:spcPct val="110000"/>
              </a:lnSpc>
              <a:buNone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indent="-72000">
              <a:lnSpc>
                <a:spcPct val="110000"/>
              </a:lnSpc>
              <a:buNone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sk-SK" sz="1200" dirty="0" smtClean="0">
                <a:cs typeface="Times New Roman" pitchFamily="18" charset="0"/>
              </a:rPr>
              <a:t>Náš </a:t>
            </a:r>
            <a:r>
              <a:rPr lang="sk-SK" sz="1200" dirty="0" smtClean="0">
                <a:cs typeface="Times New Roman" pitchFamily="18" charset="0"/>
              </a:rPr>
              <a:t>učiteľ nám ponúkol zapojiť sa do projektu ,  táto ponuka nás oslovila. </a:t>
            </a:r>
          </a:p>
          <a:p>
            <a:pPr indent="-72000">
              <a:lnSpc>
                <a:spcPct val="110000"/>
              </a:lnSpc>
              <a:buNone/>
            </a:pPr>
            <a:endParaRPr lang="sk-SK" sz="1200" dirty="0" smtClean="0">
              <a:cs typeface="Times New Roman" pitchFamily="18" charset="0"/>
            </a:endParaRPr>
          </a:p>
          <a:p>
            <a:pPr indent="-72000">
              <a:lnSpc>
                <a:spcPct val="110000"/>
              </a:lnSpc>
              <a:buNone/>
            </a:pPr>
            <a:r>
              <a:rPr lang="sk-SK" sz="1200" dirty="0" smtClean="0">
                <a:cs typeface="Times New Roman" pitchFamily="18" charset="0"/>
              </a:rPr>
              <a:t>            Chceli sme využiť príležitosť  sa zapojiť do súťaže. </a:t>
            </a:r>
          </a:p>
          <a:p>
            <a:pPr indent="-72000">
              <a:lnSpc>
                <a:spcPct val="110000"/>
              </a:lnSpc>
              <a:buNone/>
            </a:pPr>
            <a:endParaRPr lang="sk-SK" sz="1200" dirty="0" smtClean="0">
              <a:cs typeface="Times New Roman" pitchFamily="18" charset="0"/>
            </a:endParaRPr>
          </a:p>
          <a:p>
            <a:pPr indent="-72000">
              <a:lnSpc>
                <a:spcPct val="110000"/>
              </a:lnSpc>
              <a:buNone/>
            </a:pPr>
            <a:r>
              <a:rPr lang="sk-SK" sz="1200" dirty="0">
                <a:cs typeface="Times New Roman" pitchFamily="18" charset="0"/>
              </a:rPr>
              <a:t> </a:t>
            </a:r>
            <a:r>
              <a:rPr lang="sk-SK" sz="1200" dirty="0" smtClean="0">
                <a:cs typeface="Times New Roman" pitchFamily="18" charset="0"/>
              </a:rPr>
              <a:t>       </a:t>
            </a:r>
            <a:r>
              <a:rPr lang="sk-SK" sz="1200" dirty="0" smtClean="0">
                <a:cs typeface="Times New Roman" pitchFamily="18" charset="0"/>
              </a:rPr>
              <a:t>     </a:t>
            </a:r>
            <a:r>
              <a:rPr lang="sk-SK" sz="1200" dirty="0" smtClean="0">
                <a:cs typeface="Times New Roman" pitchFamily="18" charset="0"/>
              </a:rPr>
              <a:t>Taktiež sme sa  chceli dozvedieť  niečo nové o dejinách Slovenska. </a:t>
            </a:r>
          </a:p>
          <a:p>
            <a:pPr indent="-72000">
              <a:lnSpc>
                <a:spcPct val="110000"/>
              </a:lnSpc>
              <a:buNone/>
            </a:pPr>
            <a:r>
              <a:rPr lang="sk-SK" sz="1200" dirty="0">
                <a:cs typeface="Times New Roman" pitchFamily="18" charset="0"/>
              </a:rPr>
              <a:t> </a:t>
            </a:r>
            <a:r>
              <a:rPr lang="sk-SK" sz="1200" dirty="0" smtClean="0">
                <a:cs typeface="Times New Roman" pitchFamily="18" charset="0"/>
              </a:rPr>
              <a:t>           </a:t>
            </a:r>
            <a:endParaRPr lang="sk-SK" sz="12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sk-SK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sk-SK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k-SK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800" b="1" dirty="0" smtClean="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Prečo sme sa rozhodli robiť túto tému:</a:t>
            </a:r>
          </a:p>
          <a:p>
            <a:pPr>
              <a:buNone/>
            </a:pPr>
            <a:r>
              <a:rPr lang="sk-SK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sk-SK" sz="12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sk-SK" sz="1200" dirty="0" smtClean="0">
                <a:solidFill>
                  <a:srgbClr val="0070C0"/>
                </a:solidFill>
                <a:cs typeface="Times New Roman" pitchFamily="18" charset="0"/>
              </a:rPr>
              <a:t>            </a:t>
            </a:r>
            <a:r>
              <a:rPr lang="sk-SK" sz="12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sk-SK" sz="1200" dirty="0" smtClean="0">
                <a:cs typeface="Times New Roman" pitchFamily="18" charset="0"/>
              </a:rPr>
              <a:t>Mali sme si vybrať z troch tém , vybrali sme si túto lebo sa nám zdala byť najbližšia.</a:t>
            </a:r>
          </a:p>
          <a:p>
            <a:pPr>
              <a:buNone/>
            </a:pPr>
            <a:r>
              <a:rPr lang="sk-SK" sz="1200" dirty="0">
                <a:cs typeface="Times New Roman" pitchFamily="18" charset="0"/>
              </a:rPr>
              <a:t> </a:t>
            </a:r>
            <a:r>
              <a:rPr lang="sk-SK" sz="1200" dirty="0" smtClean="0"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sk-SK" sz="1200" dirty="0" smtClean="0">
                <a:cs typeface="Times New Roman" pitchFamily="18" charset="0"/>
              </a:rPr>
              <a:t>              Mysleli sme si  že táto téma bude zaujímavá a bude sa dať  dobre spracovať.</a:t>
            </a:r>
          </a:p>
          <a:p>
            <a:pPr>
              <a:buNone/>
            </a:pPr>
            <a:endParaRPr lang="sk-SK" sz="1200" dirty="0">
              <a:cs typeface="Times New Roman" pitchFamily="18" charset="0"/>
            </a:endParaRPr>
          </a:p>
          <a:p>
            <a:pPr>
              <a:buNone/>
            </a:pPr>
            <a:r>
              <a:rPr lang="sk-SK" sz="1200" dirty="0" smtClean="0">
                <a:cs typeface="Times New Roman" pitchFamily="18" charset="0"/>
              </a:rPr>
              <a:t>              Niečo</a:t>
            </a:r>
            <a:r>
              <a:rPr lang="sk-SK" sz="1200" dirty="0">
                <a:cs typeface="Times New Roman" pitchFamily="18" charset="0"/>
              </a:rPr>
              <a:t> </a:t>
            </a:r>
            <a:r>
              <a:rPr lang="sk-SK" sz="1200" dirty="0" smtClean="0">
                <a:cs typeface="Times New Roman" pitchFamily="18" charset="0"/>
              </a:rPr>
              <a:t>sme si vyhľadali a  zistili sme,  že  sme si vybrali tému ktorá nám sedí. </a:t>
            </a:r>
            <a:r>
              <a:rPr lang="sk-SK" sz="1200" dirty="0" smtClean="0">
                <a:solidFill>
                  <a:srgbClr val="0070C0"/>
                </a:solidFill>
                <a:cs typeface="Times New Roman" pitchFamily="18" charset="0"/>
              </a:rPr>
              <a:t>       </a:t>
            </a:r>
            <a:endParaRPr lang="sk-SK" sz="1200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endParaRPr lang="sk-SK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0070C0"/>
                </a:solidFill>
              </a:rPr>
              <a:t>    </a:t>
            </a:r>
            <a:r>
              <a:rPr lang="sk-SK" sz="2800" b="1" dirty="0" smtClean="0">
                <a:solidFill>
                  <a:srgbClr val="002060"/>
                </a:solidFill>
              </a:rPr>
              <a:t>Úvod do staršej doby bronzovej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200" dirty="0" smtClean="0"/>
              <a:t>Staršia </a:t>
            </a:r>
            <a:r>
              <a:rPr lang="sk-SK" sz="1200" dirty="0" smtClean="0"/>
              <a:t>doba bronzová v strednej Európe začína v roku 1900 a končí v roku 1500 p. n. l.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V </a:t>
            </a:r>
            <a:r>
              <a:rPr lang="sk-SK" sz="1200" dirty="0" smtClean="0"/>
              <a:t>tejto dobe sa začal </a:t>
            </a:r>
            <a:r>
              <a:rPr lang="sk-SK" sz="1200" dirty="0" smtClean="0"/>
              <a:t>používať a vyrábať </a:t>
            </a:r>
            <a:r>
              <a:rPr lang="sk-SK" sz="1200" dirty="0" smtClean="0"/>
              <a:t>BRONZ .</a:t>
            </a:r>
          </a:p>
          <a:p>
            <a:r>
              <a:rPr lang="sk-SK" sz="1200" dirty="0" smtClean="0"/>
              <a:t>BRONZ sa vyrábal z  medi a cínu alebo z medi a antinómu.</a:t>
            </a:r>
          </a:p>
          <a:p>
            <a:r>
              <a:rPr lang="sk-SK" sz="1200" dirty="0" smtClean="0"/>
              <a:t>Dali sa z neho vyrobiť rôzne </a:t>
            </a:r>
            <a:r>
              <a:rPr lang="sk-SK" sz="1200" dirty="0" smtClean="0"/>
              <a:t>predmety, napríklad zbrane, šperky, hrnce </a:t>
            </a:r>
            <a:r>
              <a:rPr lang="sk-SK" sz="1200" dirty="0" smtClean="0"/>
              <a:t>a rôzne pomôcky pre život </a:t>
            </a:r>
            <a:r>
              <a:rPr lang="sk-SK" sz="1200" dirty="0" smtClean="0"/>
              <a:t>človeka.</a:t>
            </a:r>
            <a:endParaRPr lang="sk-SK" sz="1200" dirty="0" smtClean="0"/>
          </a:p>
          <a:p>
            <a:r>
              <a:rPr lang="sk-SK" sz="1200" dirty="0" smtClean="0"/>
              <a:t>Bronz </a:t>
            </a:r>
            <a:r>
              <a:rPr lang="sk-SK" sz="1200" dirty="0" smtClean="0"/>
              <a:t>sa vyrábal v peci  na roztápanie </a:t>
            </a:r>
            <a:r>
              <a:rPr lang="sk-SK" sz="1200" dirty="0" smtClean="0"/>
              <a:t>kovov – kov </a:t>
            </a:r>
            <a:r>
              <a:rPr lang="sk-SK" sz="1200" dirty="0" smtClean="0"/>
              <a:t>sa </a:t>
            </a:r>
            <a:r>
              <a:rPr lang="sk-SK" sz="1200" dirty="0" smtClean="0"/>
              <a:t>zhromaždil </a:t>
            </a:r>
            <a:r>
              <a:rPr lang="sk-SK" sz="1200" dirty="0" smtClean="0"/>
              <a:t>na </a:t>
            </a:r>
            <a:r>
              <a:rPr lang="sk-SK" sz="1200" dirty="0" smtClean="0"/>
              <a:t>dne, </a:t>
            </a:r>
            <a:r>
              <a:rPr lang="sk-SK" sz="1200" dirty="0" smtClean="0"/>
              <a:t>kováčsky mech </a:t>
            </a:r>
            <a:r>
              <a:rPr lang="sk-SK" sz="1200" dirty="0" smtClean="0"/>
              <a:t>musel </a:t>
            </a:r>
            <a:r>
              <a:rPr lang="sk-SK" sz="1200" dirty="0" smtClean="0"/>
              <a:t>byť v činnosti niekoľko hodín.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 </a:t>
            </a:r>
            <a:r>
              <a:rPr lang="sk-SK" sz="1200" dirty="0" smtClean="0"/>
              <a:t>Slovensku sa meď ťažila v </a:t>
            </a:r>
            <a:r>
              <a:rPr lang="sk-SK" sz="1200" dirty="0" err="1" smtClean="0"/>
              <a:t>Španej</a:t>
            </a:r>
            <a:r>
              <a:rPr lang="sk-SK" sz="1200" dirty="0" smtClean="0"/>
              <a:t>  </a:t>
            </a:r>
            <a:r>
              <a:rPr lang="sk-SK" sz="1200" dirty="0" smtClean="0"/>
              <a:t>Doline, </a:t>
            </a:r>
            <a:r>
              <a:rPr lang="sk-SK" sz="1200" dirty="0" smtClean="0"/>
              <a:t>v Špaňom  Poli, </a:t>
            </a:r>
            <a:r>
              <a:rPr lang="sk-SK" sz="1200" dirty="0" smtClean="0"/>
              <a:t>v okolí </a:t>
            </a:r>
            <a:r>
              <a:rPr lang="sk-SK" sz="1200" dirty="0" smtClean="0"/>
              <a:t>Kremnice, Štiavnických vrchov,  </a:t>
            </a:r>
            <a:r>
              <a:rPr lang="sk-SK" sz="1200" dirty="0" smtClean="0"/>
              <a:t>Poľany </a:t>
            </a:r>
            <a:r>
              <a:rPr lang="sk-SK" sz="1200" dirty="0" smtClean="0"/>
              <a:t>a v Slovenskom Rudohorí.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Cín </a:t>
            </a:r>
            <a:r>
              <a:rPr lang="sk-SK" sz="1200" dirty="0" smtClean="0"/>
              <a:t>sa získaval ryžovaním v oblasti Nízkych tatier, </a:t>
            </a:r>
            <a:r>
              <a:rPr lang="sk-SK" sz="1200" dirty="0" smtClean="0"/>
              <a:t>Slovenského </a:t>
            </a:r>
            <a:r>
              <a:rPr lang="sk-SK" sz="1200" dirty="0" err="1" smtClean="0"/>
              <a:t>rudohoria</a:t>
            </a:r>
            <a:r>
              <a:rPr lang="sk-SK" sz="1200" dirty="0" smtClean="0"/>
              <a:t>.</a:t>
            </a:r>
            <a:endParaRPr lang="sk-SK" sz="1200" dirty="0" smtClean="0"/>
          </a:p>
          <a:p>
            <a:r>
              <a:rPr lang="sk-SK" sz="1200" dirty="0" smtClean="0"/>
              <a:t> </a:t>
            </a:r>
            <a:r>
              <a:rPr lang="sk-SK" sz="1200" dirty="0" smtClean="0"/>
              <a:t>Zo </a:t>
            </a:r>
            <a:r>
              <a:rPr lang="sk-SK" sz="1200" dirty="0" smtClean="0"/>
              <a:t>staršej doby bronzovej sa na Slovensku </a:t>
            </a:r>
            <a:r>
              <a:rPr lang="sk-SK" sz="1200" dirty="0" smtClean="0"/>
              <a:t>našli</a:t>
            </a:r>
            <a:r>
              <a:rPr lang="sk-SK" sz="1200" dirty="0" smtClean="0"/>
              <a:t>: bronzové zbrane a ihlice na </a:t>
            </a:r>
            <a:r>
              <a:rPr lang="sk-SK" sz="1200" dirty="0" smtClean="0"/>
              <a:t>spínanie odevu,  formy </a:t>
            </a:r>
            <a:r>
              <a:rPr lang="sk-SK" sz="1200" dirty="0" smtClean="0"/>
              <a:t>na odlievanie bronzových dýk a </a:t>
            </a:r>
            <a:r>
              <a:rPr lang="sk-SK" sz="1200" dirty="0" smtClean="0"/>
              <a:t>šperkov, </a:t>
            </a:r>
            <a:r>
              <a:rPr lang="sk-SK" sz="1200" dirty="0" smtClean="0"/>
              <a:t>ozdobné </a:t>
            </a:r>
            <a:r>
              <a:rPr lang="sk-SK" sz="1200" dirty="0" smtClean="0"/>
              <a:t>prívesky, </a:t>
            </a:r>
            <a:r>
              <a:rPr lang="sk-SK" sz="1200" dirty="0" smtClean="0"/>
              <a:t>závažia tkáčskych </a:t>
            </a:r>
            <a:r>
              <a:rPr lang="sk-SK" sz="1200" dirty="0" smtClean="0"/>
              <a:t>stavov, ale aj šperky </a:t>
            </a:r>
            <a:r>
              <a:rPr lang="sk-SK" sz="1200" dirty="0" smtClean="0"/>
              <a:t>z </a:t>
            </a:r>
            <a:r>
              <a:rPr lang="sk-SK" sz="1200" dirty="0" smtClean="0"/>
              <a:t>jantáru, </a:t>
            </a:r>
            <a:r>
              <a:rPr lang="sk-SK" sz="1200" dirty="0" smtClean="0"/>
              <a:t>hlinený vozík na kolieskach, </a:t>
            </a:r>
            <a:r>
              <a:rPr lang="sk-SK" sz="1200" dirty="0" smtClean="0"/>
              <a:t>početné </a:t>
            </a:r>
            <a:r>
              <a:rPr lang="sk-SK" sz="1200" dirty="0" smtClean="0"/>
              <a:t>zlaté šperky a ozdoby, </a:t>
            </a:r>
            <a:r>
              <a:rPr lang="sk-SK" sz="1200" dirty="0" smtClean="0"/>
              <a:t>fajansové </a:t>
            </a:r>
            <a:r>
              <a:rPr lang="sk-SK" sz="1200" dirty="0" smtClean="0"/>
              <a:t>perly</a:t>
            </a:r>
            <a:r>
              <a:rPr lang="sk-SK" sz="1200" dirty="0" smtClean="0"/>
              <a:t>,   zlatý </a:t>
            </a:r>
            <a:r>
              <a:rPr lang="sk-SK" sz="1200" dirty="0" smtClean="0"/>
              <a:t>náramok, </a:t>
            </a:r>
            <a:r>
              <a:rPr lang="sk-SK" sz="1200" dirty="0" smtClean="0"/>
              <a:t>prstene, náušnice, </a:t>
            </a:r>
            <a:r>
              <a:rPr lang="sk-SK" sz="1200" dirty="0" smtClean="0"/>
              <a:t>prívesky. </a:t>
            </a:r>
          </a:p>
          <a:p>
            <a:endParaRPr lang="sk-SK" sz="1200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Picture 3" descr="C:\Users\moj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636"/>
            <a:ext cx="2016224" cy="1428387"/>
          </a:xfrm>
          <a:prstGeom prst="rect">
            <a:avLst/>
          </a:prstGeom>
          <a:noFill/>
        </p:spPr>
      </p:pic>
      <p:pic>
        <p:nvPicPr>
          <p:cNvPr id="5" name="Picture 2" descr="C:\Users\moje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2274706" cy="1703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13000"/>
          </a:blip>
          <a:srcRect l="15625" t="15113" r="3845" b="13098"/>
          <a:stretch>
            <a:fillRect/>
          </a:stretch>
        </p:blipFill>
        <p:spPr bwMode="auto">
          <a:xfrm>
            <a:off x="1071538" y="500042"/>
            <a:ext cx="6715172" cy="3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632" t="6250" r="2632" b="6250"/>
          <a:stretch>
            <a:fillRect/>
          </a:stretch>
        </p:blipFill>
        <p:spPr bwMode="auto">
          <a:xfrm>
            <a:off x="1071538" y="4214818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1835696" y="116632"/>
            <a:ext cx="581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  <a:latin typeface="+mj-lt"/>
              </a:rPr>
              <a:t>Ť</a:t>
            </a:r>
            <a:r>
              <a:rPr lang="sk-SK" sz="2800" b="1" cap="small" dirty="0" smtClean="0">
                <a:solidFill>
                  <a:srgbClr val="002060"/>
                </a:solidFill>
                <a:latin typeface="+mj-lt"/>
              </a:rPr>
              <a:t>ažba medi na Slovensku</a:t>
            </a:r>
            <a:endParaRPr lang="sk-SK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7000"/>
          </a:blip>
          <a:srcRect l="2554" r="3143" b="41822"/>
          <a:stretch>
            <a:fillRect/>
          </a:stretch>
        </p:blipFill>
        <p:spPr bwMode="auto">
          <a:xfrm>
            <a:off x="1000100" y="714356"/>
            <a:ext cx="6786610" cy="34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000396" cy="230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1835696" y="26064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cap="small" dirty="0" smtClean="0">
                <a:solidFill>
                  <a:srgbClr val="002060"/>
                </a:solidFill>
                <a:latin typeface="+mj-lt"/>
              </a:rPr>
              <a:t>Ťažba</a:t>
            </a:r>
            <a:r>
              <a:rPr lang="sk-SK" sz="2800" b="1" cap="small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sk-SK" sz="2800" b="1" cap="small" dirty="0" smtClean="0">
                <a:solidFill>
                  <a:srgbClr val="002060"/>
                </a:solidFill>
                <a:latin typeface="+mj-lt"/>
              </a:rPr>
              <a:t>cínu na Slovensku</a:t>
            </a:r>
            <a:endParaRPr lang="sk-SK" sz="2800" b="1" cap="small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      </a:t>
            </a:r>
            <a:r>
              <a:rPr lang="sk-SK" sz="2800" b="1" dirty="0" smtClean="0">
                <a:solidFill>
                  <a:srgbClr val="002060"/>
                </a:solidFill>
              </a:rPr>
              <a:t>Nižná </a:t>
            </a:r>
            <a:r>
              <a:rPr lang="sk-SK" sz="2800" b="1" dirty="0" err="1" smtClean="0">
                <a:solidFill>
                  <a:srgbClr val="002060"/>
                </a:solidFill>
              </a:rPr>
              <a:t>myšľa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sk-SK" sz="1200" dirty="0" smtClean="0"/>
              <a:t>Zatiaľ </a:t>
            </a:r>
            <a:r>
              <a:rPr lang="sk-SK" sz="1200" dirty="0" smtClean="0"/>
              <a:t>sa archeológom podarilo preskúmať viac ako osemsto hrobov. </a:t>
            </a:r>
          </a:p>
          <a:p>
            <a:r>
              <a:rPr lang="sk-SK" sz="1200" dirty="0" smtClean="0"/>
              <a:t>Ukázalo sa, </a:t>
            </a:r>
            <a:r>
              <a:rPr lang="sk-SK" sz="1200" dirty="0" smtClean="0"/>
              <a:t>že tu pred 35000 rokmi bolo hlavné </a:t>
            </a:r>
            <a:r>
              <a:rPr lang="sk-SK" sz="1200" dirty="0" smtClean="0"/>
              <a:t>mesto.                                                  </a:t>
            </a:r>
            <a:r>
              <a:rPr lang="sk-SK" sz="1200" dirty="0" smtClean="0"/>
              <a:t>Detský  vozík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Hroby </a:t>
            </a:r>
            <a:r>
              <a:rPr lang="sk-SK" sz="1200" dirty="0" smtClean="0"/>
              <a:t>sa našli neporušené.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Našli </a:t>
            </a:r>
            <a:r>
              <a:rPr lang="sk-SK" sz="1200" dirty="0" smtClean="0"/>
              <a:t>sa šperky z </a:t>
            </a:r>
            <a:r>
              <a:rPr lang="sk-SK" sz="1200" dirty="0" smtClean="0"/>
              <a:t>jantáru, </a:t>
            </a:r>
            <a:r>
              <a:rPr lang="sk-SK" sz="1200" dirty="0" smtClean="0"/>
              <a:t>aj mušle.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Našli </a:t>
            </a:r>
            <a:r>
              <a:rPr lang="sk-SK" sz="1200" dirty="0" smtClean="0"/>
              <a:t>sa kostry žien od 15 do 20 </a:t>
            </a:r>
            <a:r>
              <a:rPr lang="sk-SK" sz="1200" dirty="0" smtClean="0"/>
              <a:t>rokov.</a:t>
            </a:r>
            <a:endParaRPr lang="sk-SK" sz="1200" dirty="0" smtClean="0"/>
          </a:p>
          <a:p>
            <a:r>
              <a:rPr lang="sk-SK" sz="1200" dirty="0" smtClean="0"/>
              <a:t> </a:t>
            </a:r>
            <a:r>
              <a:rPr lang="sk-SK" sz="1200" dirty="0" smtClean="0"/>
              <a:t>Predpokladá sa, </a:t>
            </a:r>
            <a:r>
              <a:rPr lang="sk-SK" sz="1200" dirty="0" smtClean="0"/>
              <a:t>že boli rituálne obetované.</a:t>
            </a:r>
          </a:p>
          <a:p>
            <a:r>
              <a:rPr lang="sk-SK" sz="1200" dirty="0" smtClean="0"/>
              <a:t> Mali </a:t>
            </a:r>
            <a:r>
              <a:rPr lang="sk-SK" sz="1200" dirty="0" smtClean="0"/>
              <a:t>polámané krky a zviazané ruky.</a:t>
            </a:r>
          </a:p>
          <a:p>
            <a:r>
              <a:rPr lang="sk-SK" sz="1200" dirty="0" smtClean="0"/>
              <a:t> Medzi </a:t>
            </a:r>
            <a:r>
              <a:rPr lang="sk-SK" sz="1200" dirty="0" smtClean="0"/>
              <a:t>nimi sa našla hlava dieťaťa.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 </a:t>
            </a:r>
            <a:r>
              <a:rPr lang="sk-SK" sz="1200" dirty="0" smtClean="0"/>
              <a:t>pohrebisku boli aj detské hroby.                                         kostra                   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Našiel </a:t>
            </a:r>
            <a:r>
              <a:rPr lang="sk-SK" sz="1200" dirty="0" smtClean="0"/>
              <a:t>sa v nich vozík </a:t>
            </a:r>
            <a:r>
              <a:rPr lang="sk-SK" sz="1200" dirty="0" smtClean="0"/>
              <a:t>so </a:t>
            </a:r>
            <a:r>
              <a:rPr lang="sk-SK" sz="1200" dirty="0" smtClean="0"/>
              <a:t>4 </a:t>
            </a:r>
            <a:r>
              <a:rPr lang="sk-SK" sz="1200" dirty="0" smtClean="0"/>
              <a:t>kolieskami </a:t>
            </a:r>
            <a:r>
              <a:rPr lang="sk-SK" sz="1200" dirty="0" smtClean="0"/>
              <a:t>.</a:t>
            </a:r>
          </a:p>
          <a:p>
            <a:r>
              <a:rPr lang="sk-SK" sz="1200" dirty="0" smtClean="0"/>
              <a:t> Bol </a:t>
            </a:r>
            <a:r>
              <a:rPr lang="sk-SK" sz="1200" dirty="0" smtClean="0"/>
              <a:t>určený na hranie pre deti, má viac než 36000.</a:t>
            </a:r>
          </a:p>
          <a:p>
            <a:r>
              <a:rPr lang="sk-SK" sz="1200" dirty="0" smtClean="0"/>
              <a:t> Našli </a:t>
            </a:r>
            <a:r>
              <a:rPr lang="sk-SK" sz="1200" dirty="0" smtClean="0"/>
              <a:t>sa bronzové zbrane a ihlice na spínanie odevu.  </a:t>
            </a:r>
          </a:p>
          <a:p>
            <a:pPr>
              <a:buNone/>
            </a:pPr>
            <a:r>
              <a:rPr lang="sk-SK" sz="1200" dirty="0" smtClean="0"/>
              <a:t> </a:t>
            </a:r>
          </a:p>
        </p:txBody>
      </p:sp>
      <p:pic>
        <p:nvPicPr>
          <p:cNvPr id="4" name="Obrázok 3" descr="Detská hračka - kovový vozík má už 3600 rokov">
            <a:hlinkClick r:id="rId2" tooltip="&quot;Detská hračka - kovový vozík má už 3600 rokov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1480"/>
            <a:ext cx="1800200" cy="12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Artefakty v múzeu Nižná Myšľa">
            <a:hlinkClick r:id="rId4" tooltip="&quot;Artefakty v múzeu Nižná Myšľa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564904"/>
            <a:ext cx="1728192" cy="108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oje\Desktop\VAY3A1Q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437112"/>
            <a:ext cx="3312368" cy="221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0070C0"/>
                </a:solidFill>
              </a:rPr>
              <a:t>        </a:t>
            </a:r>
            <a:r>
              <a:rPr lang="sk-SK" sz="2800" b="1" dirty="0" smtClean="0">
                <a:solidFill>
                  <a:srgbClr val="002060"/>
                </a:solidFill>
              </a:rPr>
              <a:t>Myšia hôrka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1200" dirty="0" smtClean="0"/>
              <a:t> Jej </a:t>
            </a:r>
            <a:r>
              <a:rPr lang="sk-SK" sz="1200" dirty="0" smtClean="0"/>
              <a:t>vtedajší obyvatelia stavali veľké budovy a hradby z veľmi dobrého </a:t>
            </a:r>
            <a:r>
              <a:rPr lang="sk-SK" sz="1200" dirty="0" smtClean="0"/>
              <a:t>materiálu.          </a:t>
            </a:r>
            <a:endParaRPr lang="sk-SK" sz="1200" dirty="0" smtClean="0"/>
          </a:p>
          <a:p>
            <a:r>
              <a:rPr lang="sk-SK" sz="1200" dirty="0" smtClean="0"/>
              <a:t> </a:t>
            </a:r>
            <a:r>
              <a:rPr lang="sk-SK" sz="1200" dirty="0" smtClean="0"/>
              <a:t>Hlavnou </a:t>
            </a:r>
            <a:r>
              <a:rPr lang="sk-SK" sz="1200" dirty="0" smtClean="0"/>
              <a:t>bránou bola </a:t>
            </a:r>
            <a:r>
              <a:rPr lang="sk-SK" sz="1200" dirty="0" smtClean="0"/>
              <a:t>takzvaná </a:t>
            </a:r>
            <a:r>
              <a:rPr lang="sk-SK" sz="1200" dirty="0" smtClean="0"/>
              <a:t>Levia brána.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Týmto </a:t>
            </a:r>
            <a:r>
              <a:rPr lang="sk-SK" sz="1200" dirty="0" smtClean="0"/>
              <a:t>mestečkom prechádzali už </a:t>
            </a:r>
            <a:r>
              <a:rPr lang="sk-SK" sz="1200" dirty="0" smtClean="0"/>
              <a:t>v tom </a:t>
            </a:r>
            <a:r>
              <a:rPr lang="sk-SK" sz="1200" dirty="0" smtClean="0"/>
              <a:t>čase dve cesty.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Jednou </a:t>
            </a:r>
            <a:r>
              <a:rPr lang="sk-SK" sz="1200" dirty="0" smtClean="0"/>
              <a:t>z nich bola  jantárová cesta a tá druhá bola  severná cesta.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V </a:t>
            </a:r>
            <a:r>
              <a:rPr lang="sk-SK" sz="1200" dirty="0" smtClean="0"/>
              <a:t>domoch bohatších ľudí sa našli početné zlaté šperky a ozdoby ktoré boli</a:t>
            </a:r>
          </a:p>
          <a:p>
            <a:pPr>
              <a:buNone/>
            </a:pPr>
            <a:r>
              <a:rPr lang="sk-SK" sz="1200" dirty="0" smtClean="0"/>
              <a:t>       uložené v skrinkách - trezoroch.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Našli </a:t>
            </a:r>
            <a:r>
              <a:rPr lang="sk-SK" sz="1200" dirty="0" smtClean="0"/>
              <a:t>sa  tu aj  fajansové perly známe iba v Egypte.         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Taktiež </a:t>
            </a:r>
            <a:r>
              <a:rPr lang="sk-SK" sz="1200" dirty="0" smtClean="0"/>
              <a:t>tam našli dve žiarové </a:t>
            </a:r>
            <a:r>
              <a:rPr lang="sk-SK" sz="1200" dirty="0" smtClean="0"/>
              <a:t>pohrebiská.                                                                            </a:t>
            </a:r>
            <a:r>
              <a:rPr lang="sk-SK" sz="1200" dirty="0" smtClean="0"/>
              <a:t>náramky                                                     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V </a:t>
            </a:r>
            <a:r>
              <a:rPr lang="sk-SK" sz="1200" dirty="0" smtClean="0"/>
              <a:t>domoch remeselníkov a obchodníkov sa našli kamenné </a:t>
            </a:r>
            <a:r>
              <a:rPr lang="sk-SK" sz="1200" dirty="0" smtClean="0"/>
              <a:t>výrobky,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</a:t>
            </a:r>
            <a:r>
              <a:rPr lang="sk-SK" sz="1200" dirty="0" smtClean="0"/>
              <a:t>keramika, </a:t>
            </a:r>
            <a:r>
              <a:rPr lang="sk-SK" sz="1200" dirty="0" smtClean="0"/>
              <a:t>kostné a bronzové </a:t>
            </a:r>
            <a:r>
              <a:rPr lang="sk-SK" sz="1200" dirty="0" smtClean="0"/>
              <a:t>predmety, </a:t>
            </a:r>
            <a:r>
              <a:rPr lang="sk-SK" sz="1200" dirty="0" smtClean="0"/>
              <a:t>formy na odlievanie </a:t>
            </a:r>
          </a:p>
          <a:p>
            <a:pPr>
              <a:buNone/>
            </a:pPr>
            <a:r>
              <a:rPr lang="sk-SK" sz="1200" dirty="0" smtClean="0"/>
              <a:t>       bronzových dýk a šperkov, závažia tkáčskych </a:t>
            </a:r>
            <a:r>
              <a:rPr lang="sk-SK" sz="1200" dirty="0" smtClean="0"/>
              <a:t>stavov </a:t>
            </a:r>
            <a:r>
              <a:rPr lang="sk-SK" sz="1200" dirty="0" smtClean="0"/>
              <a:t>a  ozdobné prívesky.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Najcennejšie </a:t>
            </a:r>
            <a:r>
              <a:rPr lang="sk-SK" sz="1200" dirty="0" smtClean="0"/>
              <a:t>nájdené predmety z mestečka sú: zlatý náramok, bronzové</a:t>
            </a:r>
          </a:p>
          <a:p>
            <a:pPr>
              <a:buNone/>
            </a:pPr>
            <a:r>
              <a:rPr lang="sk-SK" sz="1200" dirty="0" smtClean="0"/>
              <a:t>         ihlice, </a:t>
            </a:r>
            <a:r>
              <a:rPr lang="sk-SK" sz="1200" dirty="0" smtClean="0"/>
              <a:t>prstene, </a:t>
            </a:r>
            <a:r>
              <a:rPr lang="sk-SK" sz="1200" dirty="0" smtClean="0"/>
              <a:t>náušnice a prívesky </a:t>
            </a:r>
            <a:r>
              <a:rPr lang="sk-SK" sz="1200" dirty="0" err="1" smtClean="0"/>
              <a:t>srdiečkovitého</a:t>
            </a:r>
            <a:r>
              <a:rPr lang="sk-SK" sz="1200" dirty="0" smtClean="0"/>
              <a:t> </a:t>
            </a:r>
            <a:r>
              <a:rPr lang="sk-SK" sz="1200" dirty="0" smtClean="0"/>
              <a:t>tvaru.</a:t>
            </a:r>
          </a:p>
          <a:p>
            <a:pPr>
              <a:buNone/>
            </a:pPr>
            <a:r>
              <a:rPr lang="sk-SK" sz="1200" dirty="0" smtClean="0"/>
              <a:t>     </a:t>
            </a:r>
          </a:p>
          <a:p>
            <a:pPr>
              <a:buNone/>
            </a:pPr>
            <a:r>
              <a:rPr lang="sk-SK" sz="1200" dirty="0" smtClean="0"/>
              <a:t> </a:t>
            </a:r>
          </a:p>
          <a:p>
            <a:pPr>
              <a:buNone/>
            </a:pPr>
            <a:endParaRPr lang="sk-SK" sz="1200" dirty="0" smtClean="0"/>
          </a:p>
        </p:txBody>
      </p:sp>
      <p:pic>
        <p:nvPicPr>
          <p:cNvPr id="4" name="Obrázok 3" descr="http://3.bp.blogspot.com/-tMJb-UVgi68/TjBGWfcIpWI/AAAAAAAAAnI/_Jpx8Sj4fpE/s1600/spis%25CC%258Csky%25CC%2581+s%25CC%258Ctvrtok.jpg"/>
          <p:cNvPicPr/>
          <p:nvPr/>
        </p:nvPicPr>
        <p:blipFill>
          <a:blip r:embed="rId2" cstate="print"/>
          <a:srcRect l="5882" t="7498" r="2941" b="26962"/>
          <a:stretch>
            <a:fillRect/>
          </a:stretch>
        </p:blipFill>
        <p:spPr bwMode="auto">
          <a:xfrm>
            <a:off x="6357950" y="2143116"/>
            <a:ext cx="2071702" cy="13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s://encrypted-tbn1.gstatic.com/images?q=tbn:ANd9GcTIZ2lhYRhPibX3ADMxPhzZVlk1RA-0Yi644vz6V5U3DdmTaNLoH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604258" cy="243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 7"/>
          <p:cNvSpPr/>
          <p:nvPr/>
        </p:nvSpPr>
        <p:spPr>
          <a:xfrm>
            <a:off x="6572264" y="542926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   </a:t>
            </a:r>
            <a:r>
              <a:rPr lang="sk-SK" sz="2800" b="1" dirty="0" err="1" smtClean="0">
                <a:solidFill>
                  <a:srgbClr val="002060"/>
                </a:solidFill>
              </a:rPr>
              <a:t>Špania</a:t>
            </a:r>
            <a:r>
              <a:rPr lang="sk-SK" sz="2800" b="1" dirty="0" smtClean="0">
                <a:solidFill>
                  <a:srgbClr val="002060"/>
                </a:solidFill>
              </a:rPr>
              <a:t> dolina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1200" dirty="0" smtClean="0"/>
              <a:t> </a:t>
            </a:r>
            <a:r>
              <a:rPr lang="sk-SK" sz="1200" dirty="0" smtClean="0"/>
              <a:t>Ťažila </a:t>
            </a:r>
            <a:r>
              <a:rPr lang="sk-SK" sz="1200" dirty="0" smtClean="0"/>
              <a:t>sa tam medená </a:t>
            </a:r>
            <a:r>
              <a:rPr lang="sk-SK" sz="1200" dirty="0" smtClean="0"/>
              <a:t>ruda.</a:t>
            </a:r>
            <a:endParaRPr lang="sk-SK" sz="1200" dirty="0" smtClean="0"/>
          </a:p>
          <a:p>
            <a:r>
              <a:rPr lang="sk-SK" sz="1200" dirty="0" smtClean="0"/>
              <a:t> </a:t>
            </a:r>
            <a:r>
              <a:rPr lang="sk-SK" sz="1200" dirty="0" smtClean="0"/>
              <a:t>Ložisko </a:t>
            </a:r>
            <a:r>
              <a:rPr lang="sk-SK" sz="1200" dirty="0" err="1" smtClean="0"/>
              <a:t>Španej</a:t>
            </a:r>
            <a:r>
              <a:rPr lang="sk-SK" sz="1200" dirty="0" smtClean="0"/>
              <a:t> Doliny – Staré Hory</a:t>
            </a:r>
            <a:r>
              <a:rPr lang="sk-SK" sz="1200" dirty="0" smtClean="0"/>
              <a:t>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Z </a:t>
            </a:r>
            <a:r>
              <a:rPr lang="sk-SK" sz="1200" dirty="0" smtClean="0"/>
              <a:t>ložiska </a:t>
            </a:r>
            <a:r>
              <a:rPr lang="sk-SK" sz="1200" dirty="0" err="1" smtClean="0"/>
              <a:t>Špania</a:t>
            </a:r>
            <a:r>
              <a:rPr lang="sk-SK" sz="1200" dirty="0" smtClean="0"/>
              <a:t> Dolina </a:t>
            </a:r>
            <a:r>
              <a:rPr lang="sk-SK" sz="1200" dirty="0" smtClean="0"/>
              <a:t>sa </a:t>
            </a:r>
            <a:r>
              <a:rPr lang="sk-SK" sz="1200" dirty="0" smtClean="0"/>
              <a:t>vyťažilo - </a:t>
            </a:r>
            <a:r>
              <a:rPr lang="sk-SK" sz="1200" dirty="0" smtClean="0"/>
              <a:t>66890t  medi.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Zhutňovaním </a:t>
            </a:r>
            <a:r>
              <a:rPr lang="sk-SK" sz="1200" dirty="0" smtClean="0"/>
              <a:t>medi sa získavalo striebro. 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Našli </a:t>
            </a:r>
            <a:r>
              <a:rPr lang="sk-SK" sz="1200" dirty="0" smtClean="0"/>
              <a:t>sa medené poháre.</a:t>
            </a:r>
          </a:p>
          <a:p>
            <a:r>
              <a:rPr lang="sk-SK" sz="1200" dirty="0" smtClean="0"/>
              <a:t> </a:t>
            </a:r>
            <a:r>
              <a:rPr lang="sk-SK" sz="1200" dirty="0" smtClean="0"/>
              <a:t>Boli </a:t>
            </a:r>
            <a:r>
              <a:rPr lang="sk-SK" sz="1200" dirty="0" smtClean="0"/>
              <a:t>ozdobené zlatom a diamantmi.                                                                  zbrane</a:t>
            </a:r>
          </a:p>
          <a:p>
            <a:pPr>
              <a:buNone/>
            </a:pPr>
            <a:r>
              <a:rPr lang="sk-SK" sz="1200" dirty="0" smtClean="0"/>
              <a:t>                                                                                                                        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                           poháre</a:t>
            </a:r>
            <a:endParaRPr lang="sk-SK" sz="1200" dirty="0"/>
          </a:p>
        </p:txBody>
      </p:sp>
      <p:pic>
        <p:nvPicPr>
          <p:cNvPr id="6" name="Picture 4" descr="C:\Users\moje\Desktop\kika  V.B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691082"/>
            <a:ext cx="3000396" cy="2272115"/>
          </a:xfrm>
          <a:prstGeom prst="rect">
            <a:avLst/>
          </a:prstGeom>
          <a:noFill/>
        </p:spPr>
      </p:pic>
      <p:pic>
        <p:nvPicPr>
          <p:cNvPr id="8194" name="Picture 2" descr="poká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3071834" cy="2406271"/>
          </a:xfrm>
          <a:prstGeom prst="rect">
            <a:avLst/>
          </a:prstGeom>
          <a:noFill/>
        </p:spPr>
      </p:pic>
      <p:pic>
        <p:nvPicPr>
          <p:cNvPr id="6146" name="Picture 2" descr="Map of špania do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8956"/>
            <a:ext cx="3357586" cy="2377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     </a:t>
            </a:r>
            <a:r>
              <a:rPr lang="sk-SK" sz="2800" b="1" dirty="0" smtClean="0">
                <a:solidFill>
                  <a:srgbClr val="002060"/>
                </a:solidFill>
              </a:rPr>
              <a:t>Záver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200" dirty="0" smtClean="0"/>
              <a:t>   </a:t>
            </a:r>
          </a:p>
          <a:p>
            <a:pPr>
              <a:buNone/>
            </a:pPr>
            <a:r>
              <a:rPr lang="sk-SK" sz="1200" dirty="0" smtClean="0"/>
              <a:t>       Touto prezentáciou sme chceli priblížiť dobu bronzovú na Slovensku.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V knižnici sme nenašli veľmi veľa informácií a takže sme museli väčšinou hľadať informácie na      internete.</a:t>
            </a:r>
          </a:p>
          <a:p>
            <a:pPr>
              <a:buNone/>
            </a:pPr>
            <a:r>
              <a:rPr lang="sk-SK" sz="1200" dirty="0" smtClean="0"/>
              <a:t>       </a:t>
            </a:r>
          </a:p>
          <a:p>
            <a:pPr>
              <a:buNone/>
            </a:pPr>
            <a:r>
              <a:rPr lang="sk-SK" sz="1200" dirty="0" smtClean="0"/>
              <a:t>       </a:t>
            </a:r>
            <a:r>
              <a:rPr lang="sk-SK" sz="1200" dirty="0" smtClean="0"/>
              <a:t>Napriek </a:t>
            </a:r>
            <a:r>
              <a:rPr lang="sk-SK" sz="1200" dirty="0" smtClean="0"/>
              <a:t>všetkému sa nám podarilo zohnať dostatok informácii.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</a:t>
            </a:r>
            <a:r>
              <a:rPr lang="sk-SK" sz="1200" dirty="0" smtClean="0"/>
              <a:t> Do </a:t>
            </a:r>
            <a:r>
              <a:rPr lang="sk-SK" sz="1200" dirty="0" smtClean="0"/>
              <a:t>tejto práce sme vložili veľa úsilia a času </a:t>
            </a:r>
            <a:r>
              <a:rPr lang="sk-SK" sz="1200" dirty="0" smtClean="0"/>
              <a:t>dúfame, </a:t>
            </a:r>
            <a:r>
              <a:rPr lang="sk-SK" sz="1200" dirty="0" smtClean="0"/>
              <a:t>že sa </a:t>
            </a:r>
            <a:r>
              <a:rPr lang="sk-SK" sz="1200" dirty="0" smtClean="0"/>
              <a:t>Vám </a:t>
            </a:r>
            <a:r>
              <a:rPr lang="sk-SK" sz="1200" dirty="0" smtClean="0"/>
              <a:t>páčila.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</a:t>
            </a:r>
            <a:r>
              <a:rPr lang="sk-SK" sz="1200" dirty="0" smtClean="0"/>
              <a:t> Snažili </a:t>
            </a:r>
            <a:r>
              <a:rPr lang="sk-SK" sz="1200" dirty="0" smtClean="0"/>
              <a:t>sme sa túto prácu spraviť čo najlepšie a zároveň zaujímavo.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  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               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1038</TotalTime>
  <Words>794</Words>
  <Application>Microsoft Office PowerPoint</Application>
  <PresentationFormat>Prezentácia na obrazovke (4:3)</PresentationFormat>
  <Paragraphs>121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Arkáda</vt:lpstr>
      <vt:lpstr>Petržalská Superškola     2. ročník 2014/2015  Téma práce: Aké suroviny sa ťažili a spracovávali   v star. dobe bronzovej na Slovensku Názov práce: Bronz na Slovensku Vypracovali: Adriana Kačalová, Lea Štaffenová,                                   Kristína Šimková  Vedúci práce: Tibor Darázs Škola:  Gessayova 2, Bratislava Trieda:  6.A  </vt:lpstr>
      <vt:lpstr>Snímka 2</vt:lpstr>
      <vt:lpstr>    Úvod do staršej doby bronzovej</vt:lpstr>
      <vt:lpstr>Snímka 4</vt:lpstr>
      <vt:lpstr>Snímka 5</vt:lpstr>
      <vt:lpstr>      Nižná myšľa</vt:lpstr>
      <vt:lpstr>        Myšia hôrka</vt:lpstr>
      <vt:lpstr>   Špania dolina</vt:lpstr>
      <vt:lpstr>     Záver</vt:lpstr>
      <vt:lpstr>   Použitá literatúra</vt:lpstr>
      <vt:lpstr>Ako sme pomohli Petržalke</vt:lpstr>
      <vt:lpstr>Snímka 12</vt:lpstr>
      <vt:lpstr>Informované súhlasy: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moje</dc:creator>
  <cp:lastModifiedBy>Ucitel</cp:lastModifiedBy>
  <cp:revision>107</cp:revision>
  <dcterms:created xsi:type="dcterms:W3CDTF">2015-04-20T11:59:21Z</dcterms:created>
  <dcterms:modified xsi:type="dcterms:W3CDTF">2015-04-29T15:09:57Z</dcterms:modified>
</cp:coreProperties>
</file>