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2" r:id="rId1"/>
    <p:sldMasterId id="2147484538" r:id="rId2"/>
    <p:sldMasterId id="2147484539" r:id="rId3"/>
    <p:sldMasterId id="2147484540" r:id="rId4"/>
    <p:sldMasterId id="2147484541" r:id="rId5"/>
    <p:sldMasterId id="2147484542" r:id="rId6"/>
    <p:sldMasterId id="2147484543" r:id="rId7"/>
    <p:sldMasterId id="2147484544" r:id="rId8"/>
    <p:sldMasterId id="2147484545" r:id="rId9"/>
    <p:sldMasterId id="2147484546" r:id="rId10"/>
    <p:sldMasterId id="2147484547" r:id="rId11"/>
    <p:sldMasterId id="2147484548" r:id="rId12"/>
  </p:sldMasterIdLst>
  <p:notesMasterIdLst>
    <p:notesMasterId r:id="rId29"/>
  </p:notesMasterIdLst>
  <p:sldIdLst>
    <p:sldId id="271" r:id="rId13"/>
    <p:sldId id="289" r:id="rId14"/>
    <p:sldId id="282" r:id="rId15"/>
    <p:sldId id="283" r:id="rId16"/>
    <p:sldId id="295" r:id="rId17"/>
    <p:sldId id="296" r:id="rId18"/>
    <p:sldId id="298" r:id="rId19"/>
    <p:sldId id="297" r:id="rId20"/>
    <p:sldId id="302" r:id="rId21"/>
    <p:sldId id="303" r:id="rId22"/>
    <p:sldId id="304" r:id="rId23"/>
    <p:sldId id="292" r:id="rId24"/>
    <p:sldId id="277" r:id="rId25"/>
    <p:sldId id="299" r:id="rId26"/>
    <p:sldId id="300" r:id="rId27"/>
    <p:sldId id="294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F5F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176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hlavičky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en-US"/>
          </a:p>
        </p:txBody>
      </p:sp>
      <p:sp>
        <p:nvSpPr>
          <p:cNvPr id="13315" name="Zástupný symbol dátumu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26DF2576-896E-4ED2-A56C-045832D6F6F4}" type="datetime1">
              <a:rPr lang="en-US"/>
              <a:pPr/>
              <a:t>5/9/2016</a:t>
            </a:fld>
            <a:endParaRPr lang="sk-SK" altLang="en-US" sz="1200"/>
          </a:p>
        </p:txBody>
      </p:sp>
      <p:sp>
        <p:nvSpPr>
          <p:cNvPr id="13316" name="Zástupný symbol obrazu snímky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317" name="Zástupný symbol poznámok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sk-SK" altLang="en-US" sz="1200"/>
              <a:t>Kliknite sem a upravte štýly predlohy textu.</a:t>
            </a:r>
          </a:p>
          <a:p>
            <a:pPr eaLnBrk="0" hangingPunct="0">
              <a:spcBef>
                <a:spcPct val="30000"/>
              </a:spcBef>
            </a:pPr>
            <a:r>
              <a:rPr lang="sk-SK" altLang="en-US" sz="1200"/>
              <a:t>Druhá úroveň</a:t>
            </a:r>
          </a:p>
          <a:p>
            <a:pPr eaLnBrk="0" hangingPunct="0">
              <a:spcBef>
                <a:spcPct val="30000"/>
              </a:spcBef>
            </a:pPr>
            <a:r>
              <a:rPr lang="sk-SK" altLang="en-US" sz="1200"/>
              <a:t>Tretia úroveň</a:t>
            </a:r>
          </a:p>
          <a:p>
            <a:pPr eaLnBrk="0" hangingPunct="0">
              <a:spcBef>
                <a:spcPct val="30000"/>
              </a:spcBef>
            </a:pPr>
            <a:r>
              <a:rPr lang="sk-SK" altLang="en-US" sz="1200"/>
              <a:t>Štvrtá úroveň</a:t>
            </a:r>
          </a:p>
          <a:p>
            <a:pPr eaLnBrk="0" hangingPunct="0">
              <a:spcBef>
                <a:spcPct val="30000"/>
              </a:spcBef>
            </a:pPr>
            <a:r>
              <a:rPr lang="sk-SK" altLang="en-US" sz="1200"/>
              <a:t>Piata úroveň</a:t>
            </a:r>
          </a:p>
        </p:txBody>
      </p:sp>
      <p:sp>
        <p:nvSpPr>
          <p:cNvPr id="13318" name="Zástupný symbol päty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en-US"/>
          </a:p>
        </p:txBody>
      </p:sp>
      <p:sp>
        <p:nvSpPr>
          <p:cNvPr id="13319" name="Zástupný symbol čísla snímky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3611F9A8-913B-4689-B5E7-FBAD0D50F7DC}" type="slidenum">
              <a:rPr lang="sk-SK" altLang="en-US"/>
              <a:pPr/>
              <a:t>‹#›</a:t>
            </a:fld>
            <a:endParaRPr lang="sk-SK" altLang="en-US" sz="1200"/>
          </a:p>
        </p:txBody>
      </p:sp>
    </p:spTree>
    <p:extLst>
      <p:ext uri="{BB962C8B-B14F-4D97-AF65-F5344CB8AC3E}">
        <p14:creationId xmlns:p14="http://schemas.microsoft.com/office/powerpoint/2010/main" val="871244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F9A8-913B-4689-B5E7-FBAD0D50F7DC}" type="slidenum">
              <a:rPr lang="sk-SK" altLang="en-US" smtClean="0"/>
              <a:pPr/>
              <a:t>4</a:t>
            </a:fld>
            <a:endParaRPr lang="sk-SK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8DBB3-85F0-4A3B-B9E3-7C2492D30B82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448D-7352-476D-9B52-8FC3C5AC84DD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7AB45-9217-4C0D-8C74-DDFB5559D32B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FABB2-4430-4586-A6BA-9F969E1F1A94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E4955-C552-4197-89A5-55B055C3285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32547-1EA9-4087-8A08-387F2446BDE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3293C-71BD-4C15-A9AF-32630B3AADC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318E5-BC2E-4BD6-AB37-65CB90ABC30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CB8EF-4A86-4176-AC27-82D9F339A22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4E42-B619-4CD0-9851-2B5EB43628CC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A4417-A36B-41C2-AFAB-0D71F577AE3A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812A4-52D3-440B-A285-9162E73BB42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D011B-AF6E-4FC5-A92C-E84AFB47492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DF795-383B-4FB2-8C15-CD29A73203CA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95ACD6-DA04-4B74-A7EE-70CC3C020A5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FCFB2-F70E-4B84-A54C-7C6BD94C06D8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C1AB0-9487-47A1-ABF7-F4D2021B1502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5EF4-6343-43C2-AE44-281BD747EEF2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D8126-8E25-4B0C-A557-802A7E1E12A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B0D9-B598-4D6A-96FE-366E7C39995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7DDD4-8AAE-4956-8E09-D3499D0D782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ADFDB-ADF9-4253-A270-E2F34F699D7C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B1C25-3350-4F18-85EF-0C0AD393AE5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399E-12C8-43FA-A88A-B2D63BD6D53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2A5C8-AED0-4867-BD1F-2B7A91D035A2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272A7-C560-4AD2-9BA1-9E5236D494B3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5212E-20A8-48EC-AEFA-3CC30A40754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735E-B57E-43F8-9160-98BF2D36EAD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4DC7C-54E3-4A8D-8E4D-86DA1AD7F1F4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18B6-720F-411A-BC0C-FD2175BC0DD8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785CE-7D84-43E3-A05B-EFEF35BBB20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1F52A-EBF2-4B79-9D99-9F9B3003CC2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891D6-81B9-476F-AD24-34E1902504D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88DA-7B12-421C-BC32-95850BE37B76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8053B-5C07-441F-BA91-F52584B9AA32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59ED6-74E3-4AB6-B28E-94DBD08A05E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BAE0C-1FF3-49E4-B6BE-F6D710E7F7D1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96CD-E5B4-4C25-9F6F-7D42B441B7E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7E815-FA98-49C8-ABDD-0C3204345C9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1BB5-F460-4E52-AC9F-558360B0E673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C6889-7E2A-44FE-820E-4B9F70D45D68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009A-4598-490D-931C-6E985D3828C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04C0-55B2-46B3-8A62-9798BEF45DE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38CC6-FF16-4DCD-8C1D-A5C7E1EDC198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828DA-565E-4E34-8293-A7B2D557544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C3160-9098-464F-A36F-0208F50CE3CE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0F97D-8A23-43D3-AED5-68C9AD1FA39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5A4FA-6D0E-47AD-AA4F-0C1950F01E30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F8668-6396-4724-A2BA-716AFC8DFFE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5BAD8-A6D3-4C56-8EF0-4C3F6067FEA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D0DEC-584A-45A6-9635-58E12965A72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F435F-B315-45BC-B3F8-105D31F67460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7EEFF-59CE-4DBC-9FF0-0B4EEF4C0324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E237-298B-4CDE-8147-C8D7BB752B66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9E293-F76D-4A05-9861-7BFD4CFB208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64F4-FE4A-4D6E-8FA7-FF068E967A8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803D5-CDB4-4FAE-A5EC-CA5F4025C23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FF85-D2FB-4A82-95A9-F352E12FF5BD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4624B-7A65-412F-8852-8B92FCC47A41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C53FC-775E-417B-A216-7BB179911E0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11431-FAC3-4BD0-9A8C-3FCB4D5EFBC6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F6FC3-E786-4004-ADB2-8B8A8100A5F8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9585D8-22C6-4049-8E0B-D916A153575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2314-6223-46C3-A6BF-D73FC9A7FADE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7BA44-1D67-43BC-A304-84E703AB27A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2028-3EBF-41B0-A929-873BD28FAEFC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B74FC-716D-4FF1-9326-E416A119E3B6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0181B-DB22-473F-A981-56B461DF3802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771CF-C553-45B7-B732-81E0EAE240D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9BBC-BDCD-4A1E-9F0C-77ED3147905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7FE1D-45F1-49E3-8E52-E7B61943B990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0DCDE-114C-4746-9E5E-1DC655CCAADA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A527A-C9FB-4FD3-85CB-81F5ECB0C35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AB6CC-2C6C-4D94-A7E3-F370C6B0642A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3F7-A5C1-4FF5-807A-42BD186160D0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B43F-7D55-4AD7-8AC8-69837571B75C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E3434-B43F-4CB9-BAE0-20A56069C58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66F3C-CC1D-492B-98DF-2F77F280D6F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3E9B6-5C27-48B4-9624-13AC031EC0B8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D2B3E-248D-407C-B735-F50EE756B973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636005-702A-4588-9C83-32B22F18CD4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37D0E-05C0-4C7C-9203-C7C7D787DC6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8CFDD-8C36-4769-8994-1EC43A865AE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6C91-53AC-4ADD-99D0-D2ADC19137B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9F6E5-B02E-4828-AE9C-9B6D5EF690D0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85E4-83C5-484C-BAEF-F56ECCAA1B2D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EB832-3038-447C-BAE0-BDFBBD87C818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DD780-889B-434F-B3E2-1379F94B734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B565D-EC82-4218-A90F-8C48990F74A4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DC905-4D28-41F7-BF22-809287C66B51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C17CD-6472-429C-A9AB-359B69EA637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E7A6E-8E9E-4243-ABC6-9C4F96D9F07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879FC-5EB8-4863-B183-A69D42F38E2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12634-8A97-4B38-B1AE-9BFBD8652CE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5D155-AFC1-4680-88F2-1AACC36E6C4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6251A-129D-48A3-8297-8EDA7C41C21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BDB40-3C63-4EE7-8C36-03893541E1A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3BD76-04CB-41E2-B302-9AF95306D51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85754-9D4F-4817-899A-E9237E5ED4A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77BD4-17DE-45B8-8858-B17455C06A0A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8BFE6-724C-4F14-A837-9E7DBFE5462D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17342-92FE-467D-988D-9B714E7BC97E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0C8BF-51E6-41E1-915A-FA69A3D0E4FA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B3ED4-1D29-4F02-B4B1-22C1CA6F5378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914AB-9491-45B4-BC60-1889BDE1439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9DF5-E9FA-4BDE-BC1C-5C38C4D483F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6E48E-F867-4E13-AFE2-C4DC674CA39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0BAB-C6A9-40DC-9BDC-8731810134F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C28A9-D958-4651-A485-DB40E5C29370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AEEB5-4170-44DE-8C8B-BEFAE73ADC5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1F2B0-A32D-4CF1-A5F5-993A9DA7EB63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447D-1902-477F-BA58-C00B9D9D485A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D42D8-C052-4380-9FD5-EC5A19DAC276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0A9D-3FD9-46E9-9938-E39B454DB0D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03396-598C-44B7-95E9-8E47AF1EDBF2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4D90D-0A1C-42E9-8D7D-14E26D912CE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7814D-50B6-4F6E-845D-A5781F19CFA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E424-35F4-4724-B95A-FDC2E0FA66C2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00B47E-12E2-4FDB-9114-B0975154AEA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ADF5D-3B3B-4DB1-B7EA-AE37532DB84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63F0D-1714-477F-AF05-CCF1C20EBFC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CD3EC-2F0B-42B9-BA58-482773A9532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955B2-37EB-4ABE-8E59-2C2410CDBB1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0A170-51F8-4D8E-857F-CD0A5EBAC56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A8B32-1293-4541-8C4D-72D31E2849C6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3658-08E1-4FCF-ADAF-AFF7B85081CE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2DF67-4636-458B-AAF6-5D2BBE452AC0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BB981-A6A1-4BAC-A3C9-49ACBA6ED75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0DB66-66F8-480E-ADD3-4D6438A3F4ED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652E-8B1C-4214-99DC-B04837FA1458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1DF42-FA32-44B2-84CE-AD8D7D97404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B1268-D5F5-489C-A8AB-4B1CE73828F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D355F-D09A-41FB-9406-AA951E3339CA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56261-4364-4AD6-A8FC-CDA4AFDB22BB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CCAB2-5D03-493A-9A33-5461FE51D8C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C6494-C00C-4E22-9B79-7DE224AFFDC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4ADF3-CC4C-4002-8337-8F0521967BD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C69D-E9A7-49A5-86B9-B071ECBD54F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56274-36DC-40A1-AD78-2C4A2F06119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EE7B1-AE13-45B0-BAE5-95E0CF380DB0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02FA3-7229-41A0-B650-B7577CC656F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8D140-B7FE-4E58-908C-90E121D7A60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9F7983-8227-4307-ABF5-59FCBE402A2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999D2-78AC-4D9D-802E-0AF109D6832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8C5BC-8A30-446A-B993-5937DEBDCB0A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F648D-829E-4D8B-832D-4DD75D829F7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D519D-8FEE-4AE1-9995-CB544CF7F7F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190D7-4418-4E9F-93AD-45F90BF062D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C67D0-16F0-47CE-9E9C-CAD8316C696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362F0-5BFD-4806-B730-28AE2DD536C2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9DE2E-3607-47EE-9DCB-DC26F54182F1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73586-11A9-4567-A143-2477BCC3798D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D4C16-A135-4248-9CA0-C1DF77F8A2D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4F5C-347F-4692-8405-392B6D1A4173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F15CD-6655-486A-8302-EC74F139B88D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AAC94-9F59-4955-9090-43348249EBE6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F15A6-34E9-4A5A-803E-5ED138DD589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D649E-8198-42B5-928D-473D4C2A41B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79E6F-A08C-4300-B5A5-B405E34E6D81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22F1-D028-40C3-8FCD-88A825B219A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5C4FB-2DC7-46C9-85B0-860C47FEF4B0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AEC8-35EC-4EB1-ACA6-C843EDEF9E5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C3482-AC3A-4945-A658-8BFE2F8C69F8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CDE3B-0279-403A-96B0-64CBF7E9BDF3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1F607-336C-4FE0-9454-C87535056BD8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FBF0A-65DA-480F-9E93-9671016E7F1C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36F76-39BB-4497-8294-5557A3E5581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B8F-2E4F-4986-BD59-BE1BC9519CCC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C316A-2B63-4F93-A6A3-1EEBC3B7BEC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302C5-FB9B-41C4-B2C2-847F1D37621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8E835-EEFD-45F1-BB38-03C68E8E871D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15549-93ED-4486-B88F-D878D7C5097E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58C4B-9DAD-46C7-BF35-854972BC667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52652-9206-47BE-A081-AB8FD22F1ED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8FC25-D971-4EFF-AA04-0A7A6FB687E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10F4A-0ABB-4BE8-85D5-0C2F4D665873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23763-EFAC-4E44-BA2B-9873CDDB0D50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BA0D5-6D7A-4145-9959-22A80B943D89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3FF93E-8673-419C-BB76-57A5D7F8706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1A60D-C6BF-4151-B958-63174B1E585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C2AA3-EB57-4BA7-AB7D-7655F8B47CE8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15A8C-25B4-42CC-94BC-E9543BD3FCF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A122B-B43C-4B7C-9297-5CAB8B917132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A9138-D97E-44DD-A70B-06523933C83D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3FA0A-EF7E-4B90-8BAC-8C2B35A4ACA1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70CB-87AF-4634-91AE-AF22F72F392A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4F82E-6F15-442C-8B00-AF61FBF97C2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413AC-19C2-4050-A50B-8C89F962B36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F0009-DAC1-4C1A-BEB8-C5C35F0A745F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EF86-2321-469A-95C1-6FC72E858FE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1F5E2-1008-4FDF-8884-247E7B5A334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A99B-0E8E-4518-A114-C3F4BE081FD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9FAAD-44E5-426A-9E27-AC24E9EA9C54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6322-67E0-4169-AD26-55F95EDB671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3DF00-52D7-4936-ADF2-F655FA058D8D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A7889-FB16-4323-9F08-C13FE9C5750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97F9-B0DD-4979-BC4D-C0879CD544E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F2E35-6442-452E-8F3F-4802C064981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63-CFFC-4E03-B61D-92309BAA7A82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7AB4-12BF-47B0-A2EC-75998840121A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4D272-A500-4C6F-BB78-371CA68FF41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5475B-D87C-4674-BB63-BF4BE8008063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CDC80-956D-4D6D-9451-431EB4E6A52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FF491-5B49-4510-A095-866B3A66124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DA03B-2848-427A-9D1F-3AAFBEDA4500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3C16-94AB-4422-A367-C9B837BAD5A0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C62FE-057C-4AD8-89C0-5B0A7B5B212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1F024-1C10-469D-AF1C-F4D84184E4E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3C4B6-7625-4D45-B2B3-22E308657F59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06D29-C4ED-4EB0-AB4D-9B67B20E722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AC1DE1-6212-4279-95AF-C3D8FA2064DA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4069E-EFD5-4E0D-AEB4-DA58F441A9F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CDE58F-5494-49BB-B5C4-D39E0A9535F4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9C38F-477F-4C82-8822-871B9B25192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F5186-475A-4745-AF03-5A2E3F1698D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00FDA-384B-4322-8FDD-36C2861CCB7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BCB3A-6D94-4525-AA43-0E38434A325D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9F0EB-86D7-49DE-AE1A-74930CF40FC6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79651-1DDA-4B85-B0DE-C041674BF96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F2332-AA1E-4564-B617-40930A73BF8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82D53-F26A-426F-A030-8A3A8900E616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F483-7985-4AED-991B-458C8CC630E2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67A3E-2755-4275-8893-B2CB9F75A47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5C7DC-D1EE-42F0-9844-69C31E81FC2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4CC6B-084E-4B5E-A3C2-BCD7DAEE5536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C81C-A1B7-4AE6-B75B-AD4796E4BB9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BD27E-463E-441E-B75D-344ED85133A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B4827-6E9E-4B3F-BCEB-56447EC6A682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B2679-0ABC-4EC9-8D43-B592C033B6E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9DFCA-D796-46A4-AB78-6F2F606CECFD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07728-DBD1-46E6-A4CA-62848B3F6B4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769C-7647-4434-811B-4FFA9B723BF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95828-5DD0-425B-B404-31F39DC249B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50AA6-48BE-4285-87E6-704470A965DF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8E335-E03A-459C-B300-6A28DF4EE45C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6FE0-1271-4126-9914-B04FB810F025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CB157-C079-4788-97F5-0D9936D84D47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5C43-92D6-4B60-867A-4F0966553A09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61C64-471D-4531-82B0-D29D7D6B8ED8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D6534-73E6-46D2-B971-1F3A6AEE8F9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9C0BB-3F71-41CE-AD71-3C99AACA38D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356C9-082F-4215-BC60-0E8071812FE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71EC0-852A-41C1-8F36-713BAF1756A5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CA61-9483-4A7D-A314-B55AB3E27F20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29F03-7391-43D1-ADFB-18930964907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273D-4161-4250-8151-D91BB7E9CA88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5577B-01DE-4B59-B227-F48BAE76587A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CAB7E-DB6E-494E-A188-17A13687975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B196D-F831-4642-B191-01261C9A04AB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70B75-3756-497F-A20F-0EBF35FDAAFA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66D47-4FE7-4A7D-BFEF-CD295E8FB663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1FF8D-C3C8-4826-BC4C-51D172FEE3B0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F80B3B-E9A0-43B4-93DD-847071557F0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2B266-9840-48D9-8D46-9BB3C4F5E4D7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B7CDF-5CA1-44D8-8656-6BF5C704E3E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6147-62A3-4193-858C-5A8AC667CBA0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423F5-350B-4EB2-84A3-7B73EE6F9764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D7D86-0974-4003-BC7F-AD7926A48741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664E6-4D0F-49C0-9796-C1A523BE8164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BC3BF-7B32-45E0-9BD1-A4721771F692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7A871-3AFF-4B2C-A976-59F9CA035D7E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FB5E8-CB2A-4E4D-A640-7CC2B9C90484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2D5FA-8935-4914-B8D5-02B0A2B44995}" type="datetime1">
              <a:rPr lang="en-US"/>
              <a:pPr/>
              <a:t>5/9/2016</a:t>
            </a:fld>
            <a:endParaRPr lang="sk-SK" altLang="en-US" sz="1800">
              <a:solidFill>
                <a:schemeClr val="tx1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924D6-9AC1-4EC1-903B-E09336E8C0EB}" type="slidenum">
              <a:rPr lang="sk-SK" altLang="en-US"/>
              <a:pPr/>
              <a:t>‹#›</a:t>
            </a:fld>
            <a:endParaRPr lang="sk-SK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027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1028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1029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1030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1031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1032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1033" name="Zástupný symbol dátumu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910039E7-A6F4-4D39-8AFA-954138CA5AD7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1034" name="Zástupný symbol päty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1035" name="Zástupný symbol čísla snímky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F56C16BE-6752-4001-9A2E-10D49EB2003B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0243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10244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10245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10246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10247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10248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10249" name="Zástupný symbol dátumu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EC903FDA-0AF1-4A6E-B2C9-2D8D04E406F9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10250" name="Zástupný symbol päty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10251" name="Zástupný symbol čísla snímky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F5B59334-C91E-4222-B099-D385E811E7BB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1267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11268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11269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11270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11271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11272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11273" name="Zástupný symbol dátumu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366052DB-5EB5-4FC3-9D62-527AC4788CD4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11274" name="Zástupný symbol päty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11275" name="Zástupný symbol čísla snímky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94973982-F42F-4C0B-89CC-0D1F0A7D7AAA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12291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12292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12293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12294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12295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12296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12297" name="Zástupný symbol dátumu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FC62613F-4BAE-4CFF-81E8-FAC7CB1AE30A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12298" name="Zástupný symbol päty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12299" name="Zástupný symbol čísla snímky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382AF769-E479-482C-BFF3-D61C7B0C6967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2051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2052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2053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2054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2055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2056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2057" name="Zástupný symbol dátumu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7E2CB21F-B86A-4416-A644-BE9F157D907E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2058" name="Zástupný symbol päty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2059" name="Zástupný symbol čísla snímky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4F7B2C75-6469-43E5-B05C-CE0E799EFCD5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3075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3076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3077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3078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3079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3080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3081" name="Zástupný symbol dátumu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166CBB17-72C2-4DEE-B1F1-02989BEF5533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3082" name="Zástupný symbol päty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3083" name="Zástupný symbol čísla snímky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42AE5954-A3F1-46B1-89A6-73C36D9DD39F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4099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4100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4101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4102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4103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4104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4105" name="Zástupný symbol dátumu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17DA09BD-D732-418F-9889-3A12A97F5EDB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4106" name="Zástupný symbol päty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4107" name="Zástupný symbol čísla snímky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722CADE3-B252-4A71-B4B7-8A40038AB0D0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5123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5124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5125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5126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5127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5128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5129" name="Zástupný symbol dátumu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AC5E3021-BB63-4465-8E38-923D8056B5CD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5130" name="Zástupný symbol päty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5131" name="Zástupný symbol čísla snímky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DEFE1C04-4704-4D80-8443-55B4FBB899B8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6147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6148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6149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6150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6151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6152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6153" name="Zástupný symbol dátumu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912C5596-06DB-4B33-B792-74C5E7BC00EB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6154" name="Zástupný symbol päty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6155" name="Zástupný symbol čísla snímky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05032DA7-FB9F-4CE7-9B0E-39AE7CE95CFB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7171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7172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7173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7174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7175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7176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7177" name="Zástupný symbol dátumu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270D235D-3E65-4C0D-BA9D-B456C30B0F7C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7178" name="Zástupný symbol päty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7179" name="Zástupný symbol čísla snímky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AF5EDB3F-078D-41B9-9F9A-280BAC3D3C8B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8195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8196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8197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8198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8199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8200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8201" name="Zástupný symbol dátumu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1654B669-30CA-4872-932E-06D731ACA15B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8202" name="Zástupný symbol päty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8203" name="Zástupný symbol čísla snímky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F284F469-0E4A-43CE-8D27-0AD00E402429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Voľná forma 6"/>
          <p:cNvSpPr>
            <a:spLocks noChangeArrowheads="1"/>
          </p:cNvSpPr>
          <p:nvPr/>
        </p:nvSpPr>
        <p:spPr bwMode="auto">
          <a:xfrm>
            <a:off x="0" y="0"/>
            <a:ext cx="9153525" cy="1035050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1">
            <a:gsLst>
              <a:gs pos="0">
                <a:srgbClr val="00729E"/>
              </a:gs>
              <a:gs pos="100000">
                <a:srgbClr val="00C4C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9219" name="Voľná forma 7"/>
          <p:cNvSpPr>
            <a:spLocks noChangeArrowheads="1"/>
          </p:cNvSpPr>
          <p:nvPr/>
        </p:nvSpPr>
        <p:spPr bwMode="auto">
          <a:xfrm>
            <a:off x="4381500" y="0"/>
            <a:ext cx="4762500" cy="63182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9FA6"/>
              </a:gs>
              <a:gs pos="79999">
                <a:srgbClr val="0089BE"/>
              </a:gs>
              <a:gs pos="100000">
                <a:srgbClr val="0089B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altLang="en-US">
              <a:latin typeface="Constantia" pitchFamily="18" charset="0"/>
              <a:sym typeface="Constantia" pitchFamily="18" charset="0"/>
            </a:endParaRPr>
          </a:p>
        </p:txBody>
      </p:sp>
      <p:grpSp>
        <p:nvGrpSpPr>
          <p:cNvPr id="9220" name="Skupina 1"/>
          <p:cNvGrpSpPr>
            <a:grpSpLocks/>
          </p:cNvGrpSpPr>
          <p:nvPr/>
        </p:nvGrpSpPr>
        <p:grpSpPr bwMode="auto">
          <a:xfrm>
            <a:off x="-7938" y="203200"/>
            <a:ext cx="9170988" cy="647700"/>
            <a:chOff x="0" y="0"/>
            <a:chExt cx="9180548" cy="649224"/>
          </a:xfrm>
        </p:grpSpPr>
        <p:sp>
          <p:nvSpPr>
            <p:cNvPr id="9221" name="Voľná forma 11"/>
            <p:cNvSpPr>
              <a:spLocks/>
            </p:cNvSpPr>
            <p:nvPr/>
          </p:nvSpPr>
          <p:spPr bwMode="auto">
            <a:xfrm rot="21435692">
              <a:off x="0" y="0"/>
              <a:ext cx="9163074" cy="649224"/>
            </a:xfrm>
            <a:custGeom>
              <a:avLst/>
              <a:gdLst>
                <a:gd name="T0" fmla="*/ 0 w 5772"/>
                <a:gd name="T1" fmla="*/ 2147483647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2147483647 w 5772"/>
                <a:gd name="T7" fmla="*/ 0 h 10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2"/>
                <a:gd name="T13" fmla="*/ 0 h 1055"/>
                <a:gd name="T14" fmla="*/ 5772 w 5772"/>
                <a:gd name="T15" fmla="*/ 1055 h 10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  <p:sp>
          <p:nvSpPr>
            <p:cNvPr id="9222" name="Voľná forma 12"/>
            <p:cNvSpPr>
              <a:spLocks/>
            </p:cNvSpPr>
            <p:nvPr/>
          </p:nvSpPr>
          <p:spPr bwMode="auto">
            <a:xfrm rot="21435692">
              <a:off x="4766" y="73197"/>
              <a:ext cx="9175782" cy="529882"/>
            </a:xfrm>
            <a:custGeom>
              <a:avLst/>
              <a:gdLst>
                <a:gd name="T0" fmla="*/ 0 w 5766"/>
                <a:gd name="T1" fmla="*/ 2147483647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2147483647 w 5766"/>
                <a:gd name="T7" fmla="*/ 0 h 8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6"/>
                <a:gd name="T13" fmla="*/ 0 h 854"/>
                <a:gd name="T14" fmla="*/ 5766 w 5766"/>
                <a:gd name="T15" fmla="*/ 854 h 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altLang="en-US">
                <a:solidFill>
                  <a:srgbClr val="000000"/>
                </a:solidFill>
                <a:latin typeface="Constantia" pitchFamily="18" charset="0"/>
                <a:sym typeface="Constantia" pitchFamily="18" charset="0"/>
              </a:endParaRPr>
            </a:p>
          </p:txBody>
        </p:sp>
      </p:grpSp>
      <p:sp>
        <p:nvSpPr>
          <p:cNvPr id="9223" name="Zástupný symbol nadpisu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alibri" pitchFamily="34" charset="0"/>
              </a:rPr>
              <a:t>Kliknite sem a upravte štýl predlohy nadpisov.</a:t>
            </a:r>
          </a:p>
        </p:txBody>
      </p:sp>
      <p:sp>
        <p:nvSpPr>
          <p:cNvPr id="9224" name="Zástupný symbol textu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zh-CN" smtClean="0">
                <a:sym typeface="Constantia" pitchFamily="18" charset="0"/>
              </a:rPr>
              <a:t>Kliknite sem a upravte štýly predlohy textu.</a:t>
            </a:r>
          </a:p>
          <a:p>
            <a:pPr lvl="1"/>
            <a:r>
              <a:rPr lang="sk-SK" altLang="zh-CN" smtClean="0">
                <a:sym typeface="Constantia" pitchFamily="18" charset="0"/>
              </a:rPr>
              <a:t>Druhá úroveň</a:t>
            </a:r>
          </a:p>
          <a:p>
            <a:pPr lvl="2"/>
            <a:r>
              <a:rPr lang="sk-SK" altLang="zh-CN" smtClean="0">
                <a:sym typeface="Constantia" pitchFamily="18" charset="0"/>
              </a:rPr>
              <a:t>Tretia úroveň</a:t>
            </a:r>
          </a:p>
          <a:p>
            <a:pPr lvl="3"/>
            <a:r>
              <a:rPr lang="sk-SK" altLang="zh-CN" smtClean="0">
                <a:sym typeface="Constantia" pitchFamily="18" charset="0"/>
              </a:rPr>
              <a:t>Štvrtá úroveň</a:t>
            </a:r>
          </a:p>
          <a:p>
            <a:pPr lvl="4"/>
            <a:r>
              <a:rPr lang="sk-SK" altLang="zh-CN" smtClean="0">
                <a:sym typeface="Constantia" pitchFamily="18" charset="0"/>
              </a:rPr>
              <a:t>Piata úroveň</a:t>
            </a:r>
          </a:p>
        </p:txBody>
      </p:sp>
      <p:sp>
        <p:nvSpPr>
          <p:cNvPr id="9225" name="Zástupný symbol dátumu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fld id="{0617A246-63D8-43FC-8A33-5DA10339FBF6}" type="datetime1">
              <a:rPr lang="en-US"/>
              <a:pPr/>
              <a:t>5/9/2016</a:t>
            </a:fld>
            <a:endParaRPr lang="sk-SK" altLang="en-US"/>
          </a:p>
        </p:txBody>
      </p:sp>
      <p:sp>
        <p:nvSpPr>
          <p:cNvPr id="9226" name="Zástupný symbol päty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35C75"/>
                </a:solidFill>
              </a:defRPr>
            </a:lvl1pPr>
          </a:lstStyle>
          <a:p>
            <a:endParaRPr lang="sk-SK" altLang="en-US"/>
          </a:p>
        </p:txBody>
      </p:sp>
      <p:sp>
        <p:nvSpPr>
          <p:cNvPr id="9227" name="Zástupný symbol čísla snímky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5C75"/>
                </a:solidFill>
              </a:defRPr>
            </a:lvl1pPr>
          </a:lstStyle>
          <a:p>
            <a:fld id="{29289C88-B125-418A-B57A-59F7B69C0701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  <a:sym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charset="0"/>
          <a:cs typeface="隶书" charset="0"/>
          <a:sym typeface="Calibri" pitchFamily="34" charset="0"/>
        </a:defRPr>
      </a:lvl9pPr>
    </p:titleStyle>
    <p:bodyStyle>
      <a:lvl1pPr marL="274638" indent="-274638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  <a:sym typeface="Constantia" pitchFamily="18" charset="0"/>
        </a:defRPr>
      </a:lvl1pPr>
      <a:lvl2pPr marL="639763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ea typeface="+mn-ea"/>
          <a:sym typeface="Constantia" pitchFamily="18" charset="0"/>
        </a:defRPr>
      </a:lvl2pPr>
      <a:lvl3pPr marL="914400" indent="-24606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onstantia" pitchFamily="18" charset="0"/>
        </a:defRPr>
      </a:lvl3pPr>
      <a:lvl4pPr marL="1189038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4pPr>
      <a:lvl5pPr marL="14636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5pPr>
      <a:lvl6pPr marL="19208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6pPr>
      <a:lvl7pPr marL="23780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7pPr>
      <a:lvl8pPr marL="28352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8pPr>
      <a:lvl9pPr marL="3292475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onstantia" pitchFamily="18" charset="0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Kvart" TargetMode="External"/><Relationship Id="rId3" Type="http://schemas.openxmlformats.org/officeDocument/2006/relationships/hyperlink" Target="http://www.adamgevz.wbl.sk/Tretohory-Stvrtohory.html" TargetMode="External"/><Relationship Id="rId7" Type="http://schemas.openxmlformats.org/officeDocument/2006/relationships/hyperlink" Target="http://referaty.atlas.sk/prirodne-vedy/geografia/5519/stvrtohory" TargetMode="External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sk.wikipedia.org/wiki/" TargetMode="External"/><Relationship Id="rId11" Type="http://schemas.openxmlformats.org/officeDocument/2006/relationships/hyperlink" Target="http://www.tlg.estranky.sk/" TargetMode="External"/><Relationship Id="rId5" Type="http://schemas.openxmlformats.org/officeDocument/2006/relationships/hyperlink" Target="http://www.zshlbokaba.eduk.sk/" TargetMode="External"/><Relationship Id="rId10" Type="http://schemas.openxmlformats.org/officeDocument/2006/relationships/hyperlink" Target="http://www.dejepis.com/" TargetMode="External"/><Relationship Id="rId4" Type="http://schemas.openxmlformats.org/officeDocument/2006/relationships/hyperlink" Target="http://sk.wikipedia.org/wiki/&#352;tvrtohory" TargetMode="External"/><Relationship Id="rId9" Type="http://schemas.openxmlformats.org/officeDocument/2006/relationships/hyperlink" Target="http://www.becominghuman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5999">
              <a:srgbClr val="00CCCC"/>
            </a:gs>
            <a:gs pos="46999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dnadpis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15963" y="2638425"/>
            <a:ext cx="8072437" cy="3676650"/>
          </a:xfrm>
          <a:ln>
            <a:solidFill>
              <a:srgbClr val="7994CF"/>
            </a:solidFill>
          </a:ln>
        </p:spPr>
        <p:txBody>
          <a:bodyPr lIns="0" rIns="18288"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sk-SK" altLang="zh-CN" sz="2000" dirty="0"/>
              <a:t>               </a:t>
            </a:r>
            <a:r>
              <a:rPr lang="sk-SK" altLang="zh-CN" sz="2400" dirty="0">
                <a:sym typeface="Aharoni" pitchFamily="2" charset="-79"/>
              </a:rPr>
              <a:t>Petržalská </a:t>
            </a:r>
            <a:r>
              <a:rPr lang="sk-SK" altLang="zh-CN" sz="2400" dirty="0" err="1">
                <a:sym typeface="Aharoni" pitchFamily="2" charset="-79"/>
              </a:rPr>
              <a:t>Superškola</a:t>
            </a:r>
            <a:r>
              <a:rPr lang="sk-SK" altLang="zh-CN" sz="2400" dirty="0">
                <a:sym typeface="Aharoni" pitchFamily="2" charset="-79"/>
              </a:rPr>
              <a:t> </a:t>
            </a:r>
            <a:r>
              <a:rPr lang="sk-SK" altLang="zh-CN" sz="2400" dirty="0" smtClean="0">
                <a:sym typeface="Aharoni" pitchFamily="2" charset="-79"/>
              </a:rPr>
              <a:t>III. </a:t>
            </a:r>
            <a:r>
              <a:rPr lang="sk-SK" altLang="zh-CN" sz="2400" dirty="0">
                <a:sym typeface="Aharoni" pitchFamily="2" charset="-79"/>
              </a:rPr>
              <a:t>ročník </a:t>
            </a:r>
            <a:r>
              <a:rPr lang="sk-SK" altLang="zh-CN" sz="2400" dirty="0" smtClean="0">
                <a:sym typeface="Aharoni" pitchFamily="2" charset="-79"/>
              </a:rPr>
              <a:t>2015/2016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sk-SK" altLang="zh-CN" sz="2400" dirty="0">
                <a:sym typeface="Aharoni" pitchFamily="2" charset="-79"/>
              </a:rPr>
              <a:t/>
            </a:r>
            <a:br>
              <a:rPr lang="sk-SK" altLang="zh-CN" sz="2400" dirty="0">
                <a:sym typeface="Aharoni" pitchFamily="2" charset="-79"/>
              </a:rPr>
            </a:br>
            <a:r>
              <a:rPr lang="sk-SK" altLang="zh-CN" sz="2400" dirty="0">
                <a:sym typeface="Aharoni" pitchFamily="2" charset="-79"/>
              </a:rPr>
              <a:t> </a:t>
            </a:r>
            <a:endParaRPr lang="sk-SK" altLang="zh-CN" sz="2400" dirty="0">
              <a:solidFill>
                <a:srgbClr val="5CF0F7"/>
              </a:solidFill>
              <a:sym typeface="Aharoni" pitchFamily="2" charset="-79"/>
            </a:endParaRP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sk-SK" altLang="zh-CN" sz="2400" dirty="0">
                <a:solidFill>
                  <a:srgbClr val="5CF0F7"/>
                </a:solidFill>
                <a:sym typeface="Aharoni" pitchFamily="2" charset="-79"/>
              </a:rPr>
              <a:t> Názov práce:	    </a:t>
            </a:r>
            <a:r>
              <a:rPr lang="sk-SK" altLang="zh-CN" sz="2400" dirty="0" smtClean="0">
                <a:sym typeface="Aharoni" pitchFamily="2" charset="-79"/>
              </a:rPr>
              <a:t>Ako </a:t>
            </a:r>
            <a:r>
              <a:rPr lang="sk-SK" altLang="zh-CN" sz="2400" dirty="0">
                <a:sym typeface="Aharoni" pitchFamily="2" charset="-79"/>
              </a:rPr>
              <a:t>sa menil náš svet posledných </a:t>
            </a:r>
          </a:p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buFont typeface="Wingdings 2" pitchFamily="18" charset="2"/>
              <a:buNone/>
            </a:pPr>
            <a:r>
              <a:rPr lang="sk-SK" altLang="zh-CN" sz="2400" dirty="0">
                <a:sym typeface="Aharoni" pitchFamily="2" charset="-79"/>
              </a:rPr>
              <a:t>                           </a:t>
            </a:r>
            <a:r>
              <a:rPr lang="sk-SK" altLang="zh-CN" sz="2400" dirty="0" smtClean="0">
                <a:sym typeface="Aharoni" pitchFamily="2" charset="-79"/>
              </a:rPr>
              <a:t>250 </a:t>
            </a:r>
            <a:r>
              <a:rPr lang="sk-SK" altLang="zh-CN" sz="2400" dirty="0">
                <a:sym typeface="Aharoni" pitchFamily="2" charset="-79"/>
              </a:rPr>
              <a:t>000 rokov</a:t>
            </a:r>
            <a:br>
              <a:rPr lang="sk-SK" altLang="zh-CN" sz="2400" dirty="0">
                <a:sym typeface="Aharoni" pitchFamily="2" charset="-79"/>
              </a:rPr>
            </a:br>
            <a:r>
              <a:rPr lang="sk-SK" altLang="zh-CN" sz="2400" dirty="0">
                <a:sym typeface="Aharoni" pitchFamily="2" charset="-79"/>
              </a:rPr>
              <a:t> </a:t>
            </a:r>
            <a:r>
              <a:rPr lang="sk-SK" altLang="zh-CN" sz="2400" dirty="0">
                <a:solidFill>
                  <a:srgbClr val="5CF0F7"/>
                </a:solidFill>
                <a:sym typeface="Aharoni" pitchFamily="2" charset="-79"/>
              </a:rPr>
              <a:t>Vypracovali:</a:t>
            </a:r>
            <a:r>
              <a:rPr lang="sk-SK" altLang="zh-CN" sz="2400" dirty="0">
                <a:solidFill>
                  <a:schemeClr val="accent2"/>
                </a:solidFill>
                <a:sym typeface="Aharoni" pitchFamily="2" charset="-79"/>
              </a:rPr>
              <a:t>	     </a:t>
            </a:r>
            <a:r>
              <a:rPr lang="sk-SK" altLang="zh-CN" sz="2400" dirty="0">
                <a:sym typeface="Aharoni" pitchFamily="2" charset="-79"/>
              </a:rPr>
              <a:t>Lea </a:t>
            </a:r>
            <a:r>
              <a:rPr lang="sk-SK" altLang="zh-CN" sz="2400" dirty="0" err="1" smtClean="0">
                <a:sym typeface="Aharoni" pitchFamily="2" charset="-79"/>
              </a:rPr>
              <a:t>Štaffenová</a:t>
            </a:r>
            <a:r>
              <a:rPr lang="sk-SK" altLang="zh-CN" sz="2400" dirty="0" smtClean="0">
                <a:sym typeface="Aharoni" pitchFamily="2" charset="-79"/>
              </a:rPr>
              <a:t>, </a:t>
            </a:r>
            <a:r>
              <a:rPr lang="sk-SK" altLang="zh-CN" sz="2400" dirty="0">
                <a:sym typeface="Aharoni" pitchFamily="2" charset="-79"/>
              </a:rPr>
              <a:t>Kristína </a:t>
            </a:r>
            <a:r>
              <a:rPr lang="sk-SK" altLang="zh-CN" sz="2400" dirty="0" smtClean="0">
                <a:sym typeface="Aharoni" pitchFamily="2" charset="-79"/>
              </a:rPr>
              <a:t>Šimková,</a:t>
            </a:r>
            <a:endParaRPr lang="sk-SK" altLang="zh-CN" sz="2400" dirty="0">
              <a:sym typeface="Aharoni" pitchFamily="2" charset="-79"/>
            </a:endParaRPr>
          </a:p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buFont typeface="Wingdings 2" pitchFamily="18" charset="2"/>
              <a:buNone/>
            </a:pPr>
            <a:r>
              <a:rPr lang="sk-SK" altLang="zh-CN" sz="2400" dirty="0">
                <a:sym typeface="Aharoni" pitchFamily="2" charset="-79"/>
              </a:rPr>
              <a:t>                            </a:t>
            </a:r>
            <a:r>
              <a:rPr lang="sk-SK" altLang="zh-CN" sz="2400" dirty="0" smtClean="0">
                <a:sym typeface="Aharoni" pitchFamily="2" charset="-79"/>
              </a:rPr>
              <a:t>Adriana </a:t>
            </a:r>
            <a:r>
              <a:rPr lang="sk-SK" altLang="zh-CN" sz="2400" dirty="0" err="1" smtClean="0">
                <a:sym typeface="Aharoni" pitchFamily="2" charset="-79"/>
              </a:rPr>
              <a:t>Kačalová</a:t>
            </a:r>
            <a:r>
              <a:rPr lang="sk-SK" altLang="zh-CN" sz="2400" dirty="0" smtClean="0">
                <a:sym typeface="Aharoni" pitchFamily="2" charset="-79"/>
              </a:rPr>
              <a:t> </a:t>
            </a:r>
            <a:r>
              <a:rPr lang="sk-SK" altLang="zh-CN" sz="2400" dirty="0">
                <a:sym typeface="Aharoni" pitchFamily="2" charset="-79"/>
              </a:rPr>
              <a:t/>
            </a:r>
            <a:br>
              <a:rPr lang="sk-SK" altLang="zh-CN" sz="2400" dirty="0">
                <a:sym typeface="Aharoni" pitchFamily="2" charset="-79"/>
              </a:rPr>
            </a:br>
            <a:r>
              <a:rPr lang="sk-SK" altLang="zh-CN" sz="2400" dirty="0">
                <a:sym typeface="Aharoni" pitchFamily="2" charset="-79"/>
              </a:rPr>
              <a:t> </a:t>
            </a:r>
            <a:r>
              <a:rPr lang="sk-SK" altLang="zh-CN" sz="2400" dirty="0">
                <a:solidFill>
                  <a:srgbClr val="5CF0F7"/>
                </a:solidFill>
                <a:sym typeface="Aharoni" pitchFamily="2" charset="-79"/>
              </a:rPr>
              <a:t>Vedúci práce:  </a:t>
            </a:r>
            <a:r>
              <a:rPr lang="sk-SK" altLang="zh-CN" sz="2400" dirty="0">
                <a:solidFill>
                  <a:schemeClr val="accent1"/>
                </a:solidFill>
                <a:sym typeface="Aharoni" pitchFamily="2" charset="-79"/>
              </a:rPr>
              <a:t>	 </a:t>
            </a:r>
            <a:r>
              <a:rPr lang="sk-SK" altLang="zh-CN" sz="2400" dirty="0" smtClean="0">
                <a:sym typeface="Aharoni" pitchFamily="2" charset="-79"/>
              </a:rPr>
              <a:t>Tibor </a:t>
            </a:r>
            <a:r>
              <a:rPr lang="sk-SK" altLang="zh-CN" sz="2400" dirty="0" err="1">
                <a:sym typeface="Aharoni" pitchFamily="2" charset="-79"/>
              </a:rPr>
              <a:t>Darázs</a:t>
            </a:r>
            <a:r>
              <a:rPr lang="sk-SK" altLang="zh-CN" sz="2400" dirty="0">
                <a:sym typeface="Aharoni" pitchFamily="2" charset="-79"/>
              </a:rPr>
              <a:t/>
            </a:r>
            <a:br>
              <a:rPr lang="sk-SK" altLang="zh-CN" sz="2400" dirty="0">
                <a:sym typeface="Aharoni" pitchFamily="2" charset="-79"/>
              </a:rPr>
            </a:br>
            <a:r>
              <a:rPr lang="sk-SK" altLang="zh-CN" sz="2400" dirty="0">
                <a:solidFill>
                  <a:srgbClr val="5CF0F7"/>
                </a:solidFill>
                <a:sym typeface="Aharoni" pitchFamily="2" charset="-79"/>
              </a:rPr>
              <a:t> Škola:</a:t>
            </a:r>
            <a:r>
              <a:rPr lang="sk-SK" altLang="zh-CN" sz="2400" dirty="0">
                <a:solidFill>
                  <a:schemeClr val="accent1"/>
                </a:solidFill>
                <a:sym typeface="Aharoni" pitchFamily="2" charset="-79"/>
              </a:rPr>
              <a:t>		     </a:t>
            </a:r>
            <a:r>
              <a:rPr lang="sk-SK" altLang="zh-CN" sz="2400" dirty="0" smtClean="0">
                <a:solidFill>
                  <a:schemeClr val="accent1"/>
                </a:solidFill>
                <a:sym typeface="Aharoni" pitchFamily="2" charset="-79"/>
              </a:rPr>
              <a:t>           </a:t>
            </a:r>
            <a:r>
              <a:rPr lang="sk-SK" altLang="zh-CN" sz="2400" dirty="0" err="1" smtClean="0">
                <a:sym typeface="Aharoni" pitchFamily="2" charset="-79"/>
              </a:rPr>
              <a:t>Gessayova</a:t>
            </a:r>
            <a:r>
              <a:rPr lang="sk-SK" altLang="zh-CN" sz="2400" dirty="0" smtClean="0">
                <a:sym typeface="Aharoni" pitchFamily="2" charset="-79"/>
              </a:rPr>
              <a:t> </a:t>
            </a:r>
            <a:r>
              <a:rPr lang="sk-SK" altLang="zh-CN" sz="2400" dirty="0">
                <a:sym typeface="Aharoni" pitchFamily="2" charset="-79"/>
              </a:rPr>
              <a:t>2, Bratislava</a:t>
            </a:r>
            <a:br>
              <a:rPr lang="sk-SK" altLang="zh-CN" sz="2400" dirty="0">
                <a:sym typeface="Aharoni" pitchFamily="2" charset="-79"/>
              </a:rPr>
            </a:br>
            <a:r>
              <a:rPr lang="sk-SK" altLang="zh-CN" sz="2400" dirty="0">
                <a:sym typeface="Aharoni" pitchFamily="2" charset="-79"/>
              </a:rPr>
              <a:t> </a:t>
            </a:r>
            <a:r>
              <a:rPr lang="sk-SK" altLang="zh-CN" sz="2400" dirty="0">
                <a:solidFill>
                  <a:srgbClr val="5CF0F7"/>
                </a:solidFill>
                <a:sym typeface="Aharoni" pitchFamily="2" charset="-79"/>
              </a:rPr>
              <a:t>Trieda:</a:t>
            </a:r>
            <a:r>
              <a:rPr lang="sk-SK" altLang="zh-CN" sz="2400" dirty="0">
                <a:solidFill>
                  <a:schemeClr val="accent1"/>
                </a:solidFill>
                <a:sym typeface="Aharoni" pitchFamily="2" charset="-79"/>
              </a:rPr>
              <a:t>	               </a:t>
            </a:r>
            <a:r>
              <a:rPr lang="sk-SK" altLang="zh-CN" sz="2400" dirty="0" smtClean="0">
                <a:sym typeface="Aharoni" pitchFamily="2" charset="-79"/>
              </a:rPr>
              <a:t>7.A</a:t>
            </a:r>
            <a:r>
              <a:rPr lang="sk-SK" altLang="zh-CN" sz="2400" dirty="0">
                <a:sym typeface="Aharoni" pitchFamily="2" charset="-79"/>
              </a:rPr>
              <a:t/>
            </a:r>
            <a:br>
              <a:rPr lang="sk-SK" altLang="zh-CN" sz="2400" dirty="0">
                <a:sym typeface="Aharoni" pitchFamily="2" charset="-79"/>
              </a:rPr>
            </a:br>
            <a:r>
              <a:rPr lang="sk-SK" altLang="zh-CN" sz="2400" dirty="0"/>
              <a:t/>
            </a:r>
            <a:br>
              <a:rPr lang="sk-SK" altLang="zh-CN" sz="2400" dirty="0"/>
            </a:br>
            <a:r>
              <a:rPr lang="sk-SK" altLang="zh-CN" sz="2400" dirty="0"/>
              <a:t>  </a:t>
            </a:r>
            <a:endParaRPr lang="sk-SK" altLang="zh-CN" sz="2400" dirty="0">
              <a:sym typeface="Aharoni" pitchFamily="2" charset="-79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 r="5881"/>
          <a:stretch>
            <a:fillRect/>
          </a:stretch>
        </p:blipFill>
        <p:spPr bwMode="auto">
          <a:xfrm>
            <a:off x="2928938" y="214313"/>
            <a:ext cx="3071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pPr algn="ctr"/>
            <a:r>
              <a:rPr lang="sk-SK" altLang="zh-CN" b="1" dirty="0">
                <a:solidFill>
                  <a:srgbClr val="C00000"/>
                </a:solidFill>
              </a:rPr>
              <a:t> </a:t>
            </a:r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Človek </a:t>
            </a:r>
            <a:r>
              <a:rPr lang="sk-SK" altLang="zh-CN" sz="5400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rozumný</a:t>
            </a:r>
            <a:endParaRPr lang="sk-SK" altLang="zh-CN" sz="5400" b="1" dirty="0">
              <a:solidFill>
                <a:srgbClr val="5AF5F3"/>
              </a:solidFill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2214555"/>
            <a:ext cx="8429684" cy="4071966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sk-SK" altLang="zh-CN" sz="1400" dirty="0"/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 smtClean="0">
                <a:solidFill>
                  <a:schemeClr val="bg1"/>
                </a:solidFill>
              </a:rPr>
              <a:t> Asi </a:t>
            </a:r>
            <a:r>
              <a:rPr lang="sk-SK" altLang="zh-CN" sz="2000" dirty="0">
                <a:solidFill>
                  <a:schemeClr val="bg1"/>
                </a:solidFill>
              </a:rPr>
              <a:t>pred 200 tisíc rokmi sa objavil </a:t>
            </a:r>
            <a:r>
              <a:rPr lang="sk-SK" altLang="zh-CN" sz="2000" b="1" dirty="0" err="1">
                <a:solidFill>
                  <a:schemeClr val="bg1"/>
                </a:solidFill>
              </a:rPr>
              <a:t>Homo</a:t>
            </a:r>
            <a:r>
              <a:rPr lang="sk-SK" altLang="zh-CN" sz="2000" b="1" dirty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 (človek </a:t>
            </a:r>
            <a:r>
              <a:rPr lang="sk-SK" altLang="zh-CN" sz="2000" dirty="0" smtClean="0">
                <a:solidFill>
                  <a:schemeClr val="bg1"/>
                </a:solidFill>
              </a:rPr>
              <a:t>rozumný</a:t>
            </a:r>
            <a:r>
              <a:rPr lang="sk-SK" altLang="zh-CN" sz="2000" dirty="0">
                <a:solidFill>
                  <a:schemeClr val="bg1"/>
                </a:solidFill>
              </a:rPr>
              <a:t>). </a:t>
            </a: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 Staršie formy </a:t>
            </a:r>
            <a:r>
              <a:rPr lang="sk-SK" altLang="zh-CN" sz="2000" dirty="0" err="1">
                <a:solidFill>
                  <a:schemeClr val="bg1"/>
                </a:solidFill>
              </a:rPr>
              <a:t>homo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sú napr. </a:t>
            </a:r>
            <a:r>
              <a:rPr lang="sk-SK" altLang="zh-CN" sz="2000" dirty="0" err="1">
                <a:solidFill>
                  <a:schemeClr val="bg1"/>
                </a:solidFill>
              </a:rPr>
              <a:t>Homo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steinheimensis</a:t>
            </a:r>
            <a:r>
              <a:rPr lang="sk-SK" altLang="zh-CN" sz="2000" dirty="0">
                <a:solidFill>
                  <a:schemeClr val="bg1"/>
                </a:solidFill>
              </a:rPr>
              <a:t> (žil v dobe medziľadovej - 150 tisíc rokov pred Kristom) a </a:t>
            </a:r>
            <a:r>
              <a:rPr lang="sk-SK" altLang="zh-CN" sz="2000" dirty="0" err="1">
                <a:solidFill>
                  <a:schemeClr val="bg1"/>
                </a:solidFill>
              </a:rPr>
              <a:t>Homo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neandertalensis</a:t>
            </a:r>
            <a:r>
              <a:rPr lang="sk-SK" altLang="zh-CN" sz="2000" dirty="0">
                <a:solidFill>
                  <a:schemeClr val="bg1"/>
                </a:solidFill>
              </a:rPr>
              <a:t> ( </a:t>
            </a:r>
            <a:r>
              <a:rPr lang="sk-SK" altLang="zh-CN" sz="2000" dirty="0" smtClean="0">
                <a:solidFill>
                  <a:schemeClr val="bg1"/>
                </a:solidFill>
              </a:rPr>
              <a:t>„Neandertálec“). Neandertálec </a:t>
            </a:r>
            <a:r>
              <a:rPr lang="sk-SK" altLang="zh-CN" sz="2000" dirty="0">
                <a:solidFill>
                  <a:schemeClr val="bg1"/>
                </a:solidFill>
              </a:rPr>
              <a:t>žil v dobe ľadovej </a:t>
            </a:r>
            <a:r>
              <a:rPr lang="sk-SK" altLang="zh-CN" sz="2000" dirty="0" smtClean="0">
                <a:solidFill>
                  <a:schemeClr val="bg1"/>
                </a:solidFill>
              </a:rPr>
              <a:t>(130 </a:t>
            </a:r>
            <a:r>
              <a:rPr lang="sk-SK" altLang="zh-CN" sz="2000" dirty="0">
                <a:solidFill>
                  <a:schemeClr val="bg1"/>
                </a:solidFill>
              </a:rPr>
              <a:t>000 až 40 000 rokov </a:t>
            </a:r>
            <a:r>
              <a:rPr lang="sk-SK" altLang="zh-CN" sz="2000" dirty="0" err="1" smtClean="0">
                <a:solidFill>
                  <a:schemeClr val="bg1"/>
                </a:solidFill>
              </a:rPr>
              <a:t>p.n.l</a:t>
            </a:r>
            <a:r>
              <a:rPr lang="sk-SK" altLang="zh-CN" sz="2000" dirty="0" smtClean="0">
                <a:solidFill>
                  <a:schemeClr val="bg1"/>
                </a:solidFill>
              </a:rPr>
              <a:t>.) a </a:t>
            </a:r>
            <a:r>
              <a:rPr lang="sk-SK" altLang="zh-CN" sz="2000" dirty="0">
                <a:solidFill>
                  <a:schemeClr val="bg1"/>
                </a:solidFill>
              </a:rPr>
              <a:t>živil sa lovom mamutov.  </a:t>
            </a:r>
            <a:endParaRPr lang="sk-SK" altLang="zh-CN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 err="1" smtClean="0">
                <a:solidFill>
                  <a:schemeClr val="bg1"/>
                </a:solidFill>
              </a:rPr>
              <a:t>Homo</a:t>
            </a:r>
            <a:r>
              <a:rPr lang="sk-SK" altLang="zh-CN" sz="2000" dirty="0" smtClean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už pochovával  svojich mŕtvych príbuzných a mal predstavu o posmrtnom živote, čo dokazujú nálezy predmetov </a:t>
            </a:r>
            <a:r>
              <a:rPr lang="sk-SK" altLang="zh-CN" sz="2000" dirty="0" smtClean="0">
                <a:solidFill>
                  <a:schemeClr val="bg1"/>
                </a:solidFill>
              </a:rPr>
              <a:t>v hroboch</a:t>
            </a:r>
            <a:r>
              <a:rPr lang="sk-SK" altLang="zh-CN" sz="2000" dirty="0">
                <a:solidFill>
                  <a:schemeClr val="bg1"/>
                </a:solidFill>
              </a:rPr>
              <a:t>. </a:t>
            </a: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Najstaršie nálezy u nás sú v Gánovciach pri </a:t>
            </a:r>
            <a:r>
              <a:rPr lang="sk-SK" altLang="zh-CN" sz="2000" dirty="0" smtClean="0">
                <a:solidFill>
                  <a:schemeClr val="bg1"/>
                </a:solidFill>
              </a:rPr>
              <a:t>Poprade a vo Váhu pri Šali. Tiež stopy človeka v Bojniciach. </a:t>
            </a:r>
            <a:r>
              <a:rPr lang="sk-SK" altLang="zh-CN" sz="2000" dirty="0">
                <a:solidFill>
                  <a:schemeClr val="bg1"/>
                </a:solidFill>
              </a:rPr>
              <a:t>Vyrábali si  už kombinované nástroje,  používali drevo a kameň, vedeli si rozložiť aj oheň.</a:t>
            </a: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 Žili v 15-20 členných tlupách. Ich postava sa veľmi málo odlišovala od dnešného človeka. Mali mocné telo, no ich výška nepresahovala 150-160cm. Boli to predovšetkým zberači a lovci </a:t>
            </a:r>
            <a:r>
              <a:rPr lang="sk-SK" altLang="zh-CN" sz="2000" dirty="0" smtClean="0">
                <a:solidFill>
                  <a:schemeClr val="bg1"/>
                </a:solidFill>
              </a:rPr>
              <a:t>.</a:t>
            </a:r>
            <a:r>
              <a:rPr lang="sk-SK" altLang="zh-CN" sz="2000" dirty="0">
                <a:solidFill>
                  <a:schemeClr val="bg1"/>
                </a:solidFill>
              </a:rPr>
              <a:t> </a:t>
            </a: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sk-SK" altLang="zh-CN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sk-SK" altLang="zh-CN" sz="1400" dirty="0">
              <a:solidFill>
                <a:schemeClr val="bg1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66"/>
            <a:ext cx="1762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22396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>
          <a:xfrm>
            <a:off x="179388" y="261938"/>
            <a:ext cx="8459787" cy="995362"/>
          </a:xfrm>
        </p:spPr>
        <p:txBody>
          <a:bodyPr/>
          <a:lstStyle/>
          <a:p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Človek </a:t>
            </a:r>
            <a:r>
              <a:rPr lang="sk-SK" altLang="zh-CN" sz="5400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dnešného </a:t>
            </a:r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typu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5" y="1138238"/>
            <a:ext cx="8358247" cy="57197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sk-SK" altLang="zh-CN" sz="2200" dirty="0"/>
              <a:t> </a:t>
            </a:r>
          </a:p>
          <a:p>
            <a:pPr marL="0" indent="0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 smtClean="0">
                <a:solidFill>
                  <a:schemeClr val="bg1"/>
                </a:solidFill>
              </a:rPr>
              <a:t> Zhruba </a:t>
            </a:r>
            <a:r>
              <a:rPr lang="sk-SK" altLang="zh-CN" sz="2000" dirty="0">
                <a:solidFill>
                  <a:schemeClr val="bg1"/>
                </a:solidFill>
              </a:rPr>
              <a:t>pred 100 tisíc rokmi sa z </a:t>
            </a:r>
            <a:r>
              <a:rPr lang="sk-SK" altLang="zh-CN" sz="2000" dirty="0" err="1">
                <a:solidFill>
                  <a:schemeClr val="bg1"/>
                </a:solidFill>
              </a:rPr>
              <a:t>Homo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vyvinul </a:t>
            </a:r>
            <a:r>
              <a:rPr lang="sk-SK" altLang="zh-CN" sz="2000" dirty="0" smtClean="0">
                <a:solidFill>
                  <a:schemeClr val="bg1"/>
                </a:solidFill>
              </a:rPr>
              <a:t>človek</a:t>
            </a:r>
          </a:p>
          <a:p>
            <a:pPr marL="0" indent="0">
              <a:buClr>
                <a:srgbClr val="5AF5F3"/>
              </a:buClr>
              <a:buSzPct val="100000"/>
              <a:buNone/>
            </a:pPr>
            <a:r>
              <a:rPr lang="sk-SK" altLang="zh-CN" sz="2000" dirty="0" smtClean="0">
                <a:solidFill>
                  <a:schemeClr val="bg1"/>
                </a:solidFill>
              </a:rPr>
              <a:t>dnešného </a:t>
            </a:r>
            <a:r>
              <a:rPr lang="sk-SK" altLang="zh-CN" sz="2000" dirty="0">
                <a:solidFill>
                  <a:schemeClr val="bg1"/>
                </a:solidFill>
              </a:rPr>
              <a:t>typu, teda </a:t>
            </a:r>
            <a:r>
              <a:rPr lang="sk-SK" altLang="zh-CN" sz="2000" b="1" dirty="0" err="1">
                <a:solidFill>
                  <a:schemeClr val="bg1"/>
                </a:solidFill>
              </a:rPr>
              <a:t>Homo</a:t>
            </a:r>
            <a:r>
              <a:rPr lang="sk-SK" altLang="zh-CN" sz="2000" b="1" dirty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>
                <a:solidFill>
                  <a:schemeClr val="bg1"/>
                </a:solidFill>
              </a:rPr>
              <a:t>sapiens</a:t>
            </a:r>
            <a:r>
              <a:rPr lang="sk-SK" altLang="zh-CN" sz="2000" b="1" dirty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>
                <a:solidFill>
                  <a:schemeClr val="bg1"/>
                </a:solidFill>
              </a:rPr>
              <a:t>sapiens</a:t>
            </a:r>
            <a:r>
              <a:rPr lang="sk-SK" altLang="zh-CN" sz="2000" b="1" dirty="0">
                <a:solidFill>
                  <a:schemeClr val="bg1"/>
                </a:solidFill>
              </a:rPr>
              <a:t>.</a:t>
            </a:r>
            <a:r>
              <a:rPr lang="sk-SK" altLang="zh-CN" sz="20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 Najstaršie nálezy majú vek </a:t>
            </a:r>
            <a:r>
              <a:rPr lang="sk-SK" altLang="zh-CN" sz="2000" dirty="0" smtClean="0">
                <a:solidFill>
                  <a:schemeClr val="bg1"/>
                </a:solidFill>
              </a:rPr>
              <a:t>až </a:t>
            </a:r>
            <a:r>
              <a:rPr lang="sk-SK" altLang="zh-CN" sz="2000" dirty="0">
                <a:solidFill>
                  <a:schemeClr val="bg1"/>
                </a:solidFill>
              </a:rPr>
              <a:t>34 000 rokov. Medzi najznámejšie  </a:t>
            </a:r>
            <a:r>
              <a:rPr lang="sk-SK" altLang="zh-CN" sz="2000" dirty="0" smtClean="0">
                <a:solidFill>
                  <a:schemeClr val="bg1"/>
                </a:solidFill>
              </a:rPr>
              <a:t>patrí </a:t>
            </a:r>
            <a:r>
              <a:rPr lang="sk-SK" altLang="zh-CN" sz="2000" dirty="0">
                <a:solidFill>
                  <a:schemeClr val="bg1"/>
                </a:solidFill>
              </a:rPr>
              <a:t>napr. </a:t>
            </a:r>
            <a:r>
              <a:rPr lang="sk-SK" altLang="zh-CN" sz="2000" dirty="0" smtClean="0">
                <a:solidFill>
                  <a:schemeClr val="bg1"/>
                </a:solidFill>
              </a:rPr>
              <a:t>francúzske nálezisko </a:t>
            </a:r>
            <a:r>
              <a:rPr lang="sk-SK" altLang="zh-CN" sz="2000" dirty="0" err="1">
                <a:solidFill>
                  <a:schemeClr val="bg1"/>
                </a:solidFill>
              </a:rPr>
              <a:t>Cro-Magnon</a:t>
            </a:r>
            <a:r>
              <a:rPr lang="sk-SK" altLang="zh-CN" sz="2000" dirty="0">
                <a:solidFill>
                  <a:schemeClr val="bg1"/>
                </a:solidFill>
              </a:rPr>
              <a:t>, podľa ktorého sa ľudia tohto typu nazývajú </a:t>
            </a:r>
            <a:r>
              <a:rPr lang="sk-SK" altLang="zh-CN" sz="2000" dirty="0" err="1">
                <a:solidFill>
                  <a:schemeClr val="bg1"/>
                </a:solidFill>
              </a:rPr>
              <a:t>kromaňonci</a:t>
            </a:r>
            <a:r>
              <a:rPr lang="sk-SK" altLang="zh-CN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 </a:t>
            </a:r>
            <a:r>
              <a:rPr lang="sk-SK" altLang="zh-CN" sz="2000" dirty="0" err="1">
                <a:solidFill>
                  <a:schemeClr val="bg1"/>
                </a:solidFill>
              </a:rPr>
              <a:t>Homo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žil v skupinách kočovným spôsobom života. Živili sa lovom a rastlinou potravou. K svojej potrebe využívali ako základnú surovinu drevo, kosti a kameň.</a:t>
            </a:r>
          </a:p>
          <a:p>
            <a:pPr marL="0" indent="0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 smtClean="0">
                <a:solidFill>
                  <a:schemeClr val="bg1"/>
                </a:solidFill>
              </a:rPr>
              <a:t> </a:t>
            </a:r>
            <a:r>
              <a:rPr lang="sk-SK" altLang="zh-CN" sz="2000" dirty="0">
                <a:solidFill>
                  <a:schemeClr val="bg1"/>
                </a:solidFill>
              </a:rPr>
              <a:t>O ich zručnosti svedčia jaskynné </a:t>
            </a:r>
            <a:r>
              <a:rPr lang="sk-SK" altLang="zh-CN" sz="2000" dirty="0" smtClean="0">
                <a:solidFill>
                  <a:schemeClr val="bg1"/>
                </a:solidFill>
              </a:rPr>
              <a:t>maľby. Medzi </a:t>
            </a:r>
            <a:r>
              <a:rPr lang="sk-SK" altLang="zh-CN" sz="2000" dirty="0">
                <a:solidFill>
                  <a:schemeClr val="bg1"/>
                </a:solidFill>
              </a:rPr>
              <a:t>najznámejšie a najzachovalejšie </a:t>
            </a:r>
            <a:r>
              <a:rPr lang="sk-SK" altLang="zh-CN" sz="2000" dirty="0" smtClean="0">
                <a:solidFill>
                  <a:schemeClr val="bg1"/>
                </a:solidFill>
              </a:rPr>
              <a:t>patria tie v jaskyni </a:t>
            </a:r>
            <a:r>
              <a:rPr lang="sk-SK" altLang="zh-CN" sz="2000" dirty="0" err="1">
                <a:solidFill>
                  <a:schemeClr val="bg1"/>
                </a:solidFill>
              </a:rPr>
              <a:t>Lascaux</a:t>
            </a:r>
            <a:r>
              <a:rPr lang="sk-SK" altLang="zh-CN" sz="2000" dirty="0">
                <a:solidFill>
                  <a:schemeClr val="bg1"/>
                </a:solidFill>
              </a:rPr>
              <a:t> alebo </a:t>
            </a:r>
            <a:r>
              <a:rPr lang="sk-SK" altLang="zh-CN" sz="2000" dirty="0" smtClean="0">
                <a:solidFill>
                  <a:schemeClr val="bg1"/>
                </a:solidFill>
              </a:rPr>
              <a:t>v jaskyni </a:t>
            </a:r>
            <a:r>
              <a:rPr lang="sk-SK" altLang="zh-CN" sz="2000" dirty="0" err="1" smtClean="0">
                <a:solidFill>
                  <a:schemeClr val="bg1"/>
                </a:solidFill>
              </a:rPr>
              <a:t>Altamira</a:t>
            </a:r>
            <a:r>
              <a:rPr lang="sk-SK" altLang="zh-CN" sz="2000" dirty="0" smtClean="0">
                <a:solidFill>
                  <a:schemeClr val="bg1"/>
                </a:solidFill>
              </a:rPr>
              <a:t>.</a:t>
            </a:r>
            <a:endParaRPr lang="sk-SK" altLang="zh-CN" sz="2000" dirty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 </a:t>
            </a:r>
            <a:r>
              <a:rPr lang="sk-SK" altLang="zh-CN" sz="2000" dirty="0" err="1">
                <a:solidFill>
                  <a:schemeClr val="bg1"/>
                </a:solidFill>
              </a:rPr>
              <a:t>Homo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sapiens</a:t>
            </a:r>
            <a:r>
              <a:rPr lang="sk-SK" altLang="zh-CN" sz="2000" dirty="0">
                <a:solidFill>
                  <a:schemeClr val="bg1"/>
                </a:solidFill>
              </a:rPr>
              <a:t> už </a:t>
            </a:r>
            <a:r>
              <a:rPr lang="sk-SK" altLang="zh-CN" sz="2000" dirty="0" smtClean="0">
                <a:solidFill>
                  <a:schemeClr val="bg1"/>
                </a:solidFill>
              </a:rPr>
              <a:t>pestoval </a:t>
            </a:r>
            <a:r>
              <a:rPr lang="sk-SK" altLang="zh-CN" sz="2000" dirty="0">
                <a:solidFill>
                  <a:schemeClr val="bg1"/>
                </a:solidFill>
              </a:rPr>
              <a:t>kult mŕtvych, </a:t>
            </a:r>
            <a:endParaRPr lang="sk-SK" altLang="zh-CN" sz="2000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  <a:buNone/>
            </a:pPr>
            <a:r>
              <a:rPr lang="sk-SK" altLang="zh-CN" sz="2000" dirty="0" smtClean="0">
                <a:solidFill>
                  <a:schemeClr val="bg1"/>
                </a:solidFill>
              </a:rPr>
              <a:t>do </a:t>
            </a:r>
            <a:r>
              <a:rPr lang="sk-SK" altLang="zh-CN" sz="2000" dirty="0">
                <a:solidFill>
                  <a:schemeClr val="bg1"/>
                </a:solidFill>
              </a:rPr>
              <a:t>hrobov dávali milodary (šperky, zbrane). Stavali </a:t>
            </a:r>
            <a:endParaRPr lang="sk-SK" altLang="zh-CN" sz="2000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  <a:buNone/>
            </a:pPr>
            <a:r>
              <a:rPr lang="sk-SK" altLang="zh-CN" sz="2000" dirty="0" smtClean="0">
                <a:solidFill>
                  <a:schemeClr val="bg1"/>
                </a:solidFill>
              </a:rPr>
              <a:t>si </a:t>
            </a:r>
            <a:r>
              <a:rPr lang="sk-SK" altLang="zh-CN" sz="2000" dirty="0">
                <a:solidFill>
                  <a:schemeClr val="bg1"/>
                </a:solidFill>
              </a:rPr>
              <a:t>aj obydlia a zhotovovali odev.  </a:t>
            </a:r>
          </a:p>
          <a:p>
            <a:pPr marL="0" indent="0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2000" dirty="0">
              <a:solidFill>
                <a:schemeClr val="bg1"/>
              </a:solidFill>
            </a:endParaRPr>
          </a:p>
        </p:txBody>
      </p:sp>
      <p:pic>
        <p:nvPicPr>
          <p:cNvPr id="24580" name="Picture 2" descr="C:\Users\Richard\Desktop\jaskinné mal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143512"/>
            <a:ext cx="2269373" cy="128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57166"/>
            <a:ext cx="1214446" cy="17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 noChangeArrowheads="1"/>
          </p:cNvSpPr>
          <p:nvPr/>
        </p:nvSpPr>
        <p:spPr bwMode="auto">
          <a:xfrm>
            <a:off x="684213" y="477838"/>
            <a:ext cx="785177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/>
          <a:lstStyle/>
          <a:p>
            <a:pPr algn="ctr"/>
            <a:r>
              <a:rPr lang="sk-SK" altLang="en-US" sz="5400" b="1" dirty="0" smtClean="0">
                <a:solidFill>
                  <a:srgbClr val="5AF5F3"/>
                </a:solidFill>
                <a:latin typeface="Constantia" pitchFamily="18" charset="0"/>
                <a:sym typeface="Calibri" pitchFamily="34" charset="0"/>
              </a:rPr>
              <a:t>Záver</a:t>
            </a:r>
            <a:endParaRPr lang="sk-SK" altLang="en-US" sz="5400" b="1" dirty="0">
              <a:solidFill>
                <a:srgbClr val="5AF5F3"/>
              </a:solidFill>
              <a:latin typeface="Constantia" pitchFamily="18" charset="0"/>
              <a:sym typeface="Calibri" pitchFamily="34" charset="0"/>
            </a:endParaRPr>
          </a:p>
        </p:txBody>
      </p:sp>
      <p:sp>
        <p:nvSpPr>
          <p:cNvPr id="25603" name="Nadpis 1"/>
          <p:cNvSpPr>
            <a:spLocks noGrp="1" noChangeArrowheads="1"/>
          </p:cNvSpPr>
          <p:nvPr/>
        </p:nvSpPr>
        <p:spPr bwMode="auto">
          <a:xfrm>
            <a:off x="714348" y="1928802"/>
            <a:ext cx="7851775" cy="402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/>
          <a:lstStyle/>
          <a:p>
            <a:pPr>
              <a:buClr>
                <a:srgbClr val="5AF5F3"/>
              </a:buClr>
              <a:buSzPct val="100000"/>
            </a:pP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Podarilo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sa nám pozbierať dostatočne veľa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informácií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na dokončenie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prezentácie a podarilo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sa nám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zdokonaliť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sa v práci s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textom.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Našu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prácu sme ukázali rodine aj niektorým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priateľom. Naša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prezentácia sa im páčila a porozumeli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jej.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Tiež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sa nám podarilo si rozšíriť vedomosti z dejepisu a oboznámiť sa s doteraz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neznámymi vecami.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Práca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na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prezentácii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sa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nám páčila.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endParaRPr lang="sk-SK" altLang="en-US" sz="2000" dirty="0">
              <a:solidFill>
                <a:schemeClr val="bg1"/>
              </a:solidFill>
              <a:latin typeface="Constantia" pitchFamily="18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5999">
              <a:srgbClr val="00CCCC"/>
            </a:gs>
            <a:gs pos="46999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17475"/>
            <a:ext cx="7920037" cy="923925"/>
          </a:xfrm>
        </p:spPr>
        <p:txBody>
          <a:bodyPr tIns="0" rIns="18288"/>
          <a:lstStyle/>
          <a:p>
            <a:pPr algn="ctr" eaLnBrk="1" hangingPunct="1"/>
            <a:r>
              <a:rPr lang="sk-SK" altLang="zh-CN" sz="5400" b="1" dirty="0">
                <a:solidFill>
                  <a:srgbClr val="4EE0EA"/>
                </a:solidFill>
                <a:latin typeface="Constantia" pitchFamily="18" charset="0"/>
                <a:ea typeface="Calibri" pitchFamily="34" charset="0"/>
                <a:cs typeface="Calibri" pitchFamily="34" charset="0"/>
              </a:rPr>
              <a:t>zdroje      </a:t>
            </a:r>
            <a:r>
              <a:rPr lang="sk-SK" altLang="zh-CN" b="1" dirty="0">
                <a:solidFill>
                  <a:srgbClr val="4EE0EA"/>
                </a:solidFill>
                <a:ea typeface="Calibri" pitchFamily="34" charset="0"/>
                <a:cs typeface="Calibri" pitchFamily="34" charset="0"/>
              </a:rPr>
              <a:t>   </a:t>
            </a:r>
          </a:p>
        </p:txBody>
      </p:sp>
      <p:sp>
        <p:nvSpPr>
          <p:cNvPr id="26627" name="Podnadpis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14348" y="1928802"/>
            <a:ext cx="7854950" cy="3929090"/>
          </a:xfrm>
        </p:spPr>
        <p:txBody>
          <a:bodyPr lIns="0" rIns="18288"/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/>
              <a:t>http://www.zones.sk/studentske-prace/geografia/6600-stvrtohory-priroda-a-jej-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/>
              <a:t>premeny/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smtClean="0">
                <a:hlinkClick r:id="rId3"/>
              </a:rPr>
              <a:t>http</a:t>
            </a:r>
            <a:r>
              <a:rPr lang="sk-SK" altLang="zh-CN" sz="1400" dirty="0">
                <a:hlinkClick r:id="rId3"/>
              </a:rPr>
              <a:t>://www.adamgevz.wbl.sk/Tretohory-Stvrtohory.html</a:t>
            </a:r>
            <a:endParaRPr lang="sk-SK" altLang="zh-CN" sz="1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smtClean="0">
                <a:hlinkClick r:id="rId4"/>
              </a:rPr>
              <a:t>http</a:t>
            </a:r>
            <a:r>
              <a:rPr lang="sk-SK" altLang="zh-CN" sz="1400" dirty="0">
                <a:hlinkClick r:id="rId4"/>
              </a:rPr>
              <a:t>://sk.wikipedia.org/wiki/Štvrtohory</a:t>
            </a:r>
            <a:endParaRPr lang="sk-SK" altLang="zh-CN" sz="1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err="1" smtClean="0"/>
              <a:t>Mamut-wikipedia</a:t>
            </a:r>
            <a:r>
              <a:rPr lang="sk-SK" altLang="zh-CN" sz="1400" dirty="0"/>
              <a:t>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err="1" smtClean="0">
                <a:hlinkClick r:id="rId5"/>
              </a:rPr>
              <a:t>www.zshlbokaba.eduk.sk</a:t>
            </a:r>
            <a:endParaRPr lang="sk-SK" altLang="zh-CN" sz="1400" dirty="0">
              <a:hlinkClick r:id="rId5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smtClean="0">
                <a:hlinkClick r:id="rId6"/>
              </a:rPr>
              <a:t>https</a:t>
            </a:r>
            <a:r>
              <a:rPr lang="sk-SK" altLang="zh-CN" sz="1400" dirty="0">
                <a:hlinkClick r:id="rId6"/>
              </a:rPr>
              <a:t>://sk.wikipedia.org/wiki/</a:t>
            </a:r>
            <a:endParaRPr lang="sk-SK" altLang="zh-CN" sz="1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smtClean="0">
                <a:hlinkClick r:id="rId7"/>
              </a:rPr>
              <a:t>http</a:t>
            </a:r>
            <a:r>
              <a:rPr lang="sk-SK" altLang="zh-CN" sz="1400" dirty="0">
                <a:hlinkClick r:id="rId7"/>
              </a:rPr>
              <a:t>://referaty.atlas.sk/prirodne-vedy/geografia/5519/stvrtohory</a:t>
            </a:r>
            <a:endParaRPr lang="sk-SK" altLang="zh-CN" sz="1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smtClean="0">
                <a:hlinkClick r:id="rId8"/>
              </a:rPr>
              <a:t>https</a:t>
            </a:r>
            <a:r>
              <a:rPr lang="sk-SK" altLang="zh-CN" sz="1400" dirty="0">
                <a:hlinkClick r:id="rId8"/>
              </a:rPr>
              <a:t>://sk.wikipedia.org/wiki/Kvart</a:t>
            </a:r>
            <a:endParaRPr lang="sk-SK" altLang="zh-CN" sz="1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err="1" smtClean="0">
                <a:hlinkClick r:id="rId9"/>
              </a:rPr>
              <a:t>www.becominghuman.org</a:t>
            </a:r>
            <a:endParaRPr lang="sk-SK" altLang="zh-CN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err="1" smtClean="0">
                <a:hlinkClick r:id="rId10"/>
              </a:rPr>
              <a:t>www.dejepis.com</a:t>
            </a:r>
            <a:endParaRPr lang="sk-SK" altLang="zh-CN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err="1" smtClean="0">
                <a:hlinkClick r:id="rId11"/>
              </a:rPr>
              <a:t>www.tlg.estranky.sk</a:t>
            </a:r>
            <a:endParaRPr lang="sk-SK" altLang="zh-CN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sk-SK" altLang="zh-CN" sz="1400" dirty="0" err="1" smtClean="0"/>
              <a:t>sk.wikipediia.ior</a:t>
            </a:r>
            <a:endParaRPr lang="sk-SK" altLang="zh-CN" sz="1400" dirty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sk-SK" altLang="zh-CN" sz="1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125538"/>
            <a:ext cx="7851775" cy="1295400"/>
          </a:xfrm>
        </p:spPr>
        <p:txBody>
          <a:bodyPr tIns="0" rIns="18288"/>
          <a:lstStyle/>
          <a:p>
            <a:pPr algn="ctr" eaLnBrk="1" hangingPunct="1"/>
            <a:r>
              <a:rPr lang="sk-SK" altLang="zh-CN" sz="7200" b="1">
                <a:solidFill>
                  <a:srgbClr val="4EE0EA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Ďakujeme za pozornosť</a:t>
            </a:r>
          </a:p>
        </p:txBody>
      </p:sp>
      <p:pic>
        <p:nvPicPr>
          <p:cNvPr id="27651" name="Picture 4" descr="C:\Users\moje\Desktop\kkik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81300"/>
            <a:ext cx="44656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765175"/>
            <a:ext cx="7851775" cy="1368425"/>
          </a:xfrm>
        </p:spPr>
        <p:txBody>
          <a:bodyPr tIns="0" rIns="18288"/>
          <a:lstStyle/>
          <a:p>
            <a:pPr algn="ctr" eaLnBrk="1" hangingPunct="1"/>
            <a:r>
              <a:rPr lang="sk-SK" altLang="zh-CN" sz="5600" b="1">
                <a:solidFill>
                  <a:srgbClr val="4EE0EA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Ako sme pomohli Petržalke</a:t>
            </a:r>
          </a:p>
        </p:txBody>
      </p:sp>
      <p:sp>
        <p:nvSpPr>
          <p:cNvPr id="28675" name="Podnadpis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2349501"/>
            <a:ext cx="7854950" cy="1293814"/>
          </a:xfrm>
        </p:spPr>
        <p:txBody>
          <a:bodyPr lIns="0" rIns="18288"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sk-SK" altLang="zh-CN" sz="2000" dirty="0">
                <a:solidFill>
                  <a:schemeClr val="bg1"/>
                </a:solidFill>
              </a:rPr>
              <a:t>Na Deň </a:t>
            </a:r>
            <a:r>
              <a:rPr lang="sk-SK" altLang="zh-CN" sz="2000" dirty="0" smtClean="0">
                <a:solidFill>
                  <a:schemeClr val="bg1"/>
                </a:solidFill>
              </a:rPr>
              <a:t>Zeme sme upratovali </a:t>
            </a:r>
            <a:r>
              <a:rPr lang="sk-SK" altLang="zh-CN" sz="2000" dirty="0">
                <a:solidFill>
                  <a:schemeClr val="bg1"/>
                </a:solidFill>
              </a:rPr>
              <a:t>okolie </a:t>
            </a:r>
            <a:r>
              <a:rPr lang="sk-SK" altLang="zh-CN" sz="2000" dirty="0" smtClean="0">
                <a:solidFill>
                  <a:schemeClr val="bg1"/>
                </a:solidFill>
              </a:rPr>
              <a:t>školy. Vyčistili sme chodník, aj plot okolo školy. Robili sme to pre našu Zem, pre krajšiu Petržalku, aj pre radosť. </a:t>
            </a:r>
            <a:endParaRPr lang="sk-SK" altLang="zh-CN" sz="2000" dirty="0">
              <a:solidFill>
                <a:schemeClr val="bg1"/>
              </a:solidFill>
            </a:endParaRPr>
          </a:p>
        </p:txBody>
      </p:sp>
      <p:pic>
        <p:nvPicPr>
          <p:cNvPr id="5" name="Obrázok 4" descr="P504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786190"/>
            <a:ext cx="2928926" cy="2196695"/>
          </a:xfrm>
          <a:prstGeom prst="rect">
            <a:avLst/>
          </a:prstGeom>
        </p:spPr>
      </p:pic>
      <p:pic>
        <p:nvPicPr>
          <p:cNvPr id="6" name="Obrázok 5" descr="DSC_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429000"/>
            <a:ext cx="2000264" cy="26670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2775" y="765175"/>
            <a:ext cx="7991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en-US" sz="5400" b="1" dirty="0" smtClean="0">
                <a:solidFill>
                  <a:srgbClr val="5AF5F3"/>
                </a:solidFill>
                <a:latin typeface="Constantia" pitchFamily="18" charset="0"/>
              </a:rPr>
              <a:t>Úvod</a:t>
            </a:r>
            <a:endParaRPr lang="sk-SK" altLang="en-US" sz="5400" b="1" dirty="0">
              <a:solidFill>
                <a:srgbClr val="5AF5F3"/>
              </a:solidFill>
              <a:latin typeface="Constantia" pitchFamily="18" charset="0"/>
            </a:endParaRPr>
          </a:p>
        </p:txBody>
      </p:sp>
      <p:sp>
        <p:nvSpPr>
          <p:cNvPr id="15363" name="Nadpis 1"/>
          <p:cNvSpPr>
            <a:spLocks noGrp="1" noChangeArrowheads="1"/>
          </p:cNvSpPr>
          <p:nvPr/>
        </p:nvSpPr>
        <p:spPr bwMode="auto">
          <a:xfrm>
            <a:off x="395288" y="1773238"/>
            <a:ext cx="8280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/>
          <a:lstStyle/>
          <a:p>
            <a:pPr indent="12700">
              <a:buClr>
                <a:srgbClr val="5AF5F3"/>
              </a:buClr>
            </a:pP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Ako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siedmaci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sme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mali prednášku o mamutoch ktorá nás zaujala </a:t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a rozhodli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sme sa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prihlásiť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do tejto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súťaže.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Mali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sme na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výber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z troch tém a po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vyhľadaní základných informácií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sme sa rozhodli pre túto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tému.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Chceli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sme si tiež zlepšiť a rozšíriť svoje vedomosti z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dejepisu,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lebo nás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dejepis zaujíma.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Tiež 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sme chceli priblížiť a objasniť niektoré  dejepisné informácie našim rovesníkom a aj sami </a:t>
            </a:r>
            <a:r>
              <a:rPr lang="sk-SK" altLang="en-US" sz="2000" dirty="0" smtClean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>sebe.</a:t>
            </a: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  <a:t/>
            </a:r>
            <a:br>
              <a:rPr lang="sk-SK" altLang="en-US" sz="2000" dirty="0">
                <a:solidFill>
                  <a:schemeClr val="bg1"/>
                </a:solidFill>
                <a:latin typeface="Constantia" pitchFamily="18" charset="0"/>
                <a:sym typeface="Calibri" pitchFamily="34" charset="0"/>
              </a:rPr>
            </a:br>
            <a:endParaRPr lang="sk-SK" altLang="en-US" sz="2000" dirty="0">
              <a:solidFill>
                <a:schemeClr val="bg1"/>
              </a:solidFill>
              <a:latin typeface="Constantia" pitchFamily="18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5999">
              <a:srgbClr val="00CCCC"/>
            </a:gs>
            <a:gs pos="46999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80975" y="117475"/>
            <a:ext cx="8423275" cy="936625"/>
          </a:xfrm>
        </p:spPr>
        <p:txBody>
          <a:bodyPr tIns="0" rIns="18288"/>
          <a:lstStyle/>
          <a:p>
            <a:pPr algn="r" eaLnBrk="1" hangingPunct="1"/>
            <a:r>
              <a:rPr lang="sk-SK" altLang="en-US" sz="5400" b="1" dirty="0">
                <a:solidFill>
                  <a:srgbClr val="4EE0EA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Štvrtohory a </a:t>
            </a:r>
            <a:r>
              <a:rPr lang="sk-SK" altLang="en-US" sz="5400" b="1" dirty="0" smtClean="0">
                <a:solidFill>
                  <a:srgbClr val="4EE0EA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ľadové </a:t>
            </a:r>
            <a:r>
              <a:rPr lang="sk-SK" altLang="en-US" sz="5400" b="1" dirty="0">
                <a:solidFill>
                  <a:srgbClr val="4EE0EA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doby</a:t>
            </a:r>
          </a:p>
        </p:txBody>
      </p:sp>
      <p:sp>
        <p:nvSpPr>
          <p:cNvPr id="16387" name="Podnadpis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196975"/>
            <a:ext cx="8359775" cy="5473700"/>
          </a:xfrm>
        </p:spPr>
        <p:txBody>
          <a:bodyPr lIns="0" rIns="18288"/>
          <a:lstStyle/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/>
              <a:t>Pre obdobie štvrtohôr sú </a:t>
            </a:r>
            <a:r>
              <a:rPr lang="sk-SK" altLang="zh-CN" sz="2000" dirty="0" smtClean="0"/>
              <a:t>typické </a:t>
            </a:r>
            <a:r>
              <a:rPr lang="sk-SK" altLang="zh-CN" sz="2000" dirty="0"/>
              <a:t>striedania dôb </a:t>
            </a:r>
            <a:r>
              <a:rPr lang="sk-SK" altLang="zh-CN" sz="2000" dirty="0" smtClean="0"/>
              <a:t>ľadových </a:t>
            </a:r>
            <a:r>
              <a:rPr lang="sk-SK" altLang="zh-CN" sz="2000" dirty="0"/>
              <a:t>a </a:t>
            </a:r>
            <a:r>
              <a:rPr lang="sk-SK" altLang="zh-CN" sz="2000" dirty="0" smtClean="0"/>
              <a:t>medziľadových </a:t>
            </a:r>
            <a:r>
              <a:rPr lang="sk-SK" altLang="zh-CN" sz="2000" dirty="0"/>
              <a:t>,ktoré sú známe ako glaciály a </a:t>
            </a:r>
            <a:r>
              <a:rPr lang="sk-SK" altLang="zh-CN" sz="2000" dirty="0" err="1"/>
              <a:t>interglaciály</a:t>
            </a:r>
            <a:r>
              <a:rPr lang="sk-SK" altLang="zh-CN" sz="2000" dirty="0"/>
              <a:t>.</a:t>
            </a:r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None/>
            </a:pPr>
            <a:endParaRPr lang="sk-SK" altLang="zh-CN" sz="2000" dirty="0"/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/>
              <a:t>Podnebie bolo typické opakujúcimi </a:t>
            </a:r>
            <a:r>
              <a:rPr lang="sk-SK" altLang="zh-CN" sz="2000" dirty="0" smtClean="0"/>
              <a:t>sa poklesmi </a:t>
            </a:r>
            <a:r>
              <a:rPr lang="sk-SK" altLang="zh-CN" sz="2000" dirty="0"/>
              <a:t>teplôt, ktoré vyúsťovali do ľadových dôb (glaciály).</a:t>
            </a:r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2000" dirty="0"/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/>
              <a:t>V priebehu týchto období došlo k rozšíreniu pevninských ľadovcov, v našej oblasti bol vzhľad tajgy až tundry. </a:t>
            </a:r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2000" dirty="0"/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/>
              <a:t>V medziľadových dobách (</a:t>
            </a:r>
            <a:r>
              <a:rPr lang="sk-SK" altLang="zh-CN" sz="2000" dirty="0" err="1"/>
              <a:t>interglaciály</a:t>
            </a:r>
            <a:r>
              <a:rPr lang="sk-SK" altLang="zh-CN" sz="2000" dirty="0"/>
              <a:t>) dochádzalo k otepleniu asi na dnešnú úroveň.</a:t>
            </a:r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zh-CN" sz="2000" dirty="0"/>
          </a:p>
          <a:p>
            <a:pPr marL="0" indent="0" eaLnBrk="1" hangingPunct="1"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/>
              <a:t> Predpokladá sa, že ľudstvo sa dnes nachádza práve medzi dvoma ľadovými dobami.</a:t>
            </a:r>
          </a:p>
          <a:p>
            <a:pPr marL="0" indent="0" eaLnBrk="1" hangingPunct="1">
              <a:buSzPct val="100000"/>
              <a:buFont typeface="Wingdings" pitchFamily="2" charset="2"/>
              <a:buChar char="l"/>
            </a:pPr>
            <a:endParaRPr lang="sk-SK" altLang="zh-CN" sz="20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5999">
              <a:srgbClr val="00CCCC"/>
            </a:gs>
            <a:gs pos="46999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625" y="1371600"/>
            <a:ext cx="7956550" cy="3557588"/>
          </a:xfrm>
        </p:spPr>
        <p:txBody>
          <a:bodyPr tIns="0" rIns="18288"/>
          <a:lstStyle/>
          <a:p>
            <a:pPr algn="r" eaLnBrk="1" hangingPunct="1"/>
            <a:r>
              <a:rPr lang="sk-SK" altLang="zh-CN" sz="2800" b="1" dirty="0">
                <a:solidFill>
                  <a:srgbClr val="4FCEFF"/>
                </a:solidFill>
              </a:rPr>
              <a:t>  </a:t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>     </a:t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/>
            </a:r>
            <a:br>
              <a:rPr lang="sk-SK" altLang="zh-CN" sz="2800" b="1" dirty="0">
                <a:solidFill>
                  <a:srgbClr val="4FCEFF"/>
                </a:solidFill>
              </a:rPr>
            </a:br>
            <a:r>
              <a:rPr lang="sk-SK" altLang="zh-CN" sz="2800" b="1" dirty="0">
                <a:solidFill>
                  <a:srgbClr val="4FCEFF"/>
                </a:solidFill>
              </a:rPr>
              <a:t>-</a:t>
            </a:r>
            <a:endParaRPr lang="sk-SK" altLang="zh-CN" sz="2000" b="1" dirty="0">
              <a:solidFill>
                <a:srgbClr val="5AF5F3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8137525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altLang="en-US" dirty="0"/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100" dirty="0">
                <a:latin typeface="Constantia" pitchFamily="18" charset="0"/>
              </a:rPr>
              <a:t> </a:t>
            </a:r>
            <a:r>
              <a:rPr lang="sk-SK" altLang="en-US" sz="2100" dirty="0" smtClean="0">
                <a:latin typeface="Constantia" pitchFamily="18" charset="0"/>
              </a:rPr>
              <a:t>V</a:t>
            </a:r>
            <a:r>
              <a:rPr lang="sk-SK" altLang="en-US" sz="2000" dirty="0" smtClean="0">
                <a:latin typeface="Constantia" pitchFamily="18" charset="0"/>
              </a:rPr>
              <a:t> </a:t>
            </a:r>
            <a:r>
              <a:rPr lang="sk-SK" altLang="en-US" sz="2000" dirty="0">
                <a:latin typeface="Constantia" pitchFamily="18" charset="0"/>
              </a:rPr>
              <a:t>tomto období sa podnebie menilo </a:t>
            </a:r>
            <a:r>
              <a:rPr lang="sk-SK" altLang="en-US" sz="2000" dirty="0" smtClean="0">
                <a:latin typeface="Constantia" pitchFamily="18" charset="0"/>
              </a:rPr>
              <a:t>z </a:t>
            </a:r>
            <a:r>
              <a:rPr lang="sk-SK" altLang="en-US" sz="2000" dirty="0">
                <a:latin typeface="Constantia" pitchFamily="18" charset="0"/>
              </a:rPr>
              <a:t>teplého (mierneho)na </a:t>
            </a:r>
            <a:r>
              <a:rPr lang="sk-SK" altLang="en-US" sz="2000" dirty="0" smtClean="0">
                <a:latin typeface="Constantia" pitchFamily="18" charset="0"/>
              </a:rPr>
              <a:t>chladné.</a:t>
            </a:r>
            <a:endParaRPr lang="sk-SK" altLang="en-US" sz="2000" dirty="0">
              <a:latin typeface="Constantia" pitchFamily="18" charset="0"/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None/>
            </a:pPr>
            <a:endParaRPr lang="sk-SK" altLang="en-US" sz="2000" dirty="0">
              <a:latin typeface="Constantia" pitchFamily="18" charset="0"/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>
                <a:latin typeface="Constantia" pitchFamily="18" charset="0"/>
              </a:rPr>
              <a:t> </a:t>
            </a:r>
            <a:r>
              <a:rPr lang="sk-SK" altLang="en-US" sz="2000" dirty="0" smtClean="0">
                <a:latin typeface="Constantia" pitchFamily="18" charset="0"/>
              </a:rPr>
              <a:t>V </a:t>
            </a:r>
            <a:r>
              <a:rPr lang="sk-SK" altLang="en-US" sz="2000" dirty="0">
                <a:latin typeface="Constantia" pitchFamily="18" charset="0"/>
              </a:rPr>
              <a:t>ľadových dobách  bolo relatívne studené a suché obdobie , kedy </a:t>
            </a:r>
            <a:r>
              <a:rPr lang="sk-SK" altLang="en-US" sz="2000" dirty="0" smtClean="0">
                <a:latin typeface="Constantia" pitchFamily="18" charset="0"/>
              </a:rPr>
              <a:t>dochádzalo </a:t>
            </a:r>
            <a:r>
              <a:rPr lang="sk-SK" altLang="en-US" sz="2000" dirty="0">
                <a:latin typeface="Constantia" pitchFamily="18" charset="0"/>
              </a:rPr>
              <a:t>k </a:t>
            </a:r>
            <a:r>
              <a:rPr lang="sk-SK" altLang="en-US" sz="2000" dirty="0" smtClean="0">
                <a:latin typeface="Constantia" pitchFamily="18" charset="0"/>
              </a:rPr>
              <a:t>mohutnému </a:t>
            </a:r>
            <a:r>
              <a:rPr lang="sk-SK" altLang="en-US" sz="2000" dirty="0">
                <a:latin typeface="Constantia" pitchFamily="18" charset="0"/>
              </a:rPr>
              <a:t>zaľadneniu a poklesu morskej hladiny. U nás údajne boli teploty v priemere až o 4 alebo 5 °</a:t>
            </a:r>
            <a:r>
              <a:rPr lang="sk-SK" altLang="en-US" sz="2000" dirty="0" smtClean="0">
                <a:latin typeface="Constantia" pitchFamily="18" charset="0"/>
              </a:rPr>
              <a:t>C  nižšie.</a:t>
            </a:r>
            <a:endParaRPr lang="sk-SK" altLang="en-US" sz="2000" dirty="0">
              <a:latin typeface="Constantia" pitchFamily="18" charset="0"/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None/>
            </a:pPr>
            <a:endParaRPr lang="sk-SK" altLang="en-US" sz="2000" dirty="0">
              <a:latin typeface="Constantia" pitchFamily="18" charset="0"/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 smtClean="0">
                <a:latin typeface="Constantia" pitchFamily="18" charset="0"/>
              </a:rPr>
              <a:t> Typické rastliny  v </a:t>
            </a:r>
            <a:r>
              <a:rPr lang="sk-SK" altLang="en-US" sz="2000" dirty="0">
                <a:latin typeface="Constantia" pitchFamily="18" charset="0"/>
              </a:rPr>
              <a:t>dobe ľadovej boli machy, lišajníky, zakrpatené </a:t>
            </a:r>
            <a:r>
              <a:rPr lang="sk-SK" altLang="en-US" sz="2000" dirty="0" smtClean="0">
                <a:latin typeface="Constantia" pitchFamily="18" charset="0"/>
              </a:rPr>
              <a:t>vŕby, </a:t>
            </a:r>
            <a:r>
              <a:rPr lang="sk-SK" altLang="en-US" sz="2000" dirty="0">
                <a:latin typeface="Constantia" pitchFamily="18" charset="0"/>
              </a:rPr>
              <a:t>brezy . Stepi pokrývali trávy, kríkové vŕby a brezy. </a:t>
            </a:r>
            <a:r>
              <a:rPr lang="sk-SK" altLang="en-US" sz="2000" dirty="0" smtClean="0">
                <a:latin typeface="Constantia" pitchFamily="18" charset="0"/>
              </a:rPr>
              <a:t> Najrozšírenejšie zo zvierat boli cicavce, </a:t>
            </a:r>
            <a:r>
              <a:rPr lang="sk-SK" altLang="en-US" sz="2000" dirty="0">
                <a:latin typeface="Constantia" pitchFamily="18" charset="0"/>
              </a:rPr>
              <a:t>napríklad mamuty, srstnaté nosorožce, kone, </a:t>
            </a:r>
            <a:r>
              <a:rPr lang="sk-SK" altLang="en-US" sz="2000" dirty="0" err="1">
                <a:latin typeface="Constantia" pitchFamily="18" charset="0"/>
              </a:rPr>
              <a:t>pižmone</a:t>
            </a:r>
            <a:r>
              <a:rPr lang="sk-SK" altLang="en-US" sz="2000" dirty="0">
                <a:latin typeface="Constantia" pitchFamily="18" charset="0"/>
              </a:rPr>
              <a:t>, soby a </a:t>
            </a:r>
            <a:r>
              <a:rPr lang="sk-SK" altLang="en-US" sz="2000" dirty="0" err="1" smtClean="0">
                <a:latin typeface="Constantia" pitchFamily="18" charset="0"/>
              </a:rPr>
              <a:t>lumíky</a:t>
            </a:r>
            <a:r>
              <a:rPr lang="sk-SK" altLang="en-US" sz="2000" dirty="0" smtClean="0">
                <a:latin typeface="Constantia" pitchFamily="18" charset="0"/>
              </a:rPr>
              <a:t>.</a:t>
            </a:r>
            <a:endParaRPr lang="sk-SK" altLang="en-US" sz="2000" dirty="0">
              <a:latin typeface="Constantia" pitchFamily="18" charset="0"/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en-US" sz="2000" dirty="0">
              <a:latin typeface="Constantia" pitchFamily="18" charset="0"/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None/>
            </a:pPr>
            <a:endParaRPr lang="sk-SK" altLang="en-US" sz="2000" dirty="0">
              <a:latin typeface="Constanti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2910" y="500042"/>
            <a:ext cx="7705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altLang="en-US" dirty="0">
                <a:cs typeface="Arial" pitchFamily="34" charset="0"/>
              </a:rPr>
              <a:t>                 </a:t>
            </a:r>
            <a:r>
              <a:rPr lang="sk-SK" altLang="en-US" sz="5400" b="1" dirty="0">
                <a:solidFill>
                  <a:srgbClr val="5AF5F3"/>
                </a:solidFill>
                <a:latin typeface="Constantia" pitchFamily="18" charset="0"/>
                <a:cs typeface="Arial" pitchFamily="34" charset="0"/>
              </a:rPr>
              <a:t>Z</a:t>
            </a:r>
            <a:r>
              <a:rPr lang="sk-SK" altLang="en-US" sz="5400" b="1" dirty="0" smtClean="0">
                <a:solidFill>
                  <a:srgbClr val="5AF5F3"/>
                </a:solidFill>
                <a:latin typeface="Constantia" pitchFamily="18" charset="0"/>
                <a:cs typeface="Arial" pitchFamily="34" charset="0"/>
              </a:rPr>
              <a:t>mena  </a:t>
            </a:r>
            <a:r>
              <a:rPr lang="sk-SK" altLang="en-US" sz="5400" b="1" dirty="0">
                <a:solidFill>
                  <a:srgbClr val="5AF5F3"/>
                </a:solidFill>
                <a:latin typeface="Constantia" pitchFamily="18" charset="0"/>
                <a:cs typeface="Arial" pitchFamily="34" charset="0"/>
              </a:rPr>
              <a:t>podnebia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>
          <a:xfrm>
            <a:off x="468313" y="477838"/>
            <a:ext cx="8229600" cy="1138237"/>
          </a:xfrm>
        </p:spPr>
        <p:txBody>
          <a:bodyPr/>
          <a:lstStyle/>
          <a:p>
            <a:pPr algn="ctr"/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Vývoj rastlinstva </a:t>
            </a:r>
            <a:r>
              <a:rPr lang="sk-SK" altLang="zh-CN" sz="5400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/>
            </a:r>
            <a:br>
              <a:rPr lang="sk-SK" altLang="zh-CN" sz="5400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</a:br>
            <a:r>
              <a:rPr lang="sk-SK" altLang="zh-CN" sz="5400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v ľadových </a:t>
            </a:r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dobách</a:t>
            </a:r>
          </a:p>
        </p:txBody>
      </p:sp>
      <p:sp>
        <p:nvSpPr>
          <p:cNvPr id="18435" name="Zástupný symbol obsahu 2"/>
          <p:cNvSpPr>
            <a:spLocks noGrp="1"/>
          </p:cNvSpPr>
          <p:nvPr>
            <p:ph idx="4294967295"/>
          </p:nvPr>
        </p:nvSpPr>
        <p:spPr>
          <a:xfrm>
            <a:off x="428596" y="1928802"/>
            <a:ext cx="8229600" cy="44545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>
                <a:solidFill>
                  <a:schemeClr val="bg1"/>
                </a:solidFill>
              </a:rPr>
              <a:t>Oblasti, ktoré pokrýval ľadovec boli  bez  vegetácie. Počas chladných období boli do  Európy rozšírené rastliny, ktoré sú dnes typické pre arktické oblasti. </a:t>
            </a:r>
          </a:p>
          <a:p>
            <a:pPr>
              <a:lnSpc>
                <a:spcPct val="9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>
                <a:solidFill>
                  <a:schemeClr val="bg1"/>
                </a:solidFill>
              </a:rPr>
              <a:t>V oblasti blízko ľadovcov  boli rozšírené machy, </a:t>
            </a:r>
            <a:r>
              <a:rPr lang="sk-SK" altLang="en-US" sz="2000" dirty="0" smtClean="0">
                <a:solidFill>
                  <a:schemeClr val="bg1"/>
                </a:solidFill>
              </a:rPr>
              <a:t>lišajníky, </a:t>
            </a:r>
            <a:r>
              <a:rPr lang="sk-SK" altLang="en-US" sz="2000" dirty="0" err="1">
                <a:solidFill>
                  <a:schemeClr val="bg1"/>
                </a:solidFill>
              </a:rPr>
              <a:t>dryádka</a:t>
            </a:r>
            <a:r>
              <a:rPr lang="sk-SK" altLang="en-US" sz="2000" dirty="0">
                <a:solidFill>
                  <a:schemeClr val="bg1"/>
                </a:solidFill>
              </a:rPr>
              <a:t> </a:t>
            </a:r>
            <a:r>
              <a:rPr lang="sk-SK" altLang="en-US" sz="2000" dirty="0" smtClean="0">
                <a:solidFill>
                  <a:schemeClr val="bg1"/>
                </a:solidFill>
              </a:rPr>
              <a:t>osemlupienková, </a:t>
            </a:r>
            <a:r>
              <a:rPr lang="sk-SK" altLang="en-US" sz="2000" dirty="0">
                <a:solidFill>
                  <a:schemeClr val="bg1"/>
                </a:solidFill>
              </a:rPr>
              <a:t>zakrpatené vŕby a brezy. </a:t>
            </a:r>
          </a:p>
          <a:p>
            <a:pPr>
              <a:lnSpc>
                <a:spcPct val="9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>
                <a:solidFill>
                  <a:schemeClr val="bg1"/>
                </a:solidFill>
              </a:rPr>
              <a:t>Teplejšiu oblasť stepí pokrývali trávy, kríkové vŕby a brezy, borievky, či zakrpatené borovice. </a:t>
            </a:r>
          </a:p>
          <a:p>
            <a:pPr>
              <a:lnSpc>
                <a:spcPct val="9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>
                <a:solidFill>
                  <a:schemeClr val="bg1"/>
                </a:solidFill>
              </a:rPr>
              <a:t>V pásme lesov - tajge rástli  jedle a borovice. </a:t>
            </a:r>
          </a:p>
          <a:p>
            <a:pPr lvl="1">
              <a:lnSpc>
                <a:spcPct val="90000"/>
              </a:lnSpc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00000"/>
              <a:buFont typeface="Wingdings" pitchFamily="2" charset="2"/>
              <a:buChar char="l"/>
            </a:pPr>
            <a:endParaRPr lang="sk-SK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00000"/>
              <a:buFont typeface="Wingdings" pitchFamily="2" charset="2"/>
              <a:buChar char="l"/>
            </a:pPr>
            <a:endParaRPr lang="sk-SK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k-SK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k-SK" altLang="en-US" sz="2400" dirty="0"/>
              <a:t>                              </a:t>
            </a:r>
          </a:p>
        </p:txBody>
      </p:sp>
      <p:pic>
        <p:nvPicPr>
          <p:cNvPr id="18436" name="Picture 5" descr="C:\Users\moje\Desktop\okrasne-vrby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7256">
            <a:off x="3779838" y="4581525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moje\Desktop\640px-Dryas_octopetala_Tscheppaschluch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488">
            <a:off x="6661150" y="4005263"/>
            <a:ext cx="24479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C:\Users\moje\Desktop\1243317108_mach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0927">
            <a:off x="323850" y="4654550"/>
            <a:ext cx="3095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 idx="4294967295"/>
          </p:nvPr>
        </p:nvSpPr>
        <p:spPr>
          <a:xfrm>
            <a:off x="684213" y="117475"/>
            <a:ext cx="8208962" cy="1574800"/>
          </a:xfrm>
        </p:spPr>
        <p:txBody>
          <a:bodyPr/>
          <a:lstStyle/>
          <a:p>
            <a:pPr algn="ctr"/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Vývoj </a:t>
            </a:r>
            <a:r>
              <a:rPr lang="sk-SK" altLang="zh-CN" sz="5400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živočíšstva ľadových </a:t>
            </a:r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dobách</a:t>
            </a:r>
          </a:p>
        </p:txBody>
      </p:sp>
      <p:sp>
        <p:nvSpPr>
          <p:cNvPr id="19459" name="Zástupný symbol obsahu 2"/>
          <p:cNvSpPr>
            <a:spLocks noGrp="1"/>
          </p:cNvSpPr>
          <p:nvPr>
            <p:ph idx="4294967295"/>
          </p:nvPr>
        </p:nvSpPr>
        <p:spPr>
          <a:xfrm>
            <a:off x="428596" y="2000240"/>
            <a:ext cx="8229600" cy="4551362"/>
          </a:xfrm>
        </p:spPr>
        <p:txBody>
          <a:bodyPr/>
          <a:lstStyle/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V oblastiach ďalej od ľadovcov sa nachádzalo mierne pásmo so zmiešanými alebo listnatými lesmi. Vo vývoji živočíchov boli najdôležitejšie cicavce. Počas ľadových dôb došlo k poklesu druhovej diverzity mäkkýšov. Z cicavcov v oblasti strednej Európy žili napríklad mamuty, srstnaté nosorožce, kone, </a:t>
            </a:r>
            <a:r>
              <a:rPr lang="sk-SK" altLang="zh-CN" sz="2000" dirty="0" err="1">
                <a:solidFill>
                  <a:schemeClr val="bg1"/>
                </a:solidFill>
              </a:rPr>
              <a:t>pižmone</a:t>
            </a:r>
            <a:r>
              <a:rPr lang="sk-SK" altLang="zh-CN" sz="2000" dirty="0">
                <a:solidFill>
                  <a:schemeClr val="bg1"/>
                </a:solidFill>
              </a:rPr>
              <a:t>, soby a </a:t>
            </a:r>
            <a:r>
              <a:rPr lang="sk-SK" altLang="zh-CN" sz="2000" dirty="0" err="1">
                <a:solidFill>
                  <a:schemeClr val="bg1"/>
                </a:solidFill>
              </a:rPr>
              <a:t>lumíky</a:t>
            </a:r>
            <a:r>
              <a:rPr lang="sk-SK" altLang="zh-CN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460" name="Picture 2" descr="C:\Users\moje\Desktop\640px-Nachbildung_eines_Mammu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9921">
            <a:off x="6516688" y="5013325"/>
            <a:ext cx="2376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moje\Desktop\Woolly_rhinoceros_(Coelodonta_antiquitatis)_-_Mauricio_Antó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72">
            <a:off x="4297019" y="3667855"/>
            <a:ext cx="2376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moje\Desktop\640px-Musk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110">
            <a:off x="252413" y="3717925"/>
            <a:ext cx="2447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moje\Desktop\640px-20070818-0001-strolling_reinde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51749">
            <a:off x="2771775" y="5086350"/>
            <a:ext cx="2438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468313" y="261938"/>
            <a:ext cx="8229600" cy="1143000"/>
          </a:xfrm>
        </p:spPr>
        <p:txBody>
          <a:bodyPr/>
          <a:lstStyle/>
          <a:p>
            <a:r>
              <a:rPr lang="sk-SK" altLang="zh-CN" b="1" dirty="0">
                <a:solidFill>
                  <a:srgbClr val="5AF5F3"/>
                </a:solidFill>
                <a:latin typeface="Constantia" pitchFamily="18" charset="0"/>
              </a:rPr>
              <a:t>                  </a:t>
            </a:r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</a:rPr>
              <a:t>Mamuty</a:t>
            </a:r>
          </a:p>
        </p:txBody>
      </p:sp>
      <p:sp>
        <p:nvSpPr>
          <p:cNvPr id="20483" name="Zástupný symbol obsahu 2"/>
          <p:cNvSpPr>
            <a:spLocks noGrp="1"/>
          </p:cNvSpPr>
          <p:nvPr>
            <p:ph idx="4294967295"/>
          </p:nvPr>
        </p:nvSpPr>
        <p:spPr>
          <a:xfrm>
            <a:off x="214282" y="1643050"/>
            <a:ext cx="8229600" cy="4387850"/>
          </a:xfrm>
        </p:spPr>
        <p:txBody>
          <a:bodyPr/>
          <a:lstStyle/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>
                <a:solidFill>
                  <a:schemeClr val="bg1"/>
                </a:solidFill>
              </a:rPr>
              <a:t>Glaciálna fauna sa taktiež nazýva </a:t>
            </a:r>
            <a:r>
              <a:rPr lang="sk-SK" altLang="en-US" sz="2000" dirty="0" err="1" smtClean="0">
                <a:solidFill>
                  <a:schemeClr val="bg1"/>
                </a:solidFill>
              </a:rPr>
              <a:t>mamutová</a:t>
            </a:r>
            <a:r>
              <a:rPr lang="sk-SK" altLang="en-US" sz="2000" dirty="0" smtClean="0">
                <a:solidFill>
                  <a:schemeClr val="bg1"/>
                </a:solidFill>
              </a:rPr>
              <a:t> </a:t>
            </a:r>
            <a:r>
              <a:rPr lang="sk-SK" altLang="en-US" sz="2000" dirty="0">
                <a:solidFill>
                  <a:schemeClr val="bg1"/>
                </a:solidFill>
              </a:rPr>
              <a:t>podľa jej </a:t>
            </a:r>
            <a:r>
              <a:rPr lang="sk-SK" altLang="en-US" sz="2000" dirty="0" err="1" smtClean="0">
                <a:solidFill>
                  <a:schemeClr val="bg1"/>
                </a:solidFill>
              </a:rPr>
              <a:t>najcharakteris-tickejšieho</a:t>
            </a:r>
            <a:r>
              <a:rPr lang="sk-SK" altLang="en-US" sz="2000" dirty="0" smtClean="0">
                <a:solidFill>
                  <a:schemeClr val="bg1"/>
                </a:solidFill>
              </a:rPr>
              <a:t> predstaviteľa - </a:t>
            </a:r>
            <a:r>
              <a:rPr lang="sk-SK" altLang="en-US" sz="2000" dirty="0">
                <a:solidFill>
                  <a:schemeClr val="bg1"/>
                </a:solidFill>
              </a:rPr>
              <a:t>mamuta (</a:t>
            </a:r>
            <a:r>
              <a:rPr lang="sk-SK" altLang="en-US" sz="2000" dirty="0" err="1">
                <a:solidFill>
                  <a:schemeClr val="bg1"/>
                </a:solidFill>
              </a:rPr>
              <a:t>Mammuthus</a:t>
            </a:r>
            <a:r>
              <a:rPr lang="sk-SK" altLang="en-US" sz="2000" dirty="0">
                <a:solidFill>
                  <a:schemeClr val="bg1"/>
                </a:solidFill>
              </a:rPr>
              <a:t> </a:t>
            </a:r>
            <a:r>
              <a:rPr lang="sk-SK" altLang="en-US" sz="2000" dirty="0" err="1">
                <a:solidFill>
                  <a:schemeClr val="bg1"/>
                </a:solidFill>
              </a:rPr>
              <a:t>primigenius</a:t>
            </a:r>
            <a:r>
              <a:rPr lang="sk-SK" altLang="en-US" sz="2000" dirty="0">
                <a:solidFill>
                  <a:schemeClr val="bg1"/>
                </a:solidFill>
              </a:rPr>
              <a:t>). Patril k nej aj srstnatý nosorožec (</a:t>
            </a:r>
            <a:r>
              <a:rPr lang="sk-SK" altLang="en-US" sz="2000" dirty="0" err="1">
                <a:solidFill>
                  <a:schemeClr val="bg1"/>
                </a:solidFill>
              </a:rPr>
              <a:t>Coelodonta</a:t>
            </a:r>
            <a:r>
              <a:rPr lang="sk-SK" altLang="en-US" sz="2000" dirty="0">
                <a:solidFill>
                  <a:schemeClr val="bg1"/>
                </a:solidFill>
              </a:rPr>
              <a:t> </a:t>
            </a:r>
            <a:r>
              <a:rPr lang="sk-SK" altLang="en-US" sz="2000" dirty="0" err="1">
                <a:solidFill>
                  <a:schemeClr val="bg1"/>
                </a:solidFill>
              </a:rPr>
              <a:t>antiquitatis</a:t>
            </a:r>
            <a:r>
              <a:rPr lang="sk-SK" altLang="en-US" sz="2000" dirty="0">
                <a:solidFill>
                  <a:schemeClr val="bg1"/>
                </a:solidFill>
              </a:rPr>
              <a:t>), sob polárny (</a:t>
            </a:r>
            <a:r>
              <a:rPr lang="sk-SK" altLang="en-US" sz="2000" dirty="0" err="1">
                <a:solidFill>
                  <a:schemeClr val="bg1"/>
                </a:solidFill>
              </a:rPr>
              <a:t>Rangifer</a:t>
            </a:r>
            <a:r>
              <a:rPr lang="sk-SK" altLang="en-US" sz="2000" dirty="0">
                <a:solidFill>
                  <a:schemeClr val="bg1"/>
                </a:solidFill>
              </a:rPr>
              <a:t> </a:t>
            </a:r>
            <a:r>
              <a:rPr lang="sk-SK" altLang="en-US" sz="2000" dirty="0" err="1">
                <a:solidFill>
                  <a:schemeClr val="bg1"/>
                </a:solidFill>
              </a:rPr>
              <a:t>tarandus</a:t>
            </a:r>
            <a:r>
              <a:rPr lang="sk-SK" altLang="en-US" sz="2000" dirty="0">
                <a:solidFill>
                  <a:schemeClr val="bg1"/>
                </a:solidFill>
              </a:rPr>
              <a:t>), či líška polárna (</a:t>
            </a:r>
            <a:r>
              <a:rPr lang="sk-SK" altLang="en-US" sz="2000" dirty="0" err="1">
                <a:solidFill>
                  <a:schemeClr val="bg1"/>
                </a:solidFill>
              </a:rPr>
              <a:t>Vulpes</a:t>
            </a:r>
            <a:r>
              <a:rPr lang="sk-SK" altLang="en-US" sz="2000" dirty="0">
                <a:solidFill>
                  <a:schemeClr val="bg1"/>
                </a:solidFill>
              </a:rPr>
              <a:t> </a:t>
            </a:r>
            <a:r>
              <a:rPr lang="sk-SK" altLang="en-US" sz="2000" dirty="0" err="1">
                <a:solidFill>
                  <a:schemeClr val="bg1"/>
                </a:solidFill>
              </a:rPr>
              <a:t>lagopus</a:t>
            </a:r>
            <a:r>
              <a:rPr lang="sk-SK" altLang="en-US" sz="2000" dirty="0">
                <a:solidFill>
                  <a:schemeClr val="bg1"/>
                </a:solidFill>
              </a:rPr>
              <a:t>).</a:t>
            </a: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 smtClean="0">
                <a:solidFill>
                  <a:schemeClr val="bg1"/>
                </a:solidFill>
              </a:rPr>
              <a:t>Mamut je </a:t>
            </a:r>
            <a:r>
              <a:rPr lang="sk-SK" altLang="en-US" sz="2000" dirty="0">
                <a:solidFill>
                  <a:schemeClr val="bg1"/>
                </a:solidFill>
              </a:rPr>
              <a:t>vyhynutý rod z </a:t>
            </a:r>
            <a:r>
              <a:rPr lang="sk-SK" altLang="en-US" sz="2000" dirty="0" err="1" smtClean="0">
                <a:solidFill>
                  <a:schemeClr val="bg1"/>
                </a:solidFill>
              </a:rPr>
              <a:t>slonovitých</a:t>
            </a:r>
            <a:r>
              <a:rPr lang="sk-SK" altLang="en-US" sz="2000" dirty="0" smtClean="0">
                <a:solidFill>
                  <a:schemeClr val="bg1"/>
                </a:solidFill>
              </a:rPr>
              <a:t>, </a:t>
            </a:r>
            <a:r>
              <a:rPr lang="sk-SK" altLang="en-US" sz="2000" dirty="0">
                <a:solidFill>
                  <a:schemeClr val="bg1"/>
                </a:solidFill>
              </a:rPr>
              <a:t>rad </a:t>
            </a:r>
            <a:r>
              <a:rPr lang="sk-SK" altLang="en-US" sz="2000" dirty="0" err="1">
                <a:solidFill>
                  <a:schemeClr val="bg1"/>
                </a:solidFill>
              </a:rPr>
              <a:t>chobotnacov</a:t>
            </a:r>
            <a:r>
              <a:rPr lang="sk-SK" altLang="en-US" sz="2000" dirty="0">
                <a:solidFill>
                  <a:schemeClr val="bg1"/>
                </a:solidFill>
              </a:rPr>
              <a:t>. Mamuty boli veľmi </a:t>
            </a:r>
            <a:r>
              <a:rPr lang="sk-SK" altLang="en-US" sz="2000" dirty="0" smtClean="0">
                <a:solidFill>
                  <a:schemeClr val="bg1"/>
                </a:solidFill>
              </a:rPr>
              <a:t>podobné slonom indickým.</a:t>
            </a:r>
            <a:endParaRPr lang="sk-SK" altLang="en-US" sz="2000" dirty="0">
              <a:solidFill>
                <a:schemeClr val="bg1"/>
              </a:solidFill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en-US" sz="2000" dirty="0">
              <a:solidFill>
                <a:schemeClr val="bg1"/>
              </a:solidFill>
            </a:endParaRPr>
          </a:p>
          <a:p>
            <a:pPr>
              <a:buClr>
                <a:srgbClr val="5AF5F3"/>
              </a:buClr>
              <a:buSzPct val="100000"/>
              <a:buNone/>
            </a:pPr>
            <a:r>
              <a:rPr lang="sk-SK" altLang="en-US" sz="2000" dirty="0">
                <a:solidFill>
                  <a:schemeClr val="bg1"/>
                </a:solidFill>
              </a:rPr>
              <a:t> Mamuty na Slovensku:</a:t>
            </a: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>
                <a:solidFill>
                  <a:schemeClr val="bg1"/>
                </a:solidFill>
              </a:rPr>
              <a:t>M</a:t>
            </a:r>
            <a:r>
              <a:rPr lang="sk-SK" altLang="en-US" sz="2000" dirty="0" smtClean="0">
                <a:solidFill>
                  <a:schemeClr val="bg1"/>
                </a:solidFill>
              </a:rPr>
              <a:t>amut Andreja Kmeťa (kostrové pozostatky) </a:t>
            </a:r>
          </a:p>
          <a:p>
            <a:pPr>
              <a:buClr>
                <a:srgbClr val="5AF5F3"/>
              </a:buClr>
              <a:buSzPct val="100000"/>
              <a:buNone/>
            </a:pPr>
            <a:r>
              <a:rPr lang="sk-SK" altLang="en-US" sz="2000" dirty="0">
                <a:solidFill>
                  <a:schemeClr val="bg1"/>
                </a:solidFill>
              </a:rPr>
              <a:t> </a:t>
            </a:r>
            <a:r>
              <a:rPr lang="sk-SK" altLang="en-US" sz="2000" dirty="0" smtClean="0">
                <a:solidFill>
                  <a:schemeClr val="bg1"/>
                </a:solidFill>
              </a:rPr>
              <a:t>    v Beši pri Leviciach</a:t>
            </a:r>
            <a:endParaRPr lang="sk-SK" altLang="en-US" sz="2000" dirty="0">
              <a:solidFill>
                <a:schemeClr val="bg1"/>
              </a:solidFill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 smtClean="0">
                <a:solidFill>
                  <a:schemeClr val="bg1"/>
                </a:solidFill>
              </a:rPr>
              <a:t>Nález </a:t>
            </a:r>
            <a:r>
              <a:rPr lang="sk-SK" altLang="en-US" sz="2000" dirty="0">
                <a:solidFill>
                  <a:schemeClr val="bg1"/>
                </a:solidFill>
              </a:rPr>
              <a:t>lebky mamuta  </a:t>
            </a:r>
            <a:r>
              <a:rPr lang="sk-SK" altLang="en-US" sz="2000" dirty="0" smtClean="0">
                <a:solidFill>
                  <a:schemeClr val="bg1"/>
                </a:solidFill>
              </a:rPr>
              <a:t>v Borovciach</a:t>
            </a:r>
            <a:endParaRPr lang="sk-SK" altLang="en-US" sz="2000" dirty="0">
              <a:solidFill>
                <a:schemeClr val="bg1"/>
              </a:solidFill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 smtClean="0">
                <a:solidFill>
                  <a:schemeClr val="bg1"/>
                </a:solidFill>
              </a:rPr>
              <a:t>Najzachovalejšia kostra </a:t>
            </a:r>
            <a:r>
              <a:rPr lang="sk-SK" altLang="en-US" sz="2000" dirty="0">
                <a:solidFill>
                  <a:schemeClr val="bg1"/>
                </a:solidFill>
              </a:rPr>
              <a:t>mamuta zo </a:t>
            </a:r>
            <a:r>
              <a:rPr lang="sk-SK" altLang="en-US" sz="2000" dirty="0" smtClean="0">
                <a:solidFill>
                  <a:schemeClr val="bg1"/>
                </a:solidFill>
              </a:rPr>
              <a:t>Senca</a:t>
            </a: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 smtClean="0">
                <a:solidFill>
                  <a:schemeClr val="bg1"/>
                </a:solidFill>
              </a:rPr>
              <a:t>Zuby v Krásne nad Kysucou a v Starej Bystrici</a:t>
            </a: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r>
              <a:rPr lang="sk-SK" altLang="en-US" sz="2000" dirty="0" smtClean="0">
                <a:solidFill>
                  <a:schemeClr val="bg1"/>
                </a:solidFill>
              </a:rPr>
              <a:t>Trenčianske Bohuslavice a mamutie kly v rieke Kysuca</a:t>
            </a:r>
          </a:p>
          <a:p>
            <a:pPr>
              <a:buClr>
                <a:srgbClr val="5AF5F3"/>
              </a:buClr>
              <a:buSzPct val="100000"/>
              <a:buNone/>
            </a:pPr>
            <a:endParaRPr lang="sk-SK" altLang="en-US" sz="2000" dirty="0">
              <a:solidFill>
                <a:schemeClr val="bg1"/>
              </a:solidFill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sk-SK" altLang="en-US" sz="2000" dirty="0">
              <a:solidFill>
                <a:schemeClr val="bg1"/>
              </a:solidFill>
            </a:endParaRPr>
          </a:p>
          <a:p>
            <a:pPr>
              <a:buClr>
                <a:srgbClr val="5AF5F3"/>
              </a:buClr>
              <a:buSzPct val="100000"/>
              <a:buFont typeface="Wingdings" pitchFamily="2" charset="2"/>
              <a:buChar char="l"/>
            </a:pPr>
            <a:endParaRPr lang="pl-PL" altLang="en-US" sz="2000" dirty="0">
              <a:solidFill>
                <a:schemeClr val="bg1"/>
              </a:solidFill>
            </a:endParaRPr>
          </a:p>
          <a:p>
            <a:pPr>
              <a:buSzPct val="100000"/>
              <a:buFont typeface="Wingdings" pitchFamily="2" charset="2"/>
              <a:buChar char="l"/>
            </a:pPr>
            <a:endParaRPr lang="sk-SK" altLang="en-US" sz="2000" dirty="0"/>
          </a:p>
        </p:txBody>
      </p:sp>
      <p:sp>
        <p:nvSpPr>
          <p:cNvPr id="20484" name="Obdĺžnik 5"/>
          <p:cNvSpPr>
            <a:spLocks noChangeArrowheads="1"/>
          </p:cNvSpPr>
          <p:nvPr/>
        </p:nvSpPr>
        <p:spPr bwMode="auto">
          <a:xfrm>
            <a:off x="-2498725" y="4149725"/>
            <a:ext cx="665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altLang="en-US"/>
          </a:p>
        </p:txBody>
      </p:sp>
      <p:pic>
        <p:nvPicPr>
          <p:cNvPr id="20485" name="Obrázok 9" descr="1145897780951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29000"/>
            <a:ext cx="2663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9599643" cy="1047771"/>
          </a:xfrm>
        </p:spPr>
        <p:txBody>
          <a:bodyPr/>
          <a:lstStyle/>
          <a:p>
            <a:r>
              <a:rPr lang="sk-SK" altLang="zh-CN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Život v </a:t>
            </a:r>
            <a:r>
              <a:rPr lang="sk-SK" altLang="zh-CN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medziľadových </a:t>
            </a:r>
            <a:r>
              <a:rPr lang="sk-SK" altLang="zh-CN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dobách</a:t>
            </a:r>
          </a:p>
        </p:txBody>
      </p:sp>
      <p:sp>
        <p:nvSpPr>
          <p:cNvPr id="21507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1774825"/>
            <a:ext cx="8229600" cy="4549775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l"/>
            </a:pPr>
            <a:r>
              <a:rPr lang="sk-SK" altLang="zh-CN" sz="2000" dirty="0">
                <a:solidFill>
                  <a:schemeClr val="bg1"/>
                </a:solidFill>
              </a:rPr>
              <a:t>Typickým predstaviteľom  medziľadových dôb  </a:t>
            </a:r>
            <a:r>
              <a:rPr lang="sk-SK" altLang="zh-CN" sz="2000" dirty="0" smtClean="0">
                <a:solidFill>
                  <a:schemeClr val="bg1"/>
                </a:solidFill>
              </a:rPr>
              <a:t>bol lesný slon. Rozšírené  </a:t>
            </a:r>
            <a:r>
              <a:rPr lang="sk-SK" altLang="zh-CN" sz="2000" dirty="0">
                <a:solidFill>
                  <a:schemeClr val="bg1"/>
                </a:solidFill>
              </a:rPr>
              <a:t>boli </a:t>
            </a:r>
            <a:r>
              <a:rPr lang="sk-SK" altLang="zh-CN" sz="2000" dirty="0" err="1" smtClean="0">
                <a:solidFill>
                  <a:schemeClr val="bg1"/>
                </a:solidFill>
              </a:rPr>
              <a:t>jeleňovité</a:t>
            </a:r>
            <a:r>
              <a:rPr lang="sk-SK" altLang="zh-CN" sz="2000" dirty="0" smtClean="0">
                <a:solidFill>
                  <a:schemeClr val="bg1"/>
                </a:solidFill>
              </a:rPr>
              <a:t> zvieratá, </a:t>
            </a:r>
            <a:r>
              <a:rPr lang="sk-SK" altLang="zh-CN" sz="2000" dirty="0">
                <a:solidFill>
                  <a:schemeClr val="bg1"/>
                </a:solidFill>
              </a:rPr>
              <a:t>medzi nimi aj obrovský </a:t>
            </a:r>
            <a:r>
              <a:rPr lang="sk-SK" altLang="zh-CN" sz="2000" dirty="0" smtClean="0">
                <a:solidFill>
                  <a:schemeClr val="bg1"/>
                </a:solidFill>
              </a:rPr>
              <a:t>jeleň </a:t>
            </a:r>
            <a:r>
              <a:rPr lang="sk-SK" altLang="zh-CN" sz="2000" dirty="0" err="1" smtClean="0">
                <a:solidFill>
                  <a:schemeClr val="bg1"/>
                </a:solidFill>
              </a:rPr>
              <a:t>megaloceros</a:t>
            </a:r>
            <a:r>
              <a:rPr lang="sk-SK" altLang="zh-CN" sz="2000" dirty="0" smtClean="0">
                <a:solidFill>
                  <a:schemeClr val="bg1"/>
                </a:solidFill>
              </a:rPr>
              <a:t> </a:t>
            </a:r>
            <a:r>
              <a:rPr lang="sk-SK" altLang="zh-CN" sz="2000" dirty="0" err="1">
                <a:solidFill>
                  <a:schemeClr val="bg1"/>
                </a:solidFill>
              </a:rPr>
              <a:t>giganteus</a:t>
            </a:r>
            <a:r>
              <a:rPr lang="sk-SK" altLang="zh-CN" sz="2000" dirty="0">
                <a:solidFill>
                  <a:schemeClr val="bg1"/>
                </a:solidFill>
              </a:rPr>
              <a:t> s rozpätím parohov až 3 </a:t>
            </a:r>
            <a:r>
              <a:rPr lang="sk-SK" altLang="zh-CN" sz="2000" dirty="0" smtClean="0">
                <a:solidFill>
                  <a:schemeClr val="bg1"/>
                </a:solidFill>
              </a:rPr>
              <a:t>metre.</a:t>
            </a:r>
          </a:p>
          <a:p>
            <a:pPr>
              <a:buSzPct val="100000"/>
              <a:buFont typeface="Wingdings" pitchFamily="2" charset="2"/>
              <a:buChar char="l"/>
            </a:pPr>
            <a:r>
              <a:rPr lang="sk-SK" altLang="zh-CN" sz="2000" dirty="0" err="1" smtClean="0">
                <a:solidFill>
                  <a:schemeClr val="bg1"/>
                </a:solidFill>
              </a:rPr>
              <a:t>Šabľozubé</a:t>
            </a:r>
            <a:r>
              <a:rPr lang="sk-SK" altLang="zh-CN" sz="2000" dirty="0" smtClean="0">
                <a:solidFill>
                  <a:schemeClr val="bg1"/>
                </a:solidFill>
              </a:rPr>
              <a:t> </a:t>
            </a:r>
            <a:r>
              <a:rPr lang="sk-SK" altLang="zh-CN" sz="2000" dirty="0">
                <a:solidFill>
                  <a:schemeClr val="bg1"/>
                </a:solidFill>
              </a:rPr>
              <a:t>mačkovité šelmy, jaskynné levy, jaskynné medvede, kone, hyeny. Pre ľadové a medziľadové doby boli  významné i hlodavce. Rozvíjali sa  primáty a predkovia človeka.</a:t>
            </a:r>
          </a:p>
        </p:txBody>
      </p:sp>
      <p:pic>
        <p:nvPicPr>
          <p:cNvPr id="21508" name="Picture 3" descr="C:\Users\moje\Desktop\640px-Elephasantiqu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0211">
            <a:off x="119063" y="4124325"/>
            <a:ext cx="24495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moje\Desktop\Knight_Megalocer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8439">
            <a:off x="4932363" y="5373688"/>
            <a:ext cx="234791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moje\Desktop\Smilodon_fatalis_Sergiodlaro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30958">
            <a:off x="2952750" y="4311650"/>
            <a:ext cx="2401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ázok 11" descr="Ursus_spelaeus_Sergiodlaro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24598">
            <a:off x="6588125" y="3789363"/>
            <a:ext cx="23764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8278812" cy="1268413"/>
          </a:xfrm>
        </p:spPr>
        <p:txBody>
          <a:bodyPr/>
          <a:lstStyle/>
          <a:p>
            <a:r>
              <a:rPr lang="sk-SK" altLang="zh-CN" sz="5400" b="1" dirty="0">
                <a:solidFill>
                  <a:srgbClr val="5AF5F3"/>
                </a:solidFill>
              </a:rPr>
              <a:t>     </a:t>
            </a:r>
            <a:r>
              <a:rPr lang="sk-SK" altLang="zh-CN" sz="5400" b="1" dirty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Vývoj </a:t>
            </a:r>
            <a:r>
              <a:rPr lang="sk-SK" altLang="zh-CN" sz="5400" b="1" dirty="0" smtClean="0">
                <a:solidFill>
                  <a:srgbClr val="5AF5F3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človeka</a:t>
            </a:r>
            <a:endParaRPr lang="sk-SK" altLang="zh-CN" sz="5400" b="1" dirty="0">
              <a:solidFill>
                <a:srgbClr val="5AF5F3"/>
              </a:solidFill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22531" name="Podnadpis 2"/>
          <p:cNvSpPr>
            <a:spLocks noGrp="1"/>
          </p:cNvSpPr>
          <p:nvPr>
            <p:ph type="subTitle" idx="4294967295"/>
          </p:nvPr>
        </p:nvSpPr>
        <p:spPr>
          <a:xfrm>
            <a:off x="285720" y="2357430"/>
            <a:ext cx="8572560" cy="4071966"/>
          </a:xfrm>
        </p:spPr>
        <p:txBody>
          <a:bodyPr/>
          <a:lstStyle/>
          <a:p>
            <a:pPr marL="0" indent="0">
              <a:buClr>
                <a:srgbClr val="5AF5F3"/>
              </a:buClr>
              <a:buSzPct val="100000"/>
              <a:buNone/>
            </a:pPr>
            <a:r>
              <a:rPr lang="sk-SK" altLang="zh-CN" sz="2000" dirty="0" smtClean="0">
                <a:solidFill>
                  <a:schemeClr val="bg1"/>
                </a:solidFill>
              </a:rPr>
              <a:t>V </a:t>
            </a:r>
            <a:r>
              <a:rPr lang="sk-SK" altLang="zh-CN" sz="2000" dirty="0">
                <a:solidFill>
                  <a:schemeClr val="bg1"/>
                </a:solidFill>
              </a:rPr>
              <a:t>súčasnosti patria k predchodcom človeka typu</a:t>
            </a:r>
            <a:r>
              <a:rPr lang="sk-SK" altLang="zh-CN" sz="2000" b="1" dirty="0">
                <a:solidFill>
                  <a:schemeClr val="bg1"/>
                </a:solidFill>
              </a:rPr>
              <a:t> </a:t>
            </a:r>
            <a:r>
              <a:rPr lang="sk-SK" altLang="zh-CN" sz="2000" b="1" dirty="0" err="1">
                <a:solidFill>
                  <a:schemeClr val="bg1"/>
                </a:solidFill>
              </a:rPr>
              <a:t>Homo</a:t>
            </a:r>
            <a:r>
              <a:rPr lang="sk-SK" altLang="zh-CN" sz="2000" b="1" dirty="0">
                <a:solidFill>
                  <a:schemeClr val="bg1"/>
                </a:solidFill>
              </a:rPr>
              <a:t> </a:t>
            </a:r>
            <a:r>
              <a:rPr lang="sk-SK" altLang="zh-CN" sz="2000" dirty="0">
                <a:solidFill>
                  <a:schemeClr val="bg1"/>
                </a:solidFill>
              </a:rPr>
              <a:t>tieto 4 podtypy:</a:t>
            </a:r>
          </a:p>
          <a:p>
            <a:pPr marL="0" indent="0">
              <a:buClr>
                <a:srgbClr val="5AF5F3"/>
              </a:buClr>
              <a:buSzPct val="100000"/>
            </a:pP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 smtClean="0">
                <a:solidFill>
                  <a:schemeClr val="bg1"/>
                </a:solidFill>
              </a:rPr>
              <a:t>Homo</a:t>
            </a: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>
                <a:solidFill>
                  <a:schemeClr val="bg1"/>
                </a:solidFill>
              </a:rPr>
              <a:t>habilis</a:t>
            </a:r>
            <a:r>
              <a:rPr lang="sk-SK" altLang="zh-CN" sz="2000" b="1" dirty="0">
                <a:solidFill>
                  <a:schemeClr val="bg1"/>
                </a:solidFill>
              </a:rPr>
              <a:t> – človek zručný</a:t>
            </a:r>
            <a:endParaRPr lang="sk-SK" altLang="zh-CN" sz="2000" dirty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</a:pP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 smtClean="0">
                <a:solidFill>
                  <a:schemeClr val="bg1"/>
                </a:solidFill>
              </a:rPr>
              <a:t>Homo</a:t>
            </a: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 smtClean="0">
                <a:solidFill>
                  <a:schemeClr val="bg1"/>
                </a:solidFill>
              </a:rPr>
              <a:t>erectus</a:t>
            </a:r>
            <a:r>
              <a:rPr lang="sk-SK" altLang="zh-CN" sz="2000" b="1" dirty="0" smtClean="0">
                <a:solidFill>
                  <a:schemeClr val="bg1"/>
                </a:solidFill>
              </a:rPr>
              <a:t> – človek vzpriamený</a:t>
            </a:r>
            <a:endParaRPr lang="sk-SK" altLang="zh-CN" sz="2000" dirty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</a:pP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 smtClean="0">
                <a:solidFill>
                  <a:schemeClr val="bg1"/>
                </a:solidFill>
              </a:rPr>
              <a:t>Homo</a:t>
            </a: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>
                <a:solidFill>
                  <a:schemeClr val="bg1"/>
                </a:solidFill>
              </a:rPr>
              <a:t>sapiens</a:t>
            </a:r>
            <a:r>
              <a:rPr lang="sk-SK" altLang="zh-CN" sz="2000" b="1" dirty="0">
                <a:solidFill>
                  <a:schemeClr val="bg1"/>
                </a:solidFill>
              </a:rPr>
              <a:t> – človek rozumný</a:t>
            </a:r>
            <a:endParaRPr lang="sk-SK" altLang="zh-CN" sz="2000" dirty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</a:pP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 smtClean="0">
                <a:solidFill>
                  <a:schemeClr val="bg1"/>
                </a:solidFill>
              </a:rPr>
              <a:t>Homo</a:t>
            </a:r>
            <a:r>
              <a:rPr lang="sk-SK" altLang="zh-CN" sz="2000" b="1" dirty="0" smtClean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>
                <a:solidFill>
                  <a:schemeClr val="bg1"/>
                </a:solidFill>
              </a:rPr>
              <a:t>sapiens</a:t>
            </a:r>
            <a:r>
              <a:rPr lang="sk-SK" altLang="zh-CN" sz="2000" b="1" dirty="0">
                <a:solidFill>
                  <a:schemeClr val="bg1"/>
                </a:solidFill>
              </a:rPr>
              <a:t> </a:t>
            </a:r>
            <a:r>
              <a:rPr lang="sk-SK" altLang="zh-CN" sz="2000" b="1" dirty="0" err="1">
                <a:solidFill>
                  <a:schemeClr val="bg1"/>
                </a:solidFill>
              </a:rPr>
              <a:t>sapiens</a:t>
            </a:r>
            <a:r>
              <a:rPr lang="sk-SK" altLang="zh-CN" sz="2000" b="1" dirty="0">
                <a:solidFill>
                  <a:schemeClr val="bg1"/>
                </a:solidFill>
              </a:rPr>
              <a:t> – človek dnešného </a:t>
            </a:r>
            <a:r>
              <a:rPr lang="sk-SK" altLang="zh-CN" sz="2000" b="1" dirty="0" smtClean="0">
                <a:solidFill>
                  <a:schemeClr val="bg1"/>
                </a:solidFill>
              </a:rPr>
              <a:t>typu</a:t>
            </a:r>
          </a:p>
          <a:p>
            <a:pPr marL="0" indent="0">
              <a:buClr>
                <a:srgbClr val="5AF5F3"/>
              </a:buClr>
              <a:buSzPct val="100000"/>
              <a:buNone/>
            </a:pPr>
            <a:r>
              <a:rPr lang="sk-SK" altLang="zh-CN" sz="2000" dirty="0" smtClean="0">
                <a:solidFill>
                  <a:schemeClr val="bg1"/>
                </a:solidFill>
              </a:rPr>
              <a:t>V období, ktoré opisujeme žili posledné dva typy človeka</a:t>
            </a:r>
          </a:p>
          <a:p>
            <a:pPr marL="0" indent="0">
              <a:buClr>
                <a:srgbClr val="5AF5F3"/>
              </a:buClr>
              <a:buSzPct val="100000"/>
              <a:buNone/>
            </a:pPr>
            <a:endParaRPr lang="sk-SK" altLang="zh-CN" sz="2000" b="1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</a:pPr>
            <a:r>
              <a:rPr lang="sk-SK" altLang="zh-CN" sz="2000" dirty="0" smtClean="0">
                <a:solidFill>
                  <a:schemeClr val="bg1"/>
                </a:solidFill>
              </a:rPr>
              <a:t> </a:t>
            </a:r>
            <a:r>
              <a:rPr lang="sk-SK" altLang="zh-CN" sz="1800" dirty="0" smtClean="0">
                <a:solidFill>
                  <a:schemeClr val="bg1"/>
                </a:solidFill>
              </a:rPr>
              <a:t>Prví </a:t>
            </a:r>
            <a:r>
              <a:rPr lang="sk-SK" altLang="zh-CN" sz="1800" dirty="0" err="1" smtClean="0">
                <a:solidFill>
                  <a:schemeClr val="bg1"/>
                </a:solidFill>
              </a:rPr>
              <a:t>hominidi</a:t>
            </a:r>
            <a:r>
              <a:rPr lang="sk-SK" altLang="zh-CN" sz="1800" dirty="0" smtClean="0">
                <a:solidFill>
                  <a:schemeClr val="bg1"/>
                </a:solidFill>
              </a:rPr>
              <a:t>, ktorí </a:t>
            </a:r>
            <a:r>
              <a:rPr lang="sk-SK" altLang="zh-CN" sz="1800" dirty="0">
                <a:solidFill>
                  <a:schemeClr val="bg1"/>
                </a:solidFill>
              </a:rPr>
              <a:t>chodili po dvoch nohách sú členmi </a:t>
            </a:r>
            <a:r>
              <a:rPr lang="sk-SK" altLang="zh-CN" sz="1800" dirty="0" smtClean="0">
                <a:solidFill>
                  <a:schemeClr val="bg1"/>
                </a:solidFill>
              </a:rPr>
              <a:t>rodu  </a:t>
            </a:r>
            <a:r>
              <a:rPr lang="sk-SK" altLang="zh-CN" sz="1800" dirty="0" err="1" smtClean="0">
                <a:solidFill>
                  <a:schemeClr val="bg1"/>
                </a:solidFill>
              </a:rPr>
              <a:t>Australopithecus</a:t>
            </a:r>
            <a:r>
              <a:rPr lang="sk-SK" altLang="zh-CN" sz="18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Clr>
                <a:srgbClr val="5AF5F3"/>
              </a:buClr>
              <a:buSzPct val="100000"/>
            </a:pPr>
            <a:r>
              <a:rPr lang="sk-SK" altLang="zh-CN" sz="1800" dirty="0" smtClean="0">
                <a:solidFill>
                  <a:schemeClr val="bg1"/>
                </a:solidFill>
              </a:rPr>
              <a:t> </a:t>
            </a:r>
            <a:r>
              <a:rPr lang="sk-SK" altLang="zh-CN" sz="1800" dirty="0" err="1" smtClean="0">
                <a:solidFill>
                  <a:schemeClr val="bg1"/>
                </a:solidFill>
              </a:rPr>
              <a:t>Homo</a:t>
            </a:r>
            <a:r>
              <a:rPr lang="sk-SK" altLang="zh-CN" sz="1800" dirty="0" smtClean="0">
                <a:solidFill>
                  <a:schemeClr val="bg1"/>
                </a:solidFill>
              </a:rPr>
              <a:t> </a:t>
            </a:r>
            <a:r>
              <a:rPr lang="sk-SK" altLang="zh-CN" sz="1800" dirty="0" err="1">
                <a:solidFill>
                  <a:schemeClr val="bg1"/>
                </a:solidFill>
              </a:rPr>
              <a:t>ergaster</a:t>
            </a:r>
            <a:r>
              <a:rPr lang="sk-SK" altLang="zh-CN" sz="1800" dirty="0">
                <a:solidFill>
                  <a:schemeClr val="bg1"/>
                </a:solidFill>
              </a:rPr>
              <a:t> sa vyskytol len v Afrike.</a:t>
            </a:r>
          </a:p>
          <a:p>
            <a:pPr marL="0" indent="0">
              <a:buClr>
                <a:srgbClr val="5AF5F3"/>
              </a:buClr>
              <a:buSzPct val="100000"/>
            </a:pPr>
            <a:r>
              <a:rPr lang="sk-SK" altLang="zh-CN" sz="1800" dirty="0" smtClean="0">
                <a:solidFill>
                  <a:schemeClr val="bg1"/>
                </a:solidFill>
              </a:rPr>
              <a:t> Človek neandertálsky </a:t>
            </a:r>
            <a:r>
              <a:rPr lang="sk-SK" altLang="zh-CN" sz="1800" dirty="0">
                <a:solidFill>
                  <a:schemeClr val="bg1"/>
                </a:solidFill>
              </a:rPr>
              <a:t>je druh </a:t>
            </a:r>
            <a:r>
              <a:rPr lang="sk-SK" altLang="zh-CN" sz="1800" dirty="0" smtClean="0">
                <a:solidFill>
                  <a:schemeClr val="bg1"/>
                </a:solidFill>
              </a:rPr>
              <a:t>človeka, ktorý </a:t>
            </a:r>
            <a:r>
              <a:rPr lang="sk-SK" altLang="zh-CN" sz="1800" dirty="0">
                <a:solidFill>
                  <a:schemeClr val="bg1"/>
                </a:solidFill>
              </a:rPr>
              <a:t>obýval </a:t>
            </a:r>
            <a:r>
              <a:rPr lang="sk-SK" altLang="zh-CN" sz="1800" dirty="0" smtClean="0">
                <a:solidFill>
                  <a:schemeClr val="bg1"/>
                </a:solidFill>
              </a:rPr>
              <a:t>Európu </a:t>
            </a:r>
            <a:r>
              <a:rPr lang="sk-SK" altLang="zh-CN" sz="1800" dirty="0">
                <a:solidFill>
                  <a:schemeClr val="bg1"/>
                </a:solidFill>
              </a:rPr>
              <a:t>a časť </a:t>
            </a:r>
            <a:r>
              <a:rPr lang="sk-SK" altLang="zh-CN" sz="1800" dirty="0" smtClean="0">
                <a:solidFill>
                  <a:schemeClr val="bg1"/>
                </a:solidFill>
              </a:rPr>
              <a:t>západnej Ázie </a:t>
            </a:r>
            <a:r>
              <a:rPr lang="sk-SK" altLang="zh-CN" sz="1800" dirty="0">
                <a:solidFill>
                  <a:schemeClr val="bg1"/>
                </a:solidFill>
              </a:rPr>
              <a:t>v dobe od 230 000 do 290 000 rokov </a:t>
            </a:r>
            <a:r>
              <a:rPr lang="sk-SK" altLang="zh-CN" sz="1800" dirty="0" err="1">
                <a:solidFill>
                  <a:schemeClr val="bg1"/>
                </a:solidFill>
              </a:rPr>
              <a:t>p.n.l</a:t>
            </a:r>
            <a:r>
              <a:rPr lang="sk-SK" altLang="zh-CN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Clr>
                <a:srgbClr val="5AF5F3"/>
              </a:buClr>
              <a:buSzPct val="100000"/>
              <a:buNone/>
            </a:pPr>
            <a:endParaRPr lang="sk-SK" altLang="zh-CN" sz="2000" dirty="0">
              <a:solidFill>
                <a:schemeClr val="bg1"/>
              </a:solidFill>
            </a:endParaRPr>
          </a:p>
          <a:p>
            <a:pPr marL="0" indent="0">
              <a:buClr>
                <a:srgbClr val="5AF5F3"/>
              </a:buClr>
              <a:buSzPct val="100000"/>
              <a:buNone/>
            </a:pPr>
            <a:endParaRPr lang="sk-SK" altLang="zh-CN" sz="2000" b="1" dirty="0">
              <a:solidFill>
                <a:schemeClr val="bg1"/>
              </a:solidFill>
            </a:endParaRPr>
          </a:p>
        </p:txBody>
      </p:sp>
      <p:pic>
        <p:nvPicPr>
          <p:cNvPr id="22532" name="Obrázek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313055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40_Tok">
  <a:themeElements>
    <a:clrScheme name="140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0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0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9_Tok">
  <a:themeElements>
    <a:clrScheme name="149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9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9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0_Tok">
  <a:themeElements>
    <a:clrScheme name="150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50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50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1_Tok">
  <a:themeElements>
    <a:clrScheme name="151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51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51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1_Tok">
  <a:themeElements>
    <a:clrScheme name="141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1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1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2_Tok">
  <a:themeElements>
    <a:clrScheme name="142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2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2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3_Tok">
  <a:themeElements>
    <a:clrScheme name="143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3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3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4_Tok">
  <a:themeElements>
    <a:clrScheme name="144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4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4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5_Tok">
  <a:themeElements>
    <a:clrScheme name="145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5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5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6_Tok">
  <a:themeElements>
    <a:clrScheme name="146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6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6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7_Tok">
  <a:themeElements>
    <a:clrScheme name="147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7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7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8_Tok">
  <a:themeElements>
    <a:clrScheme name="148_Tok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8_Tok">
      <a:majorFont>
        <a:latin typeface="Calibri"/>
        <a:ea typeface="隶书"/>
        <a:cs typeface="隶书"/>
      </a:majorFont>
      <a:minorFont>
        <a:latin typeface="Constanti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48_Tok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4617B"/>
    </a:dk1>
    <a:lt1>
      <a:srgbClr val="FFFFFF"/>
    </a:lt1>
    <a:dk2>
      <a:srgbClr val="000000"/>
    </a:dk2>
    <a:lt2>
      <a:srgbClr val="DBF5F9"/>
    </a:lt2>
    <a:accent1>
      <a:srgbClr val="0F6FC6"/>
    </a:accent1>
    <a:accent2>
      <a:srgbClr val="009DD9"/>
    </a:accent2>
    <a:accent3>
      <a:srgbClr val="AAAAAA"/>
    </a:accent3>
    <a:accent4>
      <a:srgbClr val="DADADA"/>
    </a:accent4>
    <a:accent5>
      <a:srgbClr val="AABBDF"/>
    </a:accent5>
    <a:accent6>
      <a:srgbClr val="008EC4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4617B"/>
    </a:dk1>
    <a:lt1>
      <a:srgbClr val="FFFFFF"/>
    </a:lt1>
    <a:dk2>
      <a:srgbClr val="000000"/>
    </a:dk2>
    <a:lt2>
      <a:srgbClr val="DBF5F9"/>
    </a:lt2>
    <a:accent1>
      <a:srgbClr val="0F6FC6"/>
    </a:accent1>
    <a:accent2>
      <a:srgbClr val="009DD9"/>
    </a:accent2>
    <a:accent3>
      <a:srgbClr val="AAAAAA"/>
    </a:accent3>
    <a:accent4>
      <a:srgbClr val="DADADA"/>
    </a:accent4>
    <a:accent5>
      <a:srgbClr val="AABBDF"/>
    </a:accent5>
    <a:accent6>
      <a:srgbClr val="008EC4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4617B"/>
    </a:dk1>
    <a:lt1>
      <a:srgbClr val="FFFFFF"/>
    </a:lt1>
    <a:dk2>
      <a:srgbClr val="000000"/>
    </a:dk2>
    <a:lt2>
      <a:srgbClr val="DBF5F9"/>
    </a:lt2>
    <a:accent1>
      <a:srgbClr val="0F6FC6"/>
    </a:accent1>
    <a:accent2>
      <a:srgbClr val="009DD9"/>
    </a:accent2>
    <a:accent3>
      <a:srgbClr val="AAAAAA"/>
    </a:accent3>
    <a:accent4>
      <a:srgbClr val="DADADA"/>
    </a:accent4>
    <a:accent5>
      <a:srgbClr val="AABBDF"/>
    </a:accent5>
    <a:accent6>
      <a:srgbClr val="008EC4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4617B"/>
    </a:dk1>
    <a:lt1>
      <a:srgbClr val="FFFFFF"/>
    </a:lt1>
    <a:dk2>
      <a:srgbClr val="000000"/>
    </a:dk2>
    <a:lt2>
      <a:srgbClr val="DBF5F9"/>
    </a:lt2>
    <a:accent1>
      <a:srgbClr val="0F6FC6"/>
    </a:accent1>
    <a:accent2>
      <a:srgbClr val="009DD9"/>
    </a:accent2>
    <a:accent3>
      <a:srgbClr val="AAAAAA"/>
    </a:accent3>
    <a:accent4>
      <a:srgbClr val="DADADA"/>
    </a:accent4>
    <a:accent5>
      <a:srgbClr val="AABBDF"/>
    </a:accent5>
    <a:accent6>
      <a:srgbClr val="008EC4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Pages>0</Pages>
  <Words>598</Words>
  <Characters>0</Characters>
  <Application>Microsoft Office PowerPoint</Application>
  <DocSecurity>0</DocSecurity>
  <PresentationFormat>Prezentácia na obrazovke (4:3)</PresentationFormat>
  <Lines>0</Lines>
  <Paragraphs>105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12</vt:i4>
      </vt:variant>
      <vt:variant>
        <vt:lpstr>Nadpisy snímok</vt:lpstr>
      </vt:variant>
      <vt:variant>
        <vt:i4>16</vt:i4>
      </vt:variant>
    </vt:vector>
  </HeadingPairs>
  <TitlesOfParts>
    <vt:vector size="28" baseType="lpstr">
      <vt:lpstr>140_Tok</vt:lpstr>
      <vt:lpstr>141_Tok</vt:lpstr>
      <vt:lpstr>142_Tok</vt:lpstr>
      <vt:lpstr>143_Tok</vt:lpstr>
      <vt:lpstr>144_Tok</vt:lpstr>
      <vt:lpstr>145_Tok</vt:lpstr>
      <vt:lpstr>146_Tok</vt:lpstr>
      <vt:lpstr>147_Tok</vt:lpstr>
      <vt:lpstr>148_Tok</vt:lpstr>
      <vt:lpstr>149_Tok</vt:lpstr>
      <vt:lpstr>150_Tok</vt:lpstr>
      <vt:lpstr>151_Tok</vt:lpstr>
      <vt:lpstr>Prezentácia programu PowerPoint</vt:lpstr>
      <vt:lpstr>Prezentácia programu PowerPoint</vt:lpstr>
      <vt:lpstr>Štvrtohory a ľadové doby</vt:lpstr>
      <vt:lpstr>                    -</vt:lpstr>
      <vt:lpstr>Vývoj rastlinstva  v ľadových dobách</vt:lpstr>
      <vt:lpstr>Vývoj živočíšstva ľadových dobách</vt:lpstr>
      <vt:lpstr>                  Mamuty</vt:lpstr>
      <vt:lpstr>Život v medziľadových dobách</vt:lpstr>
      <vt:lpstr>     Vývoj človeka</vt:lpstr>
      <vt:lpstr> Človek rozumný</vt:lpstr>
      <vt:lpstr>Človek dnešného typu </vt:lpstr>
      <vt:lpstr>Prezentácia programu PowerPoint</vt:lpstr>
      <vt:lpstr>zdroje         </vt:lpstr>
      <vt:lpstr>Ďakujeme za pozornosť</vt:lpstr>
      <vt:lpstr>Ako sme pomohli Petržalke</vt:lpstr>
      <vt:lpstr>Prezentácia programu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Platznerová Michaela</cp:lastModifiedBy>
  <cp:revision>45</cp:revision>
  <dcterms:created xsi:type="dcterms:W3CDTF">2016-04-11T16:26:00Z</dcterms:created>
  <dcterms:modified xsi:type="dcterms:W3CDTF">2016-05-09T13:20:09Z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