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9" r:id="rId4"/>
    <p:sldId id="270" r:id="rId5"/>
    <p:sldId id="271" r:id="rId6"/>
    <p:sldId id="260" r:id="rId7"/>
    <p:sldId id="261" r:id="rId8"/>
    <p:sldId id="263" r:id="rId9"/>
    <p:sldId id="264" r:id="rId10"/>
    <p:sldId id="265" r:id="rId11"/>
    <p:sldId id="272" r:id="rId12"/>
    <p:sldId id="266" r:id="rId13"/>
    <p:sldId id="273" r:id="rId14"/>
    <p:sldId id="267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F52"/>
    <a:srgbClr val="FF00FF"/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025A-A9F9-4ECC-8EC0-78AEFE459D63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BFB74-3B66-4EC3-8813-76E03B315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9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2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74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96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20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6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23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665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6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039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1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9289-B4DC-4C7C-BC72-AE1D28E3AFDC}" type="datetimeFigureOut">
              <a:rPr lang="sk-SK" smtClean="0"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6F94-5E1B-4D97-96F6-FDA83C08DC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06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latin typeface="Baskerville Old Face" panose="02020602080505020303" pitchFamily="18" charset="0"/>
              </a:rPr>
              <a:t>Petržalská super škola </a:t>
            </a:r>
            <a:br>
              <a:rPr lang="sk-SK" dirty="0">
                <a:latin typeface="Baskerville Old Face" panose="02020602080505020303" pitchFamily="18" charset="0"/>
              </a:rPr>
            </a:br>
            <a:r>
              <a:rPr lang="sk-SK" dirty="0">
                <a:latin typeface="Baskerville Old Face" panose="02020602080505020303" pitchFamily="18" charset="0"/>
              </a:rPr>
              <a:t>III. ročník 2015/2016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81" y="208941"/>
            <a:ext cx="1585097" cy="149364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04503" y="4144668"/>
            <a:ext cx="12000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Téma práce</a:t>
            </a:r>
            <a:r>
              <a:rPr lang="sk-SK" sz="2800" b="1" dirty="0" smtClean="0"/>
              <a:t>: Najmodernejšie technológie podľa vzoru prírody. </a:t>
            </a:r>
            <a:endParaRPr lang="sk-SK" sz="2800" b="1" dirty="0"/>
          </a:p>
          <a:p>
            <a:r>
              <a:rPr lang="sk-SK" sz="2800" b="1" dirty="0"/>
              <a:t>Názov práce</a:t>
            </a:r>
            <a:r>
              <a:rPr lang="sk-SK" sz="2800" b="1" dirty="0" smtClean="0"/>
              <a:t>: Najmodernejšie technológie podľa vzoru prírody.</a:t>
            </a:r>
            <a:endParaRPr lang="sk-SK" sz="2800" b="1" dirty="0"/>
          </a:p>
          <a:p>
            <a:r>
              <a:rPr lang="sk-SK" sz="2800" b="1" dirty="0"/>
              <a:t>Vypracovali</a:t>
            </a:r>
            <a:r>
              <a:rPr lang="sk-SK" sz="2800" b="1" dirty="0" smtClean="0"/>
              <a:t>: Samuel Svrček, Andrej </a:t>
            </a:r>
            <a:r>
              <a:rPr lang="sk-SK" sz="2800" b="1" dirty="0" err="1" smtClean="0"/>
              <a:t>Šika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David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Surkoš</a:t>
            </a:r>
            <a:endParaRPr lang="sk-SK" sz="2800" b="1" dirty="0"/>
          </a:p>
          <a:p>
            <a:r>
              <a:rPr lang="sk-SK" sz="2800" b="1" dirty="0"/>
              <a:t>Vedúci </a:t>
            </a:r>
            <a:r>
              <a:rPr lang="sk-SK" sz="2800" b="1" dirty="0" smtClean="0"/>
              <a:t>práce: Táňa Ďuríčková</a:t>
            </a:r>
            <a:endParaRPr lang="sk-SK" sz="2800" b="1" dirty="0"/>
          </a:p>
          <a:p>
            <a:r>
              <a:rPr lang="sk-SK" sz="2800" b="1" dirty="0"/>
              <a:t>Škola, trieda</a:t>
            </a:r>
            <a:r>
              <a:rPr lang="sk-SK" sz="2800" b="1" dirty="0" smtClean="0"/>
              <a:t>: </a:t>
            </a:r>
            <a:r>
              <a:rPr lang="sk-SK" sz="2800" b="1" dirty="0" err="1" smtClean="0"/>
              <a:t>Holíčska</a:t>
            </a:r>
            <a:r>
              <a:rPr lang="sk-SK" sz="2800" b="1" dirty="0" smtClean="0"/>
              <a:t> 50 Bratislava, trieda 6.B. 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4134201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Uhlík ako Diamant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23" y="149279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 smtClean="0"/>
              <a:t>Uhlík je prírodný minerál ktorý sa používa ako pohonná látka a je základnou stavebnou jednotkou všetkých organizmov.</a:t>
            </a:r>
          </a:p>
          <a:p>
            <a:pPr marL="0" indent="0">
              <a:buNone/>
            </a:pPr>
            <a:r>
              <a:rPr lang="sk-SK" sz="3200" dirty="0" smtClean="0"/>
              <a:t>Je mnoho druhov uhlíkov. </a:t>
            </a:r>
          </a:p>
          <a:p>
            <a:pPr marL="0" indent="0">
              <a:buNone/>
            </a:pPr>
            <a:r>
              <a:rPr lang="sk-SK" sz="3200" dirty="0" smtClean="0"/>
              <a:t>Napr. diamant, grafit, </a:t>
            </a:r>
          </a:p>
          <a:p>
            <a:pPr marL="0" indent="0">
              <a:buNone/>
            </a:pPr>
            <a:r>
              <a:rPr lang="sk-SK" sz="3200" dirty="0"/>
              <a:t>s</a:t>
            </a:r>
            <a:r>
              <a:rPr lang="sk-SK" sz="3200" dirty="0" smtClean="0"/>
              <a:t>klenený uhlík. Diamant</a:t>
            </a:r>
          </a:p>
          <a:p>
            <a:pPr marL="0" indent="0">
              <a:buNone/>
            </a:pPr>
            <a:r>
              <a:rPr lang="sk-SK" sz="3200" dirty="0" smtClean="0"/>
              <a:t>je tak isto minerál ktorý </a:t>
            </a:r>
          </a:p>
          <a:p>
            <a:pPr marL="0" indent="0">
              <a:buNone/>
            </a:pPr>
            <a:r>
              <a:rPr lang="sk-SK" sz="3200" dirty="0"/>
              <a:t>s</a:t>
            </a:r>
            <a:r>
              <a:rPr lang="sk-SK" sz="3200" dirty="0" smtClean="0"/>
              <a:t>a používa aj v medicíne ako diamantový vrták. Diamant je najvzácnejší minerál v živočíšnej ríši, ktorý ako jediný dokáže rezať sklo. 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331" y="0"/>
            <a:ext cx="1593669" cy="258794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807" y="2349816"/>
            <a:ext cx="3463193" cy="24050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80" y="2349816"/>
            <a:ext cx="4255419" cy="24050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2761025" cy="1543458"/>
          </a:xfrm>
          <a:prstGeom prst="rect">
            <a:avLst/>
          </a:prstGeom>
        </p:spPr>
      </p:pic>
      <p:sp>
        <p:nvSpPr>
          <p:cNvPr id="8" name="Šípka doľava 7"/>
          <p:cNvSpPr/>
          <p:nvPr/>
        </p:nvSpPr>
        <p:spPr>
          <a:xfrm>
            <a:off x="0" y="6025487"/>
            <a:ext cx="1445623" cy="832513"/>
          </a:xfrm>
          <a:prstGeom prst="leftArrow">
            <a:avLst>
              <a:gd name="adj1" fmla="val 50000"/>
              <a:gd name="adj2" fmla="val 63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7" action="ppaction://hlinksldjump"/>
              </a:rPr>
              <a:t>Výber</a:t>
            </a:r>
            <a:endParaRPr lang="sk-SK" dirty="0"/>
          </a:p>
        </p:txBody>
      </p:sp>
      <p:sp>
        <p:nvSpPr>
          <p:cNvPr id="9" name="Šípka doprava 8">
            <a:hlinkClick r:id="rId8" action="ppaction://hlinksldjump"/>
          </p:cNvPr>
          <p:cNvSpPr/>
          <p:nvPr/>
        </p:nvSpPr>
        <p:spPr>
          <a:xfrm>
            <a:off x="10863618" y="6028898"/>
            <a:ext cx="1328382" cy="832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8" action="ppaction://hlinksldjump"/>
              </a:rPr>
              <a:t> </a:t>
            </a:r>
            <a:r>
              <a:rPr lang="sk-SK" dirty="0" smtClean="0">
                <a:solidFill>
                  <a:schemeClr val="bg1"/>
                </a:solidFill>
                <a:hlinkClick r:id="rId8" action="ppaction://hlinksldjump"/>
              </a:rPr>
              <a:t>Ďalej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i="1" smtClean="0">
                <a:latin typeface="Edwardian Script ITC" panose="030303020407070D0804" pitchFamily="66" charset="0"/>
              </a:rPr>
              <a:t>Ako sme pomohli Petr</a:t>
            </a:r>
            <a:r>
              <a:rPr lang="sk-SK" sz="4800" i="1" smtClean="0">
                <a:latin typeface="Edwardian Script ITC" panose="030303020407070D0804" pitchFamily="66" charset="0"/>
              </a:rPr>
              <a:t>ž</a:t>
            </a:r>
            <a:r>
              <a:rPr lang="sk-SK" sz="6000" b="1" i="1" smtClean="0">
                <a:latin typeface="Edwardian Script ITC" panose="030303020407070D0804" pitchFamily="66" charset="0"/>
              </a:rPr>
              <a:t>alke</a:t>
            </a:r>
            <a:endParaRPr lang="sk-SK" sz="6000" b="1" i="1" dirty="0">
              <a:latin typeface="Edwardian Script ITC" panose="030303020407070D08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Petržalke pomáhame:</a:t>
            </a:r>
            <a:br>
              <a:rPr lang="sk-SK" dirty="0" smtClean="0"/>
            </a:br>
            <a:r>
              <a:rPr lang="sk-SK" dirty="0" smtClean="0"/>
              <a:t>aktívnym triedením odpadu,</a:t>
            </a:r>
          </a:p>
          <a:p>
            <a:pPr marL="0" indent="0">
              <a:buNone/>
            </a:pPr>
            <a:r>
              <a:rPr lang="sk-SK" dirty="0" smtClean="0"/>
              <a:t>postupným očisťovaním Petržalky.</a:t>
            </a:r>
          </a:p>
          <a:p>
            <a:pPr marL="0" indent="0">
              <a:buNone/>
            </a:pPr>
            <a:r>
              <a:rPr lang="sk-SK" dirty="0" smtClean="0"/>
              <a:t>Triedením papiera, elektroniky, plastu...</a:t>
            </a:r>
          </a:p>
          <a:p>
            <a:pPr marL="0" indent="0">
              <a:buNone/>
            </a:pPr>
            <a:r>
              <a:rPr lang="sk-SK" dirty="0" smtClean="0"/>
              <a:t>Upratujem a zbieram neporiadok v okolí</a:t>
            </a:r>
          </a:p>
          <a:p>
            <a:pPr marL="0" indent="0">
              <a:buNone/>
            </a:pPr>
            <a:r>
              <a:rPr lang="sk-SK" dirty="0" smtClean="0"/>
              <a:t>Svojho bydliska.</a:t>
            </a:r>
            <a:br>
              <a:rPr lang="sk-SK" dirty="0" smtClean="0"/>
            </a:b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7030A0"/>
                </a:solidFill>
              </a:rPr>
              <a:t>Naše motto</a:t>
            </a:r>
            <a:r>
              <a:rPr lang="sk-SK" dirty="0" smtClean="0"/>
              <a:t>:</a:t>
            </a: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>Nerobím si príklad z tých ktorí neporiadok robia,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ale z tých, ktorý ho nerobia!! 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61">
            <a:off x="7878485" y="2849479"/>
            <a:ext cx="2833543" cy="22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231">
            <a:off x="9651555" y="256353"/>
            <a:ext cx="2362708" cy="26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86" y="5128130"/>
            <a:ext cx="2833713" cy="17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588"/>
            <a:ext cx="3549316" cy="230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81" y="1214782"/>
            <a:ext cx="5823284" cy="35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84963" y="264694"/>
            <a:ext cx="764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Keď dočítate text, prosím kliknite na nadpis 1krát. Je to životu dôležité.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9" name="Šípka doprava 8"/>
          <p:cNvSpPr/>
          <p:nvPr/>
        </p:nvSpPr>
        <p:spPr>
          <a:xfrm>
            <a:off x="7916779" y="5988387"/>
            <a:ext cx="1215190" cy="860257"/>
          </a:xfrm>
          <a:prstGeom prst="rightArrow">
            <a:avLst>
              <a:gd name="adj1" fmla="val 39161"/>
              <a:gd name="adj2" fmla="val 60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8073189" y="6217779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7" action="ppaction://hlinksldjump"/>
              </a:rPr>
              <a:t>Ď</a:t>
            </a:r>
            <a:r>
              <a:rPr lang="sk-SK" dirty="0" smtClean="0">
                <a:hlinkClick r:id="rId7" action="ppaction://hlinksldjump"/>
              </a:rPr>
              <a:t>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8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0">
        <p:wedge/>
      </p:transition>
    </mc:Choice>
    <mc:Fallback xmlns="">
      <p:transition spd="slow" advClick="0" advTm="50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Zdroje</a:t>
            </a:r>
            <a:endParaRPr lang="sk-SK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994484" y="1852863"/>
            <a:ext cx="36095" cy="24544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8063345" y="1852863"/>
            <a:ext cx="9844" cy="24544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ástupný symbol obsah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Kevlar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48146" y="2280063"/>
            <a:ext cx="379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C00000"/>
                </a:solidFill>
              </a:rPr>
              <a:t>Kevlar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Carlson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Wilson</a:t>
            </a:r>
            <a:r>
              <a:rPr lang="sk-SK" dirty="0" smtClean="0">
                <a:solidFill>
                  <a:srgbClr val="C00000"/>
                </a:solidFill>
              </a:rPr>
              <a:t>, </a:t>
            </a:r>
            <a:r>
              <a:rPr lang="sk-SK" dirty="0" err="1" smtClean="0">
                <a:solidFill>
                  <a:srgbClr val="C00000"/>
                </a:solidFill>
              </a:rPr>
              <a:t>KevlarWikipédia</a:t>
            </a:r>
            <a:endParaRPr lang="sk-SK" dirty="0" smtClean="0">
              <a:solidFill>
                <a:srgbClr val="C00000"/>
              </a:solidFill>
            </a:endParaRPr>
          </a:p>
          <a:p>
            <a:r>
              <a:rPr lang="sk-SK" dirty="0" smtClean="0">
                <a:solidFill>
                  <a:srgbClr val="C00000"/>
                </a:solidFill>
              </a:rPr>
              <a:t>+niečo sme vedeli.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275117" y="1852863"/>
            <a:ext cx="378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Vlna a zatepľovanie</a:t>
            </a:r>
            <a:endParaRPr lang="sk-SK" sz="28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275117" y="2418562"/>
            <a:ext cx="366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33CC"/>
                </a:solidFill>
              </a:rPr>
              <a:t>Naturwool</a:t>
            </a:r>
            <a:r>
              <a:rPr lang="sk-SK" dirty="0" smtClean="0">
                <a:solidFill>
                  <a:srgbClr val="FF33CC"/>
                </a:solidFill>
              </a:rPr>
              <a:t> </a:t>
            </a:r>
            <a:r>
              <a:rPr lang="sk-SK" dirty="0" err="1" smtClean="0">
                <a:solidFill>
                  <a:srgbClr val="FF33CC"/>
                </a:solidFill>
              </a:rPr>
              <a:t>s.r.o</a:t>
            </a:r>
            <a:r>
              <a:rPr lang="sk-SK" dirty="0" smtClean="0">
                <a:solidFill>
                  <a:srgbClr val="FF33CC"/>
                </a:solidFill>
              </a:rPr>
              <a:t>, Vlna </a:t>
            </a:r>
            <a:r>
              <a:rPr lang="sk-SK" dirty="0" err="1" smtClean="0">
                <a:solidFill>
                  <a:srgbClr val="FF33CC"/>
                </a:solidFill>
              </a:rPr>
              <a:t>dejiny,Ovčia</a:t>
            </a:r>
            <a:r>
              <a:rPr lang="sk-SK" dirty="0" smtClean="0">
                <a:solidFill>
                  <a:srgbClr val="FF33CC"/>
                </a:solidFill>
              </a:rPr>
              <a:t> vlna spracovanie</a:t>
            </a:r>
            <a:r>
              <a:rPr lang="sk-SK" dirty="0" smtClean="0">
                <a:solidFill>
                  <a:srgbClr val="FF00FF"/>
                </a:solidFill>
              </a:rPr>
              <a:t>.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8241475" y="1947553"/>
            <a:ext cx="311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Kaučuk a Latex</a:t>
            </a:r>
            <a:endParaRPr lang="sk-SK" sz="28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8241475" y="2624447"/>
            <a:ext cx="372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Latex výroba, </a:t>
            </a:r>
            <a:r>
              <a:rPr lang="sk-SK" dirty="0" err="1" smtClean="0">
                <a:solidFill>
                  <a:srgbClr val="002060"/>
                </a:solidFill>
              </a:rPr>
              <a:t>Wikipédia</a:t>
            </a:r>
            <a:r>
              <a:rPr lang="sk-SK" dirty="0" smtClean="0">
                <a:solidFill>
                  <a:srgbClr val="002060"/>
                </a:solidFill>
              </a:rPr>
              <a:t>, Kaučuk </a:t>
            </a:r>
            <a:r>
              <a:rPr lang="sk-SK" dirty="0" err="1" smtClean="0">
                <a:solidFill>
                  <a:srgbClr val="002060"/>
                </a:solidFill>
              </a:rPr>
              <a:t>Wikipédia</a:t>
            </a:r>
            <a:r>
              <a:rPr lang="sk-SK" dirty="0" smtClean="0">
                <a:solidFill>
                  <a:srgbClr val="002060"/>
                </a:solidFill>
              </a:rPr>
              <a:t>.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P.S. Nepozerajte si obrázky keď do GOOGLE napíšete iba latex!!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6" name="Rovná spojnica 15"/>
          <p:cNvCxnSpPr/>
          <p:nvPr/>
        </p:nvCxnSpPr>
        <p:spPr>
          <a:xfrm flipH="1">
            <a:off x="0" y="4307305"/>
            <a:ext cx="403057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8241475" y="3660974"/>
            <a:ext cx="315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Hrozí nebezpečenstvo veľkej sexuálnej aktivity!!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04536" y="4584032"/>
            <a:ext cx="316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Uhlík ako Diamant</a:t>
            </a:r>
            <a:endParaRPr lang="sk-SK" sz="28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93295" y="5305925"/>
            <a:ext cx="273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2060"/>
                </a:solidFill>
              </a:rPr>
              <a:t>Wikipédia</a:t>
            </a:r>
            <a:r>
              <a:rPr lang="sk-SK" dirty="0" smtClean="0">
                <a:solidFill>
                  <a:srgbClr val="002060"/>
                </a:solidFill>
              </a:rPr>
              <a:t>, </a:t>
            </a:r>
            <a:r>
              <a:rPr lang="sk-SK" dirty="0" err="1" smtClean="0">
                <a:solidFill>
                  <a:srgbClr val="002060"/>
                </a:solidFill>
              </a:rPr>
              <a:t>E-ChemBook.eu</a:t>
            </a:r>
            <a:endParaRPr lang="sk-SK" dirty="0" smtClean="0">
              <a:solidFill>
                <a:srgbClr val="002060"/>
              </a:solidFill>
            </a:endParaRPr>
          </a:p>
          <a:p>
            <a:r>
              <a:rPr lang="sk-SK" dirty="0" smtClean="0">
                <a:solidFill>
                  <a:srgbClr val="002060"/>
                </a:solidFill>
              </a:rPr>
              <a:t>+Niečo sme vedeli.</a:t>
            </a:r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>
        <p14:shred pattern="rectangle" dir="out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8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726" y="382543"/>
            <a:ext cx="10515600" cy="1325563"/>
          </a:xfrm>
        </p:spPr>
        <p:txBody>
          <a:bodyPr/>
          <a:lstStyle/>
          <a:p>
            <a:r>
              <a:rPr lang="sk-SK" dirty="0" smtClean="0">
                <a:sym typeface="Wingdings" panose="05000000000000000000" pitchFamily="2" charset="2"/>
              </a:rPr>
              <a:t>   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9600" dirty="0" smtClean="0">
                <a:solidFill>
                  <a:srgbClr val="FFFF00"/>
                </a:solidFill>
              </a:rPr>
              <a:t>Ďakujeme za pozornosť</a:t>
            </a:r>
            <a:endParaRPr lang="sk-SK" sz="9600" dirty="0">
              <a:solidFill>
                <a:srgbClr val="FFFF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19726" y="5173579"/>
            <a:ext cx="1013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FF0000"/>
                </a:solidFill>
              </a:rPr>
              <a:t>Nezabudnite pomáhať Petržalke!!!</a:t>
            </a:r>
            <a:endParaRPr lang="sk-S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67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0B0F0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</a:t>
            </a:r>
            <a:r>
              <a:rPr lang="sk-SK" b="1" dirty="0" smtClean="0"/>
              <a:t>Prečo sme si vybrali túto tému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latin typeface="Arial Narrow" panose="020B0606020202030204" pitchFamily="34" charset="0"/>
              </a:rPr>
              <a:t>Ľudia od začiatku dejín kopírovali prírodu a snažili sa jej porozumieť</a:t>
            </a:r>
            <a:r>
              <a:rPr lang="sk-SK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sk-SK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sz="3200" dirty="0" smtClean="0">
                <a:latin typeface="Arial Narrow" panose="020B0606020202030204" pitchFamily="34" charset="0"/>
              </a:rPr>
              <a:t>Snažili sa dokonale porozumieť geniálnemu svetu prírody, aby v nej mohli prežiť. Nie vždy sa im to síce podarilo, ale snažíme sa v tom zdokonaľovať až dodnes.</a:t>
            </a:r>
          </a:p>
          <a:p>
            <a:pPr marL="0" indent="0">
              <a:buNone/>
            </a:pPr>
            <a:endParaRPr lang="sk-SK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sz="3200" dirty="0" smtClean="0">
                <a:latin typeface="Arial Narrow" panose="020B0606020202030204" pitchFamily="34" charset="0"/>
              </a:rPr>
              <a:t>V tejto prezentácii vám ukážeme pár kúskov vyrobených ľuďmi a odkopírovaných od prírody</a:t>
            </a:r>
            <a:r>
              <a:rPr lang="sk-SK" sz="3200" dirty="0" smtClean="0"/>
              <a:t>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7585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2000">
        <p14:doors dir="vert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00FF00"/>
            </a:gs>
            <a:gs pos="63000">
              <a:srgbClr val="FF0000"/>
            </a:gs>
            <a:gs pos="23000">
              <a:srgbClr val="00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0771" y="321808"/>
            <a:ext cx="10515600" cy="1325563"/>
          </a:xfrm>
        </p:spPr>
        <p:txBody>
          <a:bodyPr/>
          <a:lstStyle/>
          <a:p>
            <a:pPr algn="ctr"/>
            <a:r>
              <a:rPr lang="sk-SK" i="1" u="sng" dirty="0" smtClean="0"/>
              <a:t>Vyberte si tému. Začnite od 1. a pokračujte postupne ďalej.</a:t>
            </a:r>
            <a:endParaRPr lang="sk-SK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41713" y="2095591"/>
            <a:ext cx="7149737" cy="299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i="1" dirty="0" smtClean="0">
                <a:hlinkClick r:id="rId2" action="ppaction://hlinksldjump"/>
              </a:rPr>
              <a:t>5 krát pevnejší ako oceľ</a:t>
            </a:r>
            <a:endParaRPr lang="sk-SK" sz="3200" b="1" i="1" dirty="0"/>
          </a:p>
        </p:txBody>
      </p:sp>
      <p:sp>
        <p:nvSpPr>
          <p:cNvPr id="4" name="BlokTextu 3"/>
          <p:cNvSpPr txBox="1"/>
          <p:nvPr/>
        </p:nvSpPr>
        <p:spPr>
          <a:xfrm rot="20317598">
            <a:off x="4354286" y="3619549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solidFill>
                  <a:srgbClr val="00FF00"/>
                </a:solidFill>
                <a:hlinkClick r:id="rId3" action="ppaction://hlinksldjump"/>
              </a:rPr>
              <a:t>Kaučuk ako latex</a:t>
            </a:r>
            <a:endParaRPr lang="sk-SK" sz="3200" b="1" i="1" dirty="0">
              <a:solidFill>
                <a:srgbClr val="00FF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 rot="1027541">
            <a:off x="6637164" y="5762902"/>
            <a:ext cx="529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hlinkClick r:id="rId4" action="ppaction://hlinksldjump"/>
              </a:rPr>
              <a:t>Zatepľovanie podľa vlny</a:t>
            </a:r>
            <a:endParaRPr lang="sk-SK" sz="3200" b="1" i="1" dirty="0"/>
          </a:p>
        </p:txBody>
      </p:sp>
      <p:sp>
        <p:nvSpPr>
          <p:cNvPr id="8" name="BlokTextu 7"/>
          <p:cNvSpPr txBox="1"/>
          <p:nvPr/>
        </p:nvSpPr>
        <p:spPr>
          <a:xfrm rot="21109880">
            <a:off x="160975" y="5074892"/>
            <a:ext cx="454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hlinkClick r:id="rId5" action="ppaction://hlinksldjump"/>
              </a:rPr>
              <a:t>Uhlík ako diamant</a:t>
            </a:r>
            <a:endParaRPr lang="sk-SK" sz="3200" b="1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2911642" y="1630433"/>
            <a:ext cx="56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1.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5197643" y="3376685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2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554453" y="5209674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3.</a:t>
            </a:r>
            <a:endParaRPr lang="sk-SK" sz="2800" dirty="0"/>
          </a:p>
        </p:txBody>
      </p:sp>
      <p:sp>
        <p:nvSpPr>
          <p:cNvPr id="10" name="BlokTextu 9"/>
          <p:cNvSpPr txBox="1"/>
          <p:nvPr/>
        </p:nvSpPr>
        <p:spPr>
          <a:xfrm>
            <a:off x="1046747" y="4559968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4.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705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FFFF00"/>
              </a:gs>
              <a:gs pos="51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800000" scaled="0"/>
            <a:tileRect/>
          </a:gradFill>
        </p:spPr>
        <p:txBody>
          <a:bodyPr/>
          <a:lstStyle/>
          <a:p>
            <a:r>
              <a:rPr lang="sk-SK" b="1" dirty="0" smtClean="0"/>
              <a:t>                                  Pavučina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Pavučina je zmes bielkovín a chemických látok ktorú pavúky vyrábajú vo vnútri svojho tela.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Vyrábajú si z nej pavučiny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d</a:t>
            </a:r>
            <a:r>
              <a:rPr lang="sk-SK" dirty="0" smtClean="0">
                <a:solidFill>
                  <a:schemeClr val="bg1"/>
                </a:solidFill>
              </a:rPr>
              <a:t>o ktorých chytajú svoju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k</a:t>
            </a:r>
            <a:r>
              <a:rPr lang="sk-SK" dirty="0" smtClean="0">
                <a:solidFill>
                  <a:schemeClr val="bg1"/>
                </a:solidFill>
              </a:rPr>
              <a:t>orisť. Pavučín je na svete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iekoľko druhov a rôznych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vzorov. Napríklad taký križiak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sk-SK" dirty="0" smtClean="0">
                <a:solidFill>
                  <a:schemeClr val="bg1"/>
                </a:solidFill>
              </a:rPr>
              <a:t>i vyrába pavučinu v tvare kruhu. O pavučine je všeobecne známe že v porovnaní s oceľou v takej istej hrúbke je 5-krát pevnejšia.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44" y="2269543"/>
            <a:ext cx="6814088" cy="30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6112" y="481806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Kevlar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69197" y="1376175"/>
            <a:ext cx="10515600" cy="4351338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>
            <a:scene3d>
              <a:camera prst="orthographicFront"/>
              <a:lightRig rig="threePt" dir="t"/>
            </a:scene3d>
            <a:sp3d extrusionH="25400" contourW="6350">
              <a:extrusionClr>
                <a:schemeClr val="tx1"/>
              </a:extrusionClr>
            </a:sp3d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Kevlar sa vyrába z bielkovín a látok z ktorých pavúk vyrába svoju pavu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č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inu. Je jasné že tento produkt vyrábajú 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ľ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udia a nie pavúky, ale zatiaľ sa vedcom ešte nepodarilo vyrobi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ť 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alebo vymyslie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ť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látku ktorou by presne napodobnili pavu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č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inu. 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Ľ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udia sa už pokúšali </a:t>
            </a:r>
            <a:r>
              <a:rPr lang="sk-SK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domestifikovať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pavúky ale bolo to ve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ľ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mi náro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č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né. Zatia</a:t>
            </a:r>
            <a:r>
              <a:rPr lang="sk-SK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ľ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sa z nedokonalého </a:t>
            </a:r>
            <a:r>
              <a:rPr lang="sk-SK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kevlaru</a:t>
            </a:r>
            <a:r>
              <a:rPr lang="sk-SK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vyrábajú nepriestrelné vesty pre ochrancov zákona alebo rôzne pevné siete a látky. </a:t>
            </a:r>
            <a:endParaRPr lang="sk-SK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132" y="4180362"/>
            <a:ext cx="2774868" cy="26776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863" y="4182424"/>
            <a:ext cx="3503220" cy="26776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715" y="4643252"/>
            <a:ext cx="3895197" cy="2590306"/>
          </a:xfrm>
          <a:prstGeom prst="rect">
            <a:avLst/>
          </a:prstGeom>
        </p:spPr>
      </p:pic>
      <p:sp>
        <p:nvSpPr>
          <p:cNvPr id="7" name="Šípka doľava 6"/>
          <p:cNvSpPr/>
          <p:nvPr/>
        </p:nvSpPr>
        <p:spPr>
          <a:xfrm>
            <a:off x="38422" y="5831427"/>
            <a:ext cx="1282890" cy="989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hlinkClick r:id="rId7" action="ppaction://hlinksldjump"/>
          </p:cNvPr>
          <p:cNvSpPr txBox="1"/>
          <p:nvPr/>
        </p:nvSpPr>
        <p:spPr>
          <a:xfrm>
            <a:off x="259307" y="6141493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Výber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1.12046 C 0.02721 -1.11653 0.03112 -1.10936 0.03802 -1.10127 C 0.04218 -1.09642 0.04895 -1.0941 0.05351 -1.09087 C 0.06289 -1.08393 0.07239 -1.07838 0.08216 -1.07376 C 0.08724 -1.06474 0.09362 -1.06474 0.1 -1.05896 C 0.11237 -1.04786 0.12539 -1.04139 0.13919 -1.03792 C 0.14505 -1.02821 0.16106 -1.0259 0.16901 -1.02312 C 0.17356 -1.01711 0.17682 -1.01549 0.18216 -1.01248 C 0.18763 -1.00578 0.18971 -0.99653 0.19518 -0.98936 C 0.19674 -0.98728 0.1983 -0.98497 0.2 -0.98289 C 0.20234 -0.97965 0.20716 -0.97457 0.20716 -0.97433 C 0.21211 -0.96254 0.21367 -0.96601 0.21901 -0.95746 C 0.22109 -0.95445 0.22265 -0.94983 0.225 -0.94705 C 0.22617 -0.94566 0.22747 -0.94405 0.22851 -0.94266 C 0.22981 -0.94104 0.23112 -0.93873 0.23216 -0.93642 C 0.23307 -0.93433 0.2332 -0.93133 0.2345 -0.92994 C 0.23737 -0.92763 0.24401 -0.92555 0.24401 -0.92532 C 0.25091 -0.90751 0.24153 -0.92925 0.25 -0.91746 C 0.25234 -0.91376 0.25364 -0.90844 0.25586 -0.90474 C 0.25794 -0.89064 0.26106 -0.87468 0.26783 -0.86659 C 0.272 -0.85179 0.27604 -0.83722 0.27968 -0.8222 C 0.28164 -0.81387 0.28685 -0.79907 0.28685 -0.79884 C 0.28893 -0.78798 0.28958 -0.78405 0.29401 -0.77572 C 0.29713 -0.76208 0.30091 -0.74959 0.30351 -0.73572 C 0.30507 -0.71329 0.30885 -0.69179 0.31185 -0.67006 C 0.31224 -0.66312 0.31237 -0.65595 0.31302 -0.64902 C 0.31315 -0.6467 0.31432 -0.64485 0.31419 -0.64254 C 0.31393 -0.63329 0.31198 -0.60902 0.31067 -0.59607 C 0.31054 -0.59538 0.30937 -0.5815 0.30833 -0.57919 C 0.30494 -0.57133 0.2983 -0.55861 0.29283 -0.55376 C 0.28906 -0.55029 0.28112 -0.55006 0.27851 -0.54959 C 0.26302 -0.54035 0.27916 -0.54936 0.23802 -0.54543 C 0.22968 -0.54474 0.22135 -0.5422 0.21302 -0.54104 C 0.21145 -0.54035 0.20976 -0.54011 0.20833 -0.53896 C 0.20729 -0.53803 0.2069 -0.53526 0.20586 -0.5348 C 0.20234 -0.53318 0.19869 -0.53341 0.19518 -0.53272 C 0.19401 -0.53133 0.19296 -0.52948 0.19166 -0.52855 C 0.18854 -0.52647 0.18216 -0.52416 0.18216 -0.52393 C 0.17838 -0.51769 0.17278 -0.51468 0.16783 -0.51144 C 0.16445 -0.5022 0.16211 -0.50497 0.15716 -0.49896 C 0.14791 -0.47468 0.16171 -0.50913 0.15117 -0.48832 C 0.14466 -0.47538 0.14023 -0.46058 0.13333 -0.44809 C 0.13177 -0.44139 0.13151 -0.43353 0.12968 -0.42705 C 0.1289 -0.42428 0.12708 -0.42312 0.12617 -0.42058 C 0.12265 -0.41179 0.12096 -0.40116 0.11901 -0.39098 C 0.11783 -0.38474 0.11549 -0.37202 0.11549 -0.37179 C 0.11471 -0.36347 0.11211 -0.35538 0.11185 -0.34659 C 0.1108 -0.31144 0.1125 -0.27607 0.11067 -0.24092 C 0.11015 -0.23006 0.09674 -0.21341 0.09283 -0.20301 C 0.08945 -0.18451 0.09414 -0.20694 0.08919 -0.19237 C 0.08854 -0.19052 0.08854 -0.18798 0.08802 -0.1859 C 0.08541 -0.1748 0.08528 -0.17688 0.07968 -0.16694 C 0.07851 -0.16485 0.07786 -0.16116 0.07617 -0.16069 C 0.07304 -0.16 0.06979 -0.15931 0.06666 -0.15861 C 0.0625 -0.15491 0.0595 -0.15214 0.05468 -0.15214 L 0.01901 -0.19445 L -0.03815 -0.17965 L 3.95833E-6 -6.35838E-7 " pathEditMode="relative" rAng="0" ptsTypes="ffffffffffffffffffffffffffffffffffffffffffffffffffffff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560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227" y="-146319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/>
              <a:t>Zatepľovanie podľa vzoru vlny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2254" y="2864011"/>
            <a:ext cx="10515600" cy="4351338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Už starí </a:t>
            </a:r>
            <a:r>
              <a:rPr lang="sk-SK" b="1" dirty="0" err="1" smtClean="0">
                <a:solidFill>
                  <a:schemeClr val="bg1"/>
                </a:solidFill>
              </a:rPr>
              <a:t>Sumeri</a:t>
            </a:r>
            <a:r>
              <a:rPr lang="sk-SK" b="1" dirty="0" smtClean="0">
                <a:solidFill>
                  <a:schemeClr val="bg1"/>
                </a:solidFill>
              </a:rPr>
              <a:t> pred 4000 rokmi vedeli, že vlna má skvelé termoregulačné schopnosti a udržiava teplo vnútri ľudského tela.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Aj my sme kedysi dávno používali vlnu na zatepľovanie, aby nám bolo </a:t>
            </a:r>
            <a:r>
              <a:rPr lang="sk-SK" b="1" dirty="0" err="1" smtClean="0">
                <a:solidFill>
                  <a:schemeClr val="bg1"/>
                </a:solidFill>
              </a:rPr>
              <a:t>teplúčko</a:t>
            </a:r>
            <a:r>
              <a:rPr lang="sk-SK" b="1" dirty="0" smtClean="0">
                <a:solidFill>
                  <a:schemeClr val="bg1"/>
                </a:solidFill>
              </a:rPr>
              <a:t>. Ale iba do tej doby pokiaľ sme nenašli iné materiály ktoré by vlnu dokázali nahradiť. Síce sa používa napr. v oblečení, ale iba v malom množstve pretože výrobky z vlny sú veľmi drahé.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/>
    </mc:Choice>
    <mc:Fallback xmlns="">
      <p:transition advClick="0" advTm="2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Využitie vlny v modernej dobe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dnešnom modernom svete už väčšinou nepoužívame vlnu na zatepľovanie, ale používame iné materiály ktoré sú veľmi podobné vlne. Napr. polystyrén,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izolačná pen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polyuretán, zatepľovacie sklo ale aj napríklad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-nádoby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ajú skvelé termoregulačné schopnosti aby udržali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nápoj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teplote v akej má byť.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ípka doľava 3"/>
          <p:cNvSpPr/>
          <p:nvPr/>
        </p:nvSpPr>
        <p:spPr>
          <a:xfrm>
            <a:off x="0" y="6025486"/>
            <a:ext cx="1282890" cy="83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3" action="ppaction://hlinksldjump"/>
              </a:rPr>
              <a:t>Výber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40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sz="4800" b="1" dirty="0" smtClean="0"/>
              <a:t>Kaučuk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57225" y="12831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latin typeface="Arial Narrow" panose="020B0606020202030204" pitchFamily="34" charset="0"/>
              </a:rPr>
              <a:t>Kaučuk je mliečna šťava, ktorá sa získava zo stromov kaučukovníka.</a:t>
            </a:r>
          </a:p>
          <a:p>
            <a:pPr marL="0" indent="0">
              <a:buNone/>
            </a:pPr>
            <a:r>
              <a:rPr lang="sk-SK" sz="3200" b="1" dirty="0" smtClean="0">
                <a:latin typeface="Arial Narrow" panose="020B0606020202030204" pitchFamily="34" charset="0"/>
              </a:rPr>
              <a:t>Je veľmi elastická a preto sa z nej vyrábajú mnohé elastické veci ako aj latex</a:t>
            </a:r>
            <a:r>
              <a:rPr lang="sk-SK" sz="3200" dirty="0" smtClean="0">
                <a:latin typeface="Arial Narrow" panose="020B0606020202030204" pitchFamily="34" charset="0"/>
              </a:rPr>
              <a:t>.                                              </a:t>
            </a:r>
            <a:endParaRPr lang="sk-SK" sz="3200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3215669"/>
            <a:ext cx="6276975" cy="36423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456" y="3215670"/>
            <a:ext cx="3891569" cy="36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00FF"/>
            </a:gs>
            <a:gs pos="4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Využitie latexu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Latex sa využíva napr. pri rôznych elastických sieťach alebo dokonca sa predáva v erotických obchodoch v podobe</a:t>
            </a:r>
            <a:r>
              <a:rPr lang="sk-SK" b="1" u="sng" dirty="0" smtClean="0"/>
              <a:t> </a:t>
            </a:r>
            <a:r>
              <a:rPr lang="sk-SK" b="1" u="sng" dirty="0" smtClean="0">
                <a:solidFill>
                  <a:srgbClr val="FF0000"/>
                </a:solidFill>
              </a:rPr>
              <a:t>sexy</a:t>
            </a:r>
            <a:r>
              <a:rPr lang="sk-SK" b="1" u="sng" dirty="0" smtClean="0"/>
              <a:t> </a:t>
            </a:r>
            <a:r>
              <a:rPr lang="sk-SK" dirty="0" smtClean="0"/>
              <a:t>oblečkov. Alebo sa aj vyrába v podobe masiek či ochranných oblekov pri prácach s horľavinami a nebezpečnými látkami. Takéto latexové výrobky vyrába napríklad firma Chránime vašu kožu. Ktorá vyrába aj elastické siete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4" y="3901428"/>
            <a:ext cx="2583402" cy="294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Šípka doľava 6"/>
          <p:cNvSpPr/>
          <p:nvPr/>
        </p:nvSpPr>
        <p:spPr>
          <a:xfrm>
            <a:off x="-20753" y="6107374"/>
            <a:ext cx="1132764" cy="77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3" action="ppaction://hlinksldjump"/>
              </a:rPr>
              <a:t>Výber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2" y="3901428"/>
            <a:ext cx="2329760" cy="29565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308" y="3901428"/>
            <a:ext cx="2743198" cy="2817224"/>
          </a:xfrm>
          <a:prstGeom prst="rect">
            <a:avLst/>
          </a:prstGeom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044" y="3913716"/>
            <a:ext cx="2889159" cy="2944286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748" y="3901429"/>
            <a:ext cx="1544054" cy="29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drape" invX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669</Words>
  <Application>Microsoft Office PowerPoint</Application>
  <PresentationFormat>Vlastná</PresentationFormat>
  <Paragraphs>80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Petržalská super škola  III. ročník 2015/2016</vt:lpstr>
      <vt:lpstr>         Prečo sme si vybrali túto tému</vt:lpstr>
      <vt:lpstr>Vyberte si tému. Začnite od 1. a pokračujte postupne ďalej.</vt:lpstr>
      <vt:lpstr>                                  Pavučina</vt:lpstr>
      <vt:lpstr>Kevlar</vt:lpstr>
      <vt:lpstr>Zatepľovanie podľa vzoru vlny</vt:lpstr>
      <vt:lpstr>Využitie vlny v modernej dobe</vt:lpstr>
      <vt:lpstr> Kaučuk</vt:lpstr>
      <vt:lpstr>Využitie latexu</vt:lpstr>
      <vt:lpstr>Uhlík ako Diamant</vt:lpstr>
      <vt:lpstr>Ako sme pomohli Petržalke</vt:lpstr>
      <vt:lpstr>Zdroje</vt:lpstr>
      <vt:lpstr>Prezentácia programu PowerPoint</vt:lpstr>
      <vt:lpstr>   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Najmodernejšie Technológie podľa vzoru prírody</dc:title>
  <dc:creator>Windows User</dc:creator>
  <cp:lastModifiedBy>Platznerová Michaela</cp:lastModifiedBy>
  <cp:revision>83</cp:revision>
  <dcterms:created xsi:type="dcterms:W3CDTF">2016-03-17T13:12:54Z</dcterms:created>
  <dcterms:modified xsi:type="dcterms:W3CDTF">2016-05-09T11:15:27Z</dcterms:modified>
</cp:coreProperties>
</file>