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1" r:id="rId2"/>
    <p:sldId id="257" r:id="rId3"/>
    <p:sldId id="259" r:id="rId4"/>
    <p:sldId id="263" r:id="rId5"/>
    <p:sldId id="262" r:id="rId6"/>
    <p:sldId id="261" r:id="rId7"/>
    <p:sldId id="268" r:id="rId8"/>
    <p:sldId id="266" r:id="rId9"/>
    <p:sldId id="265" r:id="rId10"/>
    <p:sldId id="264" r:id="rId11"/>
    <p:sldId id="270" r:id="rId12"/>
    <p:sldId id="272" r:id="rId13"/>
    <p:sldId id="269" r:id="rId14"/>
    <p:sldId id="260" r:id="rId15"/>
  </p:sldIdLst>
  <p:sldSz cx="9144000" cy="6858000" type="screen4x3"/>
  <p:notesSz cx="6858000" cy="9144000"/>
  <p:defaultTextStyle>
    <a:defPPr>
      <a:defRPr lang="sk-SK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redný štýl 2 - zvýrazneni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Tmavý štýl 1 - zvýrazneni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mavý štýl 1 - zvýraznenie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2124" y="-5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k-SK" smtClean="0"/>
              <a:t>Upravte štýl predlohy podnadpisov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D64FD-62BC-4C56-99DB-B41F64AA3E37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B33255-BD42-4EBF-9714-6B859CC082C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97854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48A36D-7C13-40BD-9991-C9F19C8F4ECB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6EC4C7-E44C-4D27-9F1D-535E80F780FB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811539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711B7E-CDEC-484B-9922-9D7F0511421D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326FC9-9293-45DC-A876-1D577AE63BA8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71163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820A4-96F3-4E47-866A-057DAFE41B64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122B33-8645-4E24-BC94-C0123A51972F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55325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550FAF-C2D8-4682-866E-F1017ACC46CC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69E264-7F59-44F1-827A-6D30D4AEE5C1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1621121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11DA64-D023-4FD3-9EB3-4182FD761530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5A0DAE-07D1-41B6-9AC3-F0A4C9591026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704252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B82E6C-E456-4EE8-9136-AC69C33D9107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8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9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621279-A87A-457E-AF90-824432CE9FB4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6782442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4D2FD0-B268-45B7-803C-EBA3E638CDAA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4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5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59A09D-EBEA-4506-A33C-4788C230986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3090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B08CCA-C731-49DD-B253-7DA379D510DC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3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4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EAA43B-E8DF-4134-91E6-CD1342958C93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930217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F2933-8216-4058-A1D9-586F0C8B9166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759372-FE94-43A2-9F22-3A6ECD6C7909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4205122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k-SK" noProof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BC40DB-EACE-4332-BF94-2733FA1BF9D3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6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7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D9F391-80C8-4ECC-87F6-EED1E13D78E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0079345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nadpisu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štýly predlohy textu</a:t>
            </a:r>
          </a:p>
        </p:txBody>
      </p:sp>
      <p:sp>
        <p:nvSpPr>
          <p:cNvPr id="1027" name="Zástupný symbol textu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altLang="sk-SK" smtClean="0"/>
              <a:t>Upravte štýl predlohy textu.</a:t>
            </a:r>
          </a:p>
          <a:p>
            <a:pPr lvl="1"/>
            <a:r>
              <a:rPr lang="sk-SK" altLang="sk-SK" smtClean="0"/>
              <a:t>Druhá úroveň</a:t>
            </a:r>
          </a:p>
          <a:p>
            <a:pPr lvl="2"/>
            <a:r>
              <a:rPr lang="sk-SK" altLang="sk-SK" smtClean="0"/>
              <a:t>Tretia úroveň</a:t>
            </a:r>
          </a:p>
          <a:p>
            <a:pPr lvl="3"/>
            <a:r>
              <a:rPr lang="sk-SK" altLang="sk-SK" smtClean="0"/>
              <a:t>Štvrtá úroveň</a:t>
            </a:r>
          </a:p>
          <a:p>
            <a:pPr lvl="4"/>
            <a:r>
              <a:rPr lang="sk-SK" altLang="sk-SK" smtClean="0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F04BC79-B8EB-468F-9A73-AFB6B520C399}" type="datetimeFigureOut">
              <a:rPr lang="sk-SK"/>
              <a:pPr>
                <a:defRPr/>
              </a:pPr>
              <a:t>9. 5. 2016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785E17D-DA87-4E49-BAAC-DB48ED1A2D5E}" type="slidenum">
              <a:rPr lang="sk-SK"/>
              <a:pPr>
                <a:defRPr/>
              </a:pPr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svetelektro.com/clanky/amaterska-robotika-cast-3-509.html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sk-SK" altLang="sk-SK" smtClean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1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Petržalská super škola </a:t>
            </a:r>
            <a:br>
              <a:rPr lang="sk-SK" dirty="0" smtClean="0"/>
            </a:br>
            <a:r>
              <a:rPr lang="sk-SK" dirty="0" smtClean="0"/>
              <a:t>III. Ročník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dirty="0" smtClean="0"/>
              <a:t> 2015/2016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Téma práce: 	ROBOTIKA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Názov práce: 		</a:t>
            </a:r>
            <a:r>
              <a:rPr lang="sk-SK" sz="2600" b="1" dirty="0" smtClean="0">
                <a:solidFill>
                  <a:schemeClr val="bg2">
                    <a:lumMod val="2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  <a:ea typeface="Cambria Math" pitchFamily="18" charset="0"/>
              </a:rPr>
              <a:t>PITVA ROBOTA</a:t>
            </a:r>
            <a:endParaRPr lang="sk-SK" sz="26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Vypracovali: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Vedúci práce: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Škola, trieda:</a:t>
            </a:r>
            <a:endParaRPr lang="sk-SK" dirty="0"/>
          </a:p>
        </p:txBody>
      </p:sp>
      <p:pic>
        <p:nvPicPr>
          <p:cNvPr id="2052" name="Obrázo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115888"/>
            <a:ext cx="15843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odnadpis 2"/>
          <p:cNvSpPr txBox="1">
            <a:spLocks/>
          </p:cNvSpPr>
          <p:nvPr/>
        </p:nvSpPr>
        <p:spPr>
          <a:xfrm>
            <a:off x="2987824" y="4509120"/>
            <a:ext cx="5616624" cy="144016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2500" lnSpcReduction="10000"/>
          </a:bodyPr>
          <a:lstStyle/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400" dirty="0">
                <a:solidFill>
                  <a:schemeClr val="bg1"/>
                </a:solidFill>
                <a:latin typeface="Constantia" pitchFamily="18" charset="0"/>
              </a:rPr>
              <a:t>Barbora Javorová, </a:t>
            </a:r>
            <a:r>
              <a:rPr lang="sk-SK" sz="2400" dirty="0" err="1">
                <a:solidFill>
                  <a:schemeClr val="bg1"/>
                </a:solidFill>
                <a:latin typeface="Constantia" pitchFamily="18" charset="0"/>
              </a:rPr>
              <a:t>Natalia</a:t>
            </a:r>
            <a:r>
              <a:rPr lang="sk-SK" sz="2400" dirty="0">
                <a:solidFill>
                  <a:schemeClr val="bg1"/>
                </a:solidFill>
                <a:latin typeface="Constantia" pitchFamily="18" charset="0"/>
              </a:rPr>
              <a:t> </a:t>
            </a:r>
            <a:r>
              <a:rPr lang="sk-SK" sz="2400" dirty="0" err="1">
                <a:solidFill>
                  <a:schemeClr val="bg1"/>
                </a:solidFill>
                <a:latin typeface="Constantia" pitchFamily="18" charset="0"/>
              </a:rPr>
              <a:t>Kalčíková</a:t>
            </a:r>
            <a:r>
              <a:rPr lang="sk-SK" sz="2400" dirty="0">
                <a:solidFill>
                  <a:schemeClr val="bg1"/>
                </a:solidFill>
                <a:latin typeface="Constantia" pitchFamily="18" charset="0"/>
              </a:rPr>
              <a:t>, Hana </a:t>
            </a:r>
            <a:r>
              <a:rPr lang="sk-SK" sz="2400" dirty="0" err="1">
                <a:solidFill>
                  <a:schemeClr val="bg1"/>
                </a:solidFill>
                <a:latin typeface="Constantia" pitchFamily="18" charset="0"/>
              </a:rPr>
              <a:t>Klejová</a:t>
            </a:r>
            <a:endParaRPr lang="sk-SK" sz="2400" dirty="0">
              <a:solidFill>
                <a:schemeClr val="bg1"/>
              </a:solidFill>
              <a:latin typeface="Constantia" pitchFamily="18" charset="0"/>
            </a:endParaRP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400" dirty="0">
                <a:solidFill>
                  <a:schemeClr val="bg1"/>
                </a:solidFill>
                <a:latin typeface="Constantia" pitchFamily="18" charset="0"/>
              </a:rPr>
              <a:t>Mgr. Macáková Renata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2400" dirty="0" err="1">
                <a:solidFill>
                  <a:schemeClr val="bg1"/>
                </a:solidFill>
                <a:latin typeface="Constantia" pitchFamily="18" charset="0"/>
              </a:rPr>
              <a:t>Zš</a:t>
            </a:r>
            <a:r>
              <a:rPr lang="sk-SK" sz="2400" dirty="0">
                <a:solidFill>
                  <a:schemeClr val="bg1"/>
                </a:solidFill>
                <a:latin typeface="Constantia" pitchFamily="18" charset="0"/>
              </a:rPr>
              <a:t> Turnianska 10, VIII.A</a:t>
            </a:r>
          </a:p>
          <a:p>
            <a:pPr marL="342900" indent="-342900" fontAlgn="auto">
              <a:spcBef>
                <a:spcPct val="2000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3200" dirty="0">
              <a:solidFill>
                <a:schemeClr val="bg1"/>
              </a:solidFill>
              <a:latin typeface="Constantia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FUNKCIE V ZOSTAVE PODVOZKU A MECHANIKE POHYBU</a:t>
            </a:r>
            <a:endParaRPr lang="sk-SK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0"/>
            <a:ext cx="3829050" cy="4525963"/>
          </a:xfrm>
        </p:spPr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Hnacie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Hnané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Podporné/vlečné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Meracie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Štandardné</a:t>
            </a: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dirty="0" err="1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Všesmerové</a:t>
            </a:r>
            <a:endParaRPr lang="sk-SK" dirty="0" smtClean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dirty="0" smtClean="0">
                <a:solidFill>
                  <a:schemeClr val="bg2">
                    <a:lumMod val="10000"/>
                  </a:schemeClr>
                </a:solidFill>
                <a:latin typeface="Century Schoolbook" pitchFamily="18" charset="0"/>
              </a:rPr>
              <a:t>Špeciálne</a:t>
            </a:r>
            <a:endParaRPr lang="sk-SK" dirty="0">
              <a:solidFill>
                <a:schemeClr val="bg2">
                  <a:lumMod val="10000"/>
                </a:schemeClr>
              </a:solidFill>
              <a:latin typeface="Century Schoolbook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3929058" y="4214818"/>
            <a:ext cx="2357454" cy="2244706"/>
          </a:xfrm>
          <a:prstGeom prst="round2DiagRect">
            <a:avLst/>
          </a:prstGeom>
          <a:noFill/>
          <a:ln>
            <a:noFill/>
          </a:ln>
          <a:extLst/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929454" y="3714752"/>
            <a:ext cx="1843088" cy="2047876"/>
          </a:xfrm>
          <a:prstGeom prst="round1Rect">
            <a:avLst/>
          </a:prstGeom>
          <a:noFill/>
          <a:ln>
            <a:noFill/>
          </a:ln>
          <a:extLst/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076056" y="1571612"/>
            <a:ext cx="2401730" cy="1798556"/>
          </a:xfrm>
          <a:prstGeom prst="snip2DiagRect">
            <a:avLst/>
          </a:prstGeom>
          <a:noFill/>
          <a:ln>
            <a:noFill/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Väzba pri váľaní</a:t>
            </a:r>
            <a:endParaRPr lang="sk-SK" b="1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548880"/>
          </a:xfrm>
          <a:ln>
            <a:miter lim="800000"/>
            <a:headEnd/>
            <a:tailEnd/>
          </a:ln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>
            <a:normAutofit lnSpcReduction="10000"/>
          </a:bodyPr>
          <a:lstStyle/>
          <a:p>
            <a:pPr marL="571500" indent="-571500" algn="ctr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b="1" u="sng" dirty="0" smtClean="0">
                <a:latin typeface="Constantia" pitchFamily="18" charset="0"/>
              </a:rPr>
              <a:t>Ideálna</a:t>
            </a:r>
            <a:r>
              <a:rPr lang="sk-SK" b="1" dirty="0" smtClean="0">
                <a:latin typeface="Constantia" pitchFamily="18" charset="0"/>
              </a:rPr>
              <a:t> – zanedbávame deformácie a odpory pri váľaní</a:t>
            </a:r>
          </a:p>
          <a:p>
            <a:pPr marL="571500" indent="-571500" algn="ctr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b="1" i="1" u="sng" dirty="0" smtClean="0">
                <a:latin typeface="Constantia" pitchFamily="18" charset="0"/>
              </a:rPr>
              <a:t>Reálna</a:t>
            </a:r>
            <a:r>
              <a:rPr lang="sk-SK" b="1" i="1" dirty="0" smtClean="0">
                <a:latin typeface="Constantia" pitchFamily="18" charset="0"/>
              </a:rPr>
              <a:t> – pružné koleso na tuhej podložke, pevné koleso na poddajnej podložke</a:t>
            </a:r>
            <a:endParaRPr lang="sk-SK" b="1" i="1" dirty="0">
              <a:latin typeface="Constantia" pitchFamily="18" charset="0"/>
            </a:endParaRPr>
          </a:p>
        </p:txBody>
      </p:sp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508500"/>
            <a:ext cx="4157662" cy="162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1500" y="4319588"/>
            <a:ext cx="2466975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sk-SK" altLang="sk-SK" smtClean="0">
                <a:latin typeface="GungsuhChe" pitchFamily="49" charset="-127"/>
                <a:ea typeface="GungsuhChe" pitchFamily="49" charset="-127"/>
              </a:rPr>
              <a:t>Čistíme okolie Chorvátskeho ramena</a:t>
            </a:r>
          </a:p>
          <a:p>
            <a:pPr eaLnBrk="1" hangingPunct="1"/>
            <a:r>
              <a:rPr lang="sk-SK" altLang="sk-SK" smtClean="0">
                <a:latin typeface="GungsuhChe" pitchFamily="49" charset="-127"/>
                <a:ea typeface="GungsuhChe" pitchFamily="49" charset="-127"/>
              </a:rPr>
              <a:t>Čistíme okolie školy</a:t>
            </a:r>
          </a:p>
          <a:p>
            <a:pPr eaLnBrk="1" hangingPunct="1"/>
            <a:r>
              <a:rPr lang="sk-SK" altLang="sk-SK" smtClean="0">
                <a:latin typeface="GungsuhChe" pitchFamily="49" charset="-127"/>
                <a:ea typeface="GungsuhChe" pitchFamily="49" charset="-127"/>
              </a:rPr>
              <a:t>Nehádžeme smeti na zem, ale do košov.</a:t>
            </a:r>
          </a:p>
          <a:p>
            <a:pPr eaLnBrk="1" hangingPunct="1"/>
            <a:r>
              <a:rPr lang="sk-SK" altLang="sk-SK" smtClean="0">
                <a:latin typeface="GungsuhChe" pitchFamily="49" charset="-127"/>
                <a:ea typeface="GungsuhChe" pitchFamily="49" charset="-127"/>
              </a:rPr>
              <a:t>Nelámeme konáre na stromoch a ani po nich nelozíme.</a:t>
            </a:r>
          </a:p>
          <a:p>
            <a:pPr eaLnBrk="1" hangingPunct="1"/>
            <a:r>
              <a:rPr lang="sk-SK" altLang="sk-SK" smtClean="0">
                <a:latin typeface="GungsuhChe" pitchFamily="49" charset="-127"/>
                <a:ea typeface="GungsuhChe" pitchFamily="49" charset="-127"/>
              </a:rPr>
              <a:t>Doma separujeme odpad- sklo, papier, plast a v škole tiež</a:t>
            </a:r>
          </a:p>
          <a:p>
            <a:pPr eaLnBrk="1" hangingPunct="1"/>
            <a:endParaRPr lang="sk-SK" altLang="sk-SK" smtClean="0"/>
          </a:p>
        </p:txBody>
      </p:sp>
      <p:sp>
        <p:nvSpPr>
          <p:cNvPr id="4" name="Nadpis 1"/>
          <p:cNvSpPr txBox="1">
            <a:spLocks/>
          </p:cNvSpPr>
          <p:nvPr/>
        </p:nvSpPr>
        <p:spPr>
          <a:xfrm>
            <a:off x="539552" y="332656"/>
            <a:ext cx="8229600" cy="11430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sk-SK" sz="4400" dirty="0"/>
              <a:t>Čo robíme pre Petržalku?</a:t>
            </a:r>
            <a:endParaRPr lang="sk-SK" sz="4400" dirty="0">
              <a:latin typeface="Century Schoolbook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Century Schoolbook" pitchFamily="18" charset="0"/>
              </a:rPr>
              <a:t>Poďakovania</a:t>
            </a:r>
            <a:endParaRPr lang="sk-SK" dirty="0">
              <a:latin typeface="Century Schoolbook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Týmto by sme chceli poďakovať pani učiteľke Mgr. Renáte Macákovej za inšpiráciu a podnet k našej práci.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Taktiež by sme chceli poďakovať mestskej časti Petržalka za každoročné usporiadanie super školy, lebo bez nej by sme sa nikdy nevenovali robotike a vecí jej podobných.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dirty="0" smtClean="0"/>
              <a:t>A tak tiež ďakujeme za vašu pozornosť.</a:t>
            </a:r>
            <a:endParaRPr lang="sk-SK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Schoolbook" pitchFamily="18" charset="0"/>
              </a:rPr>
              <a:t>ZDROJE</a:t>
            </a:r>
            <a:endParaRPr lang="sk-SK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Schoolbook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ln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latin typeface="Constantia" pitchFamily="18" charset="0"/>
              </a:rPr>
              <a:t>Honda ASIMO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latin typeface="Constantia" pitchFamily="18" charset="0"/>
              </a:rPr>
              <a:t>Senzory </a:t>
            </a:r>
            <a:r>
              <a:rPr lang="sk-SK" sz="1800" dirty="0" err="1" smtClean="0">
                <a:latin typeface="Constantia" pitchFamily="18" charset="0"/>
              </a:rPr>
              <a:t>pro</a:t>
            </a:r>
            <a:r>
              <a:rPr lang="sk-SK" sz="1800" dirty="0" smtClean="0">
                <a:latin typeface="Constantia" pitchFamily="18" charset="0"/>
              </a:rPr>
              <a:t> robotiku Václav Hlaváč, Fakulta elektrotechnická ČVUT v </a:t>
            </a:r>
            <a:r>
              <a:rPr lang="sk-SK" sz="1800" dirty="0" err="1" smtClean="0">
                <a:latin typeface="Constantia" pitchFamily="18" charset="0"/>
              </a:rPr>
              <a:t>Praze</a:t>
            </a:r>
            <a:r>
              <a:rPr lang="sk-SK" sz="1800" dirty="0" smtClean="0">
                <a:latin typeface="Constantia" pitchFamily="18" charset="0"/>
              </a:rPr>
              <a:t> katedra kybernetiky, Centrum strojového vnímaní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latin typeface="Constantia" pitchFamily="18" charset="0"/>
              </a:rPr>
              <a:t>Amatérska robotika časť 3 – Autor: elektonik737, </a:t>
            </a:r>
            <a:r>
              <a:rPr lang="sk-SK" sz="1800" dirty="0" smtClean="0">
                <a:latin typeface="Constantia" pitchFamily="18" charset="0"/>
                <a:hlinkClick r:id="rId2"/>
              </a:rPr>
              <a:t>https://svetelektro.com/clanky/amaterska-robotika-cast-3-509.html</a:t>
            </a:r>
            <a:endParaRPr lang="sk-SK" sz="1800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dirty="0" err="1" smtClean="0">
                <a:latin typeface="Constantia" pitchFamily="18" charset="0"/>
              </a:rPr>
              <a:t>Wikipedia</a:t>
            </a:r>
            <a:endParaRPr lang="sk-SK" sz="1800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latin typeface="Constantia" pitchFamily="18" charset="0"/>
              </a:rPr>
              <a:t>Základy robotiky – Pohony a </a:t>
            </a:r>
            <a:r>
              <a:rPr lang="sk-SK" sz="1800" dirty="0" err="1" smtClean="0">
                <a:latin typeface="Constantia" pitchFamily="18" charset="0"/>
              </a:rPr>
              <a:t>věci</a:t>
            </a:r>
            <a:r>
              <a:rPr lang="sk-SK" sz="1800" dirty="0" smtClean="0">
                <a:latin typeface="Constantia" pitchFamily="18" charset="0"/>
              </a:rPr>
              <a:t> s tím </a:t>
            </a:r>
            <a:r>
              <a:rPr lang="sk-SK" sz="1800" dirty="0" err="1" smtClean="0">
                <a:latin typeface="Constantia" pitchFamily="18" charset="0"/>
              </a:rPr>
              <a:t>souvisejíci</a:t>
            </a:r>
            <a:r>
              <a:rPr lang="sk-SK" sz="1800" dirty="0" smtClean="0">
                <a:latin typeface="Constantia" pitchFamily="18" charset="0"/>
              </a:rPr>
              <a:t>, Ing. </a:t>
            </a:r>
            <a:r>
              <a:rPr lang="sk-SK" sz="1800" dirty="0" err="1" smtClean="0">
                <a:latin typeface="Constantia" pitchFamily="18" charset="0"/>
              </a:rPr>
              <a:t>Josef</a:t>
            </a:r>
            <a:r>
              <a:rPr lang="sk-SK" sz="1800" dirty="0" smtClean="0">
                <a:latin typeface="Constantia" pitchFamily="18" charset="0"/>
              </a:rPr>
              <a:t> </a:t>
            </a:r>
            <a:r>
              <a:rPr lang="sk-SK" sz="1800" dirty="0" err="1" smtClean="0">
                <a:latin typeface="Constantia" pitchFamily="18" charset="0"/>
              </a:rPr>
              <a:t>Černohorský</a:t>
            </a:r>
            <a:r>
              <a:rPr lang="sk-SK" sz="1800" dirty="0" smtClean="0">
                <a:latin typeface="Constantia" pitchFamily="18" charset="0"/>
              </a:rPr>
              <a:t> </a:t>
            </a:r>
            <a:r>
              <a:rPr lang="sk-SK" sz="1800" dirty="0" err="1" smtClean="0">
                <a:latin typeface="Constantia" pitchFamily="18" charset="0"/>
              </a:rPr>
              <a:t>Ph.D</a:t>
            </a:r>
            <a:r>
              <a:rPr lang="sk-SK" sz="1800" dirty="0" smtClean="0">
                <a:latin typeface="Constantia" pitchFamily="18" charset="0"/>
              </a:rPr>
              <a:t>., technická univerzita v </a:t>
            </a:r>
            <a:r>
              <a:rPr lang="sk-SK" sz="1800" dirty="0" err="1" smtClean="0">
                <a:latin typeface="Constantia" pitchFamily="18" charset="0"/>
              </a:rPr>
              <a:t>Liberci</a:t>
            </a:r>
            <a:r>
              <a:rPr lang="sk-SK" sz="1800" dirty="0" smtClean="0">
                <a:latin typeface="Constantia" pitchFamily="18" charset="0"/>
              </a:rPr>
              <a:t>, Fakulta </a:t>
            </a:r>
            <a:r>
              <a:rPr lang="sk-SK" sz="1800" dirty="0" err="1" smtClean="0">
                <a:latin typeface="Constantia" pitchFamily="18" charset="0"/>
              </a:rPr>
              <a:t>mechatroniky</a:t>
            </a:r>
            <a:r>
              <a:rPr lang="sk-SK" sz="1800" dirty="0" smtClean="0">
                <a:latin typeface="Constantia" pitchFamily="18" charset="0"/>
              </a:rPr>
              <a:t>, informatiky a medziodborových </a:t>
            </a:r>
            <a:r>
              <a:rPr lang="sk-SK" sz="1800" dirty="0" err="1" smtClean="0">
                <a:latin typeface="Constantia" pitchFamily="18" charset="0"/>
              </a:rPr>
              <a:t>studii</a:t>
            </a:r>
            <a:endParaRPr lang="sk-SK" sz="1800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latin typeface="Constantia" pitchFamily="18" charset="0"/>
              </a:rPr>
              <a:t>Návrh pohonnej časti autonómneho laboratórneho mobilného robota – prieskumníka, Bakalárska práca – Juraj Tinák, vedúci diplomovej práce: prof. Ing. Boris </a:t>
            </a:r>
            <a:r>
              <a:rPr lang="sk-SK" sz="1800" dirty="0" err="1" smtClean="0">
                <a:latin typeface="Constantia" pitchFamily="18" charset="0"/>
              </a:rPr>
              <a:t>Rohaľ-Ilkiv</a:t>
            </a:r>
            <a:r>
              <a:rPr lang="sk-SK" sz="1800" dirty="0" smtClean="0">
                <a:latin typeface="Constantia" pitchFamily="18" charset="0"/>
              </a:rPr>
              <a:t>, </a:t>
            </a:r>
            <a:r>
              <a:rPr lang="sk-SK" sz="1800" dirty="0" err="1" smtClean="0">
                <a:latin typeface="Constantia" pitchFamily="18" charset="0"/>
              </a:rPr>
              <a:t>CSc</a:t>
            </a:r>
            <a:endParaRPr lang="sk-SK" sz="1800" dirty="0" smtClean="0">
              <a:latin typeface="Constantia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latin typeface="Constantia" pitchFamily="18" charset="0"/>
              </a:rPr>
              <a:t> SLOVENSKÁ TECHNICKÁ UNIVERZITA V BRATISLAVE - Strojnícka fakulta Ústav automatizácie, merania a aplikovanej informatiky Návrh pohonnej časti autonómneho laboratórneho mobilného robota – prieskumníka Bakalárska práca – Autor: Diplomat: Juraj Tinák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sk-SK" sz="1800" dirty="0" smtClean="0">
                <a:latin typeface="Constantia" pitchFamily="18" charset="0"/>
              </a:rPr>
              <a:t> Vybrané problémy kinematiky štandardných kolesových podvozkov mobilných robotov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1800" dirty="0" smtClean="0">
              <a:latin typeface="Century Schoolbook" pitchFamily="18" charset="0"/>
            </a:endParaRP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1800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sz="1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i="1" spc="300" dirty="0" smtClean="0">
                <a:solidFill>
                  <a:schemeClr val="accent6"/>
                </a:solidFill>
                <a:latin typeface="Constantia" pitchFamily="18" charset="0"/>
              </a:rPr>
              <a:t>ČO POTREBUJE KAŽDÝ ROBOT</a:t>
            </a:r>
            <a:endParaRPr lang="sk-SK" i="1" spc="300" dirty="0">
              <a:solidFill>
                <a:schemeClr val="accent6"/>
              </a:solidFill>
              <a:latin typeface="Constanti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28596" y="2000240"/>
            <a:ext cx="3429024" cy="3556992"/>
          </a:xfrm>
          <a:ln w="57150">
            <a:solidFill>
              <a:schemeClr val="accent6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softEdge rad="127000"/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u="sng" spc="-150" dirty="0" smtClean="0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PROCESOR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u="sng" spc="-150" dirty="0" smtClean="0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SENZORY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u="sng" spc="-150" dirty="0" smtClean="0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MOTORY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u="sng" spc="-150" dirty="0" smtClean="0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PODVOZOK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u="sng" spc="-150" dirty="0" smtClean="0">
                <a:solidFill>
                  <a:schemeClr val="accent6"/>
                </a:solidFill>
                <a:latin typeface="Cambria Math" pitchFamily="18" charset="0"/>
                <a:ea typeface="Cambria Math" pitchFamily="18" charset="0"/>
              </a:rPr>
              <a:t>ZDROJ ENERGIE</a:t>
            </a:r>
            <a:endParaRPr lang="sk-SK" u="sng" spc="-150" dirty="0">
              <a:solidFill>
                <a:schemeClr val="accent6"/>
              </a:solidFill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4500562" y="1285860"/>
            <a:ext cx="4005658" cy="5353184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Cambria Math" pitchFamily="18" charset="0"/>
                <a:ea typeface="Cambria Math" pitchFamily="18" charset="0"/>
              </a:rPr>
              <a:t>PROCESOR A SENZORY</a:t>
            </a:r>
            <a:endParaRPr lang="sk-SK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158" y="1785926"/>
            <a:ext cx="8363272" cy="4525963"/>
          </a:xfrm>
          <a:ln w="57150">
            <a:solidFill>
              <a:schemeClr val="accent2">
                <a:lumMod val="20000"/>
                <a:lumOff val="8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rm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sk-SK" altLang="sk-SK" sz="3000" smtClean="0">
                <a:solidFill>
                  <a:srgbClr val="000000"/>
                </a:solidFill>
                <a:latin typeface="Cambria Math" pitchFamily="18" charset="0"/>
              </a:rPr>
              <a:t>Procesor spracováva dáta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sk-SK" altLang="sk-SK" sz="3000" smtClean="0">
              <a:solidFill>
                <a:srgbClr val="000000"/>
              </a:solidFill>
              <a:latin typeface="Cambria Math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sk-SK" altLang="sk-SK" sz="3000" smtClean="0">
                <a:solidFill>
                  <a:srgbClr val="000000"/>
                </a:solidFill>
                <a:latin typeface="Cambria Math" pitchFamily="18" charset="0"/>
              </a:rPr>
              <a:t>Interné - poskytujú robotovi informácie o jeho subsystémoch (stav batérie, teplota, monitorovanie komunikácie, rýchlosť otáčok...)</a:t>
            </a:r>
          </a:p>
          <a:p>
            <a:pPr algn="ctr" eaLnBrk="1" hangingPunct="1">
              <a:lnSpc>
                <a:spcPct val="90000"/>
              </a:lnSpc>
              <a:buFont typeface="Arial" charset="0"/>
              <a:buNone/>
            </a:pPr>
            <a:endParaRPr lang="sk-SK" altLang="sk-SK" sz="3000" smtClean="0">
              <a:solidFill>
                <a:srgbClr val="000000"/>
              </a:solidFill>
              <a:latin typeface="Cambria Math" pitchFamily="18" charset="0"/>
            </a:endParaRPr>
          </a:p>
          <a:p>
            <a:pPr algn="ctr" eaLnBrk="1" hangingPunct="1">
              <a:lnSpc>
                <a:spcPct val="90000"/>
              </a:lnSpc>
              <a:buFont typeface="Wingdings" pitchFamily="2" charset="2"/>
              <a:buChar char="§"/>
            </a:pPr>
            <a:r>
              <a:rPr lang="sk-SK" altLang="sk-SK" sz="3000" smtClean="0">
                <a:solidFill>
                  <a:srgbClr val="000000"/>
                </a:solidFill>
                <a:latin typeface="Cambria Math" pitchFamily="18" charset="0"/>
              </a:rPr>
              <a:t>Externé – zabezpečujú robotovi informácie o okolnom svete (najvýznamnejšie sú senzory, ktoré slúžia na jeho navigáciu)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pc="600" dirty="0" smtClean="0">
                <a:solidFill>
                  <a:schemeClr val="bg2">
                    <a:lumMod val="25000"/>
                  </a:schemeClr>
                </a:solidFill>
                <a:latin typeface="Constantia" pitchFamily="18" charset="0"/>
              </a:rPr>
              <a:t>SENZORY</a:t>
            </a:r>
            <a:endParaRPr lang="sk-SK" spc="600" dirty="0">
              <a:solidFill>
                <a:schemeClr val="bg2">
                  <a:lumMod val="25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b="1" i="1" dirty="0" smtClean="0">
                <a:solidFill>
                  <a:schemeClr val="accent4"/>
                </a:solidFill>
                <a:latin typeface="Constantia" pitchFamily="18" charset="0"/>
              </a:rPr>
              <a:t>Taktilné senzory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b="1" i="1" dirty="0" smtClean="0">
                <a:solidFill>
                  <a:schemeClr val="accent6"/>
                </a:solidFill>
                <a:latin typeface="Constantia" pitchFamily="18" charset="0"/>
              </a:rPr>
              <a:t>Detektor prekážok pre blízke okolie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b="1" i="1" dirty="0" smtClean="0">
                <a:solidFill>
                  <a:schemeClr val="accent5"/>
                </a:solidFill>
                <a:latin typeface="Constantia" pitchFamily="18" charset="0"/>
              </a:rPr>
              <a:t>Snímač napätia akumulátora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b="1" i="1" dirty="0" smtClean="0">
                <a:solidFill>
                  <a:schemeClr val="accent6"/>
                </a:solidFill>
                <a:latin typeface="Constantia" pitchFamily="18" charset="0"/>
              </a:rPr>
              <a:t>Snímač natočenia robota – kompas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b="1" i="1" dirty="0" smtClean="0">
                <a:solidFill>
                  <a:schemeClr val="accent5"/>
                </a:solidFill>
                <a:latin typeface="Constantia" pitchFamily="18" charset="0"/>
              </a:rPr>
              <a:t>Snímač farby – reflexný optočlen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b="1" i="1" dirty="0" smtClean="0">
                <a:solidFill>
                  <a:schemeClr val="accent6"/>
                </a:solidFill>
                <a:latin typeface="Constantia" pitchFamily="18" charset="0"/>
              </a:rPr>
              <a:t>Ultrazvukový snímač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 smtClean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6572264" y="4643446"/>
            <a:ext cx="2396836" cy="1802421"/>
          </a:xfrm>
          <a:prstGeom prst="snip2Same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714744" y="5086243"/>
            <a:ext cx="2736304" cy="1771757"/>
          </a:xfrm>
          <a:prstGeom prst="roundRect">
            <a:avLst/>
          </a:prstGeom>
          <a:noFill/>
          <a:ln>
            <a:noFill/>
          </a:ln>
          <a:ex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7072330" y="428604"/>
            <a:ext cx="1656184" cy="1576687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convex"/>
          </a:sp3d>
          <a:extLst/>
        </p:spPr>
      </p:pic>
      <p:pic>
        <p:nvPicPr>
          <p:cNvPr id="512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275" y="0"/>
            <a:ext cx="2160588" cy="160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187200" y="5212517"/>
            <a:ext cx="3393554" cy="1519207"/>
          </a:xfrm>
          <a:prstGeom prst="rect">
            <a:avLst/>
          </a:prstGeom>
          <a:noFill/>
          <a:ln>
            <a:noFill/>
          </a:ln>
          <a:effectLst>
            <a:softEdge rad="127000"/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spc="-150" dirty="0" smtClean="0">
                <a:latin typeface="Century Schoolbook" pitchFamily="18" charset="0"/>
              </a:rPr>
              <a:t>SENZOR - OD MERANIA </a:t>
            </a:r>
            <a:br>
              <a:rPr lang="sk-SK" b="1" spc="-150" dirty="0" smtClean="0">
                <a:latin typeface="Century Schoolbook" pitchFamily="18" charset="0"/>
              </a:rPr>
            </a:br>
            <a:r>
              <a:rPr lang="sk-SK" b="1" spc="-150" dirty="0" smtClean="0">
                <a:latin typeface="Century Schoolbook" pitchFamily="18" charset="0"/>
              </a:rPr>
              <a:t>K MODELOVANIU</a:t>
            </a:r>
            <a:endParaRPr lang="sk-SK" b="1" spc="-150" dirty="0">
              <a:latin typeface="Century Schoolbook" pitchFamily="18" charset="0"/>
            </a:endParaRPr>
          </a:p>
        </p:txBody>
      </p:sp>
      <p:graphicFrame>
        <p:nvGraphicFramePr>
          <p:cNvPr id="8" name="Zástupný symbol obsahu 7"/>
          <p:cNvGraphicFramePr>
            <a:graphicFrameLocks noGrp="1"/>
          </p:cNvGraphicFramePr>
          <p:nvPr>
            <p:ph sz="half" idx="1"/>
          </p:nvPr>
        </p:nvGraphicFramePr>
        <p:xfrm>
          <a:off x="323850" y="2065338"/>
          <a:ext cx="3395663" cy="4082416"/>
        </p:xfrm>
        <a:graphic>
          <a:graphicData uri="http://schemas.openxmlformats.org/drawingml/2006/table">
            <a:tbl>
              <a:tblPr/>
              <a:tblGrid>
                <a:gridCol w="3395663"/>
              </a:tblGrid>
              <a:tr h="928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Menič fyzikálnej veličiny</a:t>
                      </a:r>
                    </a:p>
                  </a:txBody>
                  <a:tcPr marL="109110" marR="1091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5766"/>
                    </a:solidFill>
                  </a:tcPr>
                </a:tc>
              </a:tr>
              <a:tr h="9286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Prispôsobujúca elektronika</a:t>
                      </a:r>
                    </a:p>
                  </a:txBody>
                  <a:tcPr marL="109110" marR="1091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641B"/>
                    </a:solidFill>
                  </a:tcPr>
                </a:tc>
              </a:tr>
              <a:tr h="7127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Počítačový interface</a:t>
                      </a:r>
                    </a:p>
                  </a:txBody>
                  <a:tcPr marL="109110" marR="1091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5766"/>
                    </a:solidFill>
                  </a:tcPr>
                </a:tc>
              </a:tr>
              <a:tr h="89693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Redukcia a analýza dát </a:t>
                      </a:r>
                    </a:p>
                  </a:txBody>
                  <a:tcPr marL="109110" marR="1091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641B"/>
                    </a:solidFill>
                  </a:tcPr>
                </a:tc>
              </a:tr>
              <a:tr h="534988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Analýza modelu dát</a:t>
                      </a:r>
                    </a:p>
                  </a:txBody>
                  <a:tcPr marL="109110" marR="109110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105766"/>
                    </a:solidFill>
                  </a:tcPr>
                </a:tc>
              </a:tr>
            </a:tbl>
          </a:graphicData>
        </a:graphic>
      </p:graphicFrame>
      <p:sp>
        <p:nvSpPr>
          <p:cNvPr id="27" name="Zástupný symbol obsahu 26"/>
          <p:cNvSpPr>
            <a:spLocks noGrp="1"/>
          </p:cNvSpPr>
          <p:nvPr>
            <p:ph sz="half" idx="2"/>
          </p:nvPr>
        </p:nvSpPr>
        <p:spPr>
          <a:xfrm>
            <a:off x="5364163" y="1773238"/>
            <a:ext cx="3092450" cy="467995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Prostredie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k-SK" b="1" dirty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dirty="0" smtClean="0">
                <a:solidFill>
                  <a:schemeClr val="accent3"/>
                </a:solidFill>
                <a:latin typeface="Cambria Math" pitchFamily="18" charset="0"/>
                <a:ea typeface="Cambria Math" pitchFamily="18" charset="0"/>
              </a:rPr>
              <a:t>Elektrický signál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k-SK" b="1" dirty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Vylepšený signál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dirty="0" smtClean="0">
                <a:solidFill>
                  <a:schemeClr val="accent3"/>
                </a:solidFill>
                <a:latin typeface="Cambria Math" pitchFamily="18" charset="0"/>
                <a:ea typeface="Cambria Math" pitchFamily="18" charset="0"/>
              </a:rPr>
              <a:t>Digitálny signál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k-SK" b="1" dirty="0">
              <a:solidFill>
                <a:schemeClr val="bg2">
                  <a:lumMod val="25000"/>
                </a:schemeClr>
              </a:solidFill>
              <a:latin typeface="Cambria Math" pitchFamily="18" charset="0"/>
              <a:ea typeface="Cambria Math" pitchFamily="18" charset="0"/>
            </a:endParaRP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Model</a:t>
            </a:r>
          </a:p>
          <a:p>
            <a:pPr algn="ctr"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dirty="0" smtClean="0">
                <a:solidFill>
                  <a:schemeClr val="accent3"/>
                </a:solidFill>
                <a:latin typeface="Cambria Math" pitchFamily="18" charset="0"/>
                <a:ea typeface="Cambria Math" pitchFamily="18" charset="0"/>
              </a:rPr>
              <a:t>Výstup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/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/>
          </a:p>
        </p:txBody>
      </p:sp>
      <p:cxnSp>
        <p:nvCxnSpPr>
          <p:cNvPr id="12" name="Rovná spojovacia šípka 11"/>
          <p:cNvCxnSpPr/>
          <p:nvPr/>
        </p:nvCxnSpPr>
        <p:spPr>
          <a:xfrm flipH="1">
            <a:off x="3708400" y="2009775"/>
            <a:ext cx="1368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ovná spojovacia šípka 13"/>
          <p:cNvCxnSpPr/>
          <p:nvPr/>
        </p:nvCxnSpPr>
        <p:spPr>
          <a:xfrm flipH="1">
            <a:off x="3719513" y="3001963"/>
            <a:ext cx="151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Rovná spojovacia šípka 17"/>
          <p:cNvCxnSpPr/>
          <p:nvPr/>
        </p:nvCxnSpPr>
        <p:spPr>
          <a:xfrm flipH="1">
            <a:off x="3719513" y="3933825"/>
            <a:ext cx="136683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Rovná spojovacia šípka 19"/>
          <p:cNvCxnSpPr/>
          <p:nvPr/>
        </p:nvCxnSpPr>
        <p:spPr>
          <a:xfrm flipH="1">
            <a:off x="3719513" y="4652963"/>
            <a:ext cx="151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Rovná spojovacia šípka 21"/>
          <p:cNvCxnSpPr/>
          <p:nvPr/>
        </p:nvCxnSpPr>
        <p:spPr>
          <a:xfrm flipH="1">
            <a:off x="3719513" y="5622925"/>
            <a:ext cx="15113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Rovná spojovacia šípka 23"/>
          <p:cNvCxnSpPr/>
          <p:nvPr/>
        </p:nvCxnSpPr>
        <p:spPr>
          <a:xfrm flipH="1">
            <a:off x="3735388" y="6165850"/>
            <a:ext cx="14954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28596" y="214290"/>
            <a:ext cx="8229600" cy="1143000"/>
          </a:xfrm>
          <a:solidFill>
            <a:schemeClr val="accent2">
              <a:lumMod val="75000"/>
            </a:schemeClr>
          </a:solidFill>
          <a:ln>
            <a:miter lim="800000"/>
            <a:headEnd/>
            <a:tailEnd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latin typeface="Century Schoolbook" pitchFamily="18" charset="0"/>
              </a:rPr>
              <a:t>Pohony</a:t>
            </a:r>
            <a:endParaRPr lang="sk-SK" dirty="0">
              <a:latin typeface="Century Schoolbook" pitchFamily="18" charset="0"/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825" y="4610100"/>
            <a:ext cx="3143250" cy="223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43425"/>
            <a:ext cx="3867150" cy="233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113" y="3605213"/>
            <a:ext cx="3219450" cy="2009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Tabuľka 6"/>
          <p:cNvGraphicFramePr>
            <a:graphicFrameLocks noGrp="1"/>
          </p:cNvGraphicFramePr>
          <p:nvPr/>
        </p:nvGraphicFramePr>
        <p:xfrm>
          <a:off x="1441450" y="1484313"/>
          <a:ext cx="6096000" cy="2072640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Druh pohonu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Rozdelenie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tx1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ELEKTRICKÉ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161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Rotačné a lineárne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54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161E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PNEUMATICKÉ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Rotačné a lineárne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1475"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HYDRAULICKÉ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161E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ct val="20000"/>
                        </a:spcBef>
                        <a:buFont typeface="Arial" charset="0"/>
                        <a:defRPr sz="28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1pPr>
                      <a:lvl2pPr marL="742950" indent="-285750" eaLnBrk="0" hangingPunct="0">
                        <a:spcBef>
                          <a:spcPct val="20000"/>
                        </a:spcBef>
                        <a:buFont typeface="Arial" charset="0"/>
                        <a:defRPr sz="24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2pPr>
                      <a:lvl3pPr marL="1143000" indent="-228600" eaLnBrk="0" hangingPunct="0">
                        <a:spcBef>
                          <a:spcPct val="20000"/>
                        </a:spcBef>
                        <a:buFont typeface="Arial" charset="0"/>
                        <a:defRPr sz="2000"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3pPr>
                      <a:lvl4pPr marL="16002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4pPr>
                      <a:lvl5pPr marL="2057400" indent="-228600" eaLnBrk="0" hangingPunct="0">
                        <a:spcBef>
                          <a:spcPct val="20000"/>
                        </a:spcBef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Font typeface="Arial" charset="0"/>
                        <a:defRPr>
                          <a:solidFill>
                            <a:schemeClr val="tx1"/>
                          </a:solidFill>
                          <a:latin typeface="Calibri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sk-SK" altLang="sk-SK" sz="2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Cambria Math" pitchFamily="18" charset="0"/>
                          <a:cs typeface="Arial" charset="0"/>
                        </a:rPr>
                        <a:t>Rotačné a lineárne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AE161E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ln>
            <a:miter lim="800000"/>
            <a:headEnd/>
            <a:tailEnd/>
          </a:ln>
          <a:effectLst>
            <a:softEdge rad="63500"/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spc="600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JEDNOSMERNÉ ELEKTROMOTORY</a:t>
            </a:r>
            <a:endParaRPr lang="sk-SK" spc="600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1974539"/>
            <a:ext cx="8229600" cy="4489503"/>
          </a:xfrm>
          <a:noFill/>
          <a:ln w="57150">
            <a:solidFill>
              <a:schemeClr val="bg2">
                <a:lumMod val="25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slope"/>
          </a:sp3d>
        </p:spPr>
        <p:txBody>
          <a:bodyPr rtlCol="0">
            <a:normAutofit/>
          </a:bodyPr>
          <a:lstStyle/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Motor s permanentným magnetom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endParaRPr lang="sk-SK" dirty="0" smtClean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endParaRPr lang="sk-SK" dirty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endParaRPr lang="sk-SK" dirty="0" smtClean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endParaRPr lang="sk-SK" dirty="0" smtClean="0">
              <a:solidFill>
                <a:schemeClr val="bg2">
                  <a:lumMod val="25000"/>
                </a:schemeClr>
              </a:solidFill>
              <a:latin typeface="Century Schoolbook" pitchFamily="18" charset="0"/>
            </a:endParaRP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Sériový motor</a:t>
            </a:r>
          </a:p>
          <a:p>
            <a:pPr marL="571500" indent="-571500" eaLnBrk="1" fontAlgn="auto" hangingPunct="1">
              <a:spcAft>
                <a:spcPts val="0"/>
              </a:spcAft>
              <a:buFont typeface="+mj-lt"/>
              <a:buAutoNum type="romanLcPeriod"/>
              <a:defRPr/>
            </a:pP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entury Schoolbook" pitchFamily="18" charset="0"/>
              </a:rPr>
              <a:t>Derivačný motor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endParaRPr lang="sk-SK" dirty="0" smtClean="0"/>
          </a:p>
          <a:p>
            <a:pPr marL="0" indent="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sk-SK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92500" y="2654300"/>
            <a:ext cx="1506538" cy="1508125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37275" y="2632075"/>
            <a:ext cx="1516063" cy="1517650"/>
          </a:xfrm>
          <a:prstGeom prst="rect">
            <a:avLst/>
          </a:prstGeom>
          <a:noFill/>
          <a:ln>
            <a:noFill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7250" y="2643188"/>
            <a:ext cx="1512888" cy="151288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4714876" y="4500570"/>
            <a:ext cx="3507681" cy="1813255"/>
          </a:xfrm>
          <a:prstGeom prst="roundRect">
            <a:avLst/>
          </a:prstGeom>
          <a:noFill/>
          <a:ln w="28575">
            <a:solidFill>
              <a:schemeClr val="accent5"/>
            </a:solidFill>
          </a:ln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S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I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D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A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V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É E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L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E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K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M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T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O</a:t>
            </a:r>
            <a:r>
              <a:rPr lang="sk-SK" dirty="0" smtClean="0">
                <a:solidFill>
                  <a:schemeClr val="accent5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R</a:t>
            </a:r>
            <a:r>
              <a:rPr lang="sk-SK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tantia" pitchFamily="18" charset="0"/>
              </a:rPr>
              <a:t>Y</a:t>
            </a:r>
            <a:endParaRPr lang="sk-SK" dirty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stantia" pitchFamily="18" charset="0"/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i="1" dirty="0" smtClean="0">
                <a:latin typeface="Constantia" pitchFamily="18" charset="0"/>
              </a:rPr>
              <a:t>Asynchrónny motor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i="1" dirty="0" smtClean="0">
                <a:solidFill>
                  <a:schemeClr val="accent5"/>
                </a:solidFill>
                <a:latin typeface="Constantia" pitchFamily="18" charset="0"/>
              </a:rPr>
              <a:t>Synchrónny motor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i="1" dirty="0" smtClean="0">
                <a:latin typeface="Constantia" pitchFamily="18" charset="0"/>
              </a:rPr>
              <a:t>Krokový motor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sk-SK" b="1" i="1" dirty="0" smtClean="0">
                <a:solidFill>
                  <a:schemeClr val="accent5"/>
                </a:solidFill>
                <a:latin typeface="Constantia" pitchFamily="18" charset="0"/>
              </a:rPr>
              <a:t>Lineárny motor</a:t>
            </a:r>
          </a:p>
          <a:p>
            <a:pPr eaLnBrk="1" fontAlgn="auto" hangingPunct="1">
              <a:spcAft>
                <a:spcPts val="0"/>
              </a:spcAft>
              <a:buFont typeface="Wingdings" pitchFamily="2" charset="2"/>
              <a:buChar char="§"/>
              <a:defRPr/>
            </a:pPr>
            <a:endParaRPr lang="sk-SK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5429256" y="1500174"/>
            <a:ext cx="2286000" cy="2286000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angle"/>
          </a:sp3d>
          <a:ex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611560" y="4103000"/>
            <a:ext cx="3314700" cy="2266950"/>
          </a:xfrm>
          <a:prstGeom prst="round2DiagRect">
            <a:avLst/>
          </a:prstGeom>
          <a:noFill/>
          <a:ln>
            <a:noFill/>
          </a:ln>
          <a:extLst/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 cstate="print">
            <a:extLst/>
          </a:blip>
          <a:srcRect/>
          <a:stretch>
            <a:fillRect/>
          </a:stretch>
        </p:blipFill>
        <p:spPr bwMode="auto">
          <a:xfrm>
            <a:off x="5357818" y="4000504"/>
            <a:ext cx="3294647" cy="2470985"/>
          </a:xfrm>
          <a:prstGeom prst="round2Same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w="101600" prst="riblet"/>
          </a:sp3d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9250" y="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sk-SK" b="1" spc="-150" dirty="0" smtClean="0">
                <a:latin typeface="Cambria Math" pitchFamily="18" charset="0"/>
                <a:ea typeface="Cambria Math" pitchFamily="18" charset="0"/>
              </a:rPr>
              <a:t>PODVOZKY MOBILNÝCH ROBOTOV</a:t>
            </a:r>
            <a:endParaRPr lang="sk-SK" b="1" spc="-150" dirty="0"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4" name="Zástupný symbol textu 3"/>
          <p:cNvSpPr>
            <a:spLocks noGrp="1"/>
          </p:cNvSpPr>
          <p:nvPr>
            <p:ph type="body" idx="1"/>
          </p:nvPr>
        </p:nvSpPr>
        <p:spPr>
          <a:xfrm>
            <a:off x="357188" y="1000125"/>
            <a:ext cx="8208962" cy="504825"/>
          </a:xfrm>
        </p:spPr>
        <p:txBody>
          <a:bodyPr rtlCol="0">
            <a:normAutofit fontScale="85000" lnSpcReduction="1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sk-SK" dirty="0" smtClean="0">
                <a:solidFill>
                  <a:schemeClr val="accent2">
                    <a:lumMod val="75000"/>
                  </a:schemeClr>
                </a:solidFill>
                <a:latin typeface="Cambria Math" pitchFamily="18" charset="0"/>
                <a:ea typeface="Cambria Math" pitchFamily="18" charset="0"/>
              </a:rPr>
              <a:t>I.  PODVOZOK BIOLOGICKEJ SÚSTAVY   </a:t>
            </a:r>
            <a:r>
              <a:rPr lang="sk-SK" dirty="0" smtClean="0">
                <a:latin typeface="Cambria Math" pitchFamily="18" charset="0"/>
                <a:ea typeface="Cambria Math" pitchFamily="18" charset="0"/>
              </a:rPr>
              <a:t>   </a:t>
            </a:r>
            <a:r>
              <a:rPr lang="sk-SK" dirty="0" smtClean="0">
                <a:solidFill>
                  <a:schemeClr val="bg2">
                    <a:lumMod val="25000"/>
                  </a:schemeClr>
                </a:solidFill>
                <a:latin typeface="Cambria Math" pitchFamily="18" charset="0"/>
                <a:ea typeface="Cambria Math" pitchFamily="18" charset="0"/>
              </a:rPr>
              <a:t>II.  PODVOZOK UMELEJ SÚSTAVY</a:t>
            </a:r>
          </a:p>
        </p:txBody>
      </p:sp>
      <p:sp>
        <p:nvSpPr>
          <p:cNvPr id="5" name="Zástupný symbol obsahu 4"/>
          <p:cNvSpPr>
            <a:spLocks noGrp="1"/>
          </p:cNvSpPr>
          <p:nvPr>
            <p:ph sz="half" idx="2"/>
          </p:nvPr>
        </p:nvSpPr>
        <p:spPr>
          <a:xfrm>
            <a:off x="423863" y="3314700"/>
            <a:ext cx="4040187" cy="342741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§"/>
            </a:pPr>
            <a:r>
              <a:rPr lang="sk-SK" altLang="sk-SK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DIFERENCIONÁLNY  PODVOZOK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sk-SK" altLang="sk-SK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SYNCHRONNÝ PODVOZOK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sk-SK" altLang="sk-SK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TROJKOVÝ PODVOZOK          S RIADENÝM PREDNÝM KOLOM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sk-SK" altLang="sk-SK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ACKERMANOV PODVOZOK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sk-SK" altLang="sk-SK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KRÁČAJÚCI PODVOZOK</a:t>
            </a:r>
          </a:p>
        </p:txBody>
      </p:sp>
      <p:sp>
        <p:nvSpPr>
          <p:cNvPr id="7" name="Zástupný symbol obsahu 6"/>
          <p:cNvSpPr>
            <a:spLocks noGrp="1"/>
          </p:cNvSpPr>
          <p:nvPr>
            <p:ph sz="quarter" idx="4"/>
          </p:nvPr>
        </p:nvSpPr>
        <p:spPr>
          <a:xfrm>
            <a:off x="4787900" y="3357563"/>
            <a:ext cx="4041775" cy="3311525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buFont typeface="Wingdings" pitchFamily="2" charset="2"/>
              <a:buChar char="§"/>
            </a:pPr>
            <a:r>
              <a:rPr lang="sk-SK" altLang="sk-SK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TROJUHOLNÍKOVÝ PODVOZOK  S TROMA NEZÁVISLE POHÁŇANÝMI KOLESAMI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sk-SK" altLang="sk-SK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PODVOZOK S VŠETKOSMEROVÝMI KOLESAMI</a:t>
            </a:r>
          </a:p>
          <a:p>
            <a:pPr algn="ctr" eaLnBrk="1" hangingPunct="1">
              <a:buFont typeface="Wingdings" pitchFamily="2" charset="2"/>
              <a:buChar char="§"/>
            </a:pPr>
            <a:r>
              <a:rPr lang="sk-SK" altLang="sk-SK" smtClean="0">
                <a:solidFill>
                  <a:srgbClr val="000000"/>
                </a:solidFill>
                <a:latin typeface="Cambria Math" pitchFamily="18" charset="0"/>
                <a:ea typeface="Cambria Math" pitchFamily="18" charset="0"/>
                <a:cs typeface="Cambria Math" pitchFamily="18" charset="0"/>
              </a:rPr>
              <a:t>PÁSOVÝ PODVOZOK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 bwMode="auto">
          <a:xfrm>
            <a:off x="1000100" y="1643050"/>
            <a:ext cx="2520280" cy="1399177"/>
          </a:xfrm>
          <a:prstGeom prst="round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5286380" y="1571612"/>
            <a:ext cx="2736304" cy="1539171"/>
          </a:xfrm>
          <a:prstGeom prst="round2Diag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tív Office">
  <a:themeElements>
    <a:clrScheme name="Hala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pi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467</TotalTime>
  <Words>470</Words>
  <Application>Microsoft Office PowerPoint</Application>
  <PresentationFormat>Prezentácia na obrazovke (4:3)</PresentationFormat>
  <Paragraphs>109</Paragraphs>
  <Slides>14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7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14</vt:i4>
      </vt:variant>
    </vt:vector>
  </HeadingPairs>
  <TitlesOfParts>
    <vt:vector size="22" baseType="lpstr">
      <vt:lpstr>Arial</vt:lpstr>
      <vt:lpstr>Calibri</vt:lpstr>
      <vt:lpstr>Century Schoolbook</vt:lpstr>
      <vt:lpstr>Cambria Math</vt:lpstr>
      <vt:lpstr>Constantia</vt:lpstr>
      <vt:lpstr>Wingdings</vt:lpstr>
      <vt:lpstr>GungsuhChe</vt:lpstr>
      <vt:lpstr>Motív Office</vt:lpstr>
      <vt:lpstr>Prezentácia programu PowerPoint</vt:lpstr>
      <vt:lpstr>ČO POTREBUJE KAŽDÝ ROBOT</vt:lpstr>
      <vt:lpstr>PROCESOR A SENZORY</vt:lpstr>
      <vt:lpstr>SENZORY</vt:lpstr>
      <vt:lpstr>SENZOR - OD MERANIA  K MODELOVANIU</vt:lpstr>
      <vt:lpstr>Pohony</vt:lpstr>
      <vt:lpstr>JEDNOSMERNÉ ELEKTROMOTORY</vt:lpstr>
      <vt:lpstr>STRIEDAVÉ ELEKTROMOTORY</vt:lpstr>
      <vt:lpstr>PODVOZKY MOBILNÝCH ROBOTOV</vt:lpstr>
      <vt:lpstr>FUNKCIE V ZOSTAVE PODVOZKU A MECHANIKE POHYBU</vt:lpstr>
      <vt:lpstr>Väzba pri váľaní</vt:lpstr>
      <vt:lpstr>Prezentácia programu PowerPoint</vt:lpstr>
      <vt:lpstr>Poďakovania</vt:lpstr>
      <vt:lpstr>ZDROJE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PITVA ROBOTA</dc:title>
  <dc:creator>Javor Branislav</dc:creator>
  <cp:lastModifiedBy>Platznerová Michaela</cp:lastModifiedBy>
  <cp:revision>31</cp:revision>
  <dcterms:created xsi:type="dcterms:W3CDTF">2016-05-07T14:28:52Z</dcterms:created>
  <dcterms:modified xsi:type="dcterms:W3CDTF">2016-05-09T08:39:55Z</dcterms:modified>
</cp:coreProperties>
</file>