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8"/>
  </p:notesMasterIdLst>
  <p:handoutMasterIdLst>
    <p:handoutMasterId r:id="rId19"/>
  </p:handoutMasterIdLst>
  <p:sldIdLst>
    <p:sldId id="26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0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3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10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6F081-8781-4431-8FD4-2CF608CD7C47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E42EF-B2A2-4428-A098-E6934E2840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619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A47C-B7FD-4BE9-B0E6-81BA758D95F2}" type="datetimeFigureOut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716F0-385D-4F6E-BE54-A09D410D2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2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3024136-D290-48F3-A182-4C46BEB5146B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solidFill>
                  <a:schemeClr val="tx2"/>
                </a:solidFill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6747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C7D44C-38B1-4D0F-9006-D5774F331095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4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8D518A-FD4F-4358-B95B-9DB5A17160FB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6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2A9F4F-03AD-4497-A65D-076601BD41D2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FBF3AC-A781-43AA-8BD5-B12F49168B94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960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256A41-C91B-43FF-9881-F5DA9878418F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50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0">
                <a:solidFill>
                  <a:schemeClr val="accent3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FD7AA76-41EE-4C13-950E-E611B8B8FC52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407A26-E7BC-4498-97E4-87AF12377CA9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EA4171-1117-4486-993C-35A7470D8847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2A4CB8-1563-4663-81DB-74EB416C19BE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0C6724CE-2468-448B-87C1-A92EDD78369B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2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D11720-76E7-46E6-B0AA-057287C42052}" type="datetime1">
              <a:rPr lang="en-US" smtClean="0"/>
              <a:pPr/>
              <a:t>5/4/2015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65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o9.com/" TargetMode="External"/><Relationship Id="rId3" Type="http://schemas.openxmlformats.org/officeDocument/2006/relationships/hyperlink" Target="http://www.space.com/25325-fermi-paradox.html" TargetMode="External"/><Relationship Id="rId7" Type="http://schemas.openxmlformats.org/officeDocument/2006/relationships/hyperlink" Target="http://www.huffingtonpost.com/" TargetMode="External"/><Relationship Id="rId2" Type="http://schemas.openxmlformats.org/officeDocument/2006/relationships/hyperlink" Target="http://sk.wikipedia.org/wiki/Fermiho_paradox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thetruthbehindthescenes.wordpress.com/" TargetMode="External"/><Relationship Id="rId5" Type="http://schemas.openxmlformats.org/officeDocument/2006/relationships/hyperlink" Target="http://io9.com/11-of-the-weirdest-solutions-to-the-fermi-" TargetMode="External"/><Relationship Id="rId4" Type="http://schemas.openxmlformats.org/officeDocument/2006/relationships/hyperlink" Target="http://www.space.com/25219-drake-equa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09800" y="2780928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Petržalská super škola </a:t>
            </a:r>
            <a:br>
              <a:rPr lang="sk-SK" dirty="0" smtClean="0"/>
            </a:br>
            <a:r>
              <a:rPr lang="sk-SK" dirty="0" smtClean="0"/>
              <a:t>II. ročník 2014/2015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52155" y="3998370"/>
            <a:ext cx="6958445" cy="1749287"/>
          </a:xfrm>
        </p:spPr>
        <p:txBody>
          <a:bodyPr>
            <a:normAutofit fontScale="92500" lnSpcReduction="10000"/>
          </a:bodyPr>
          <a:lstStyle/>
          <a:p>
            <a:endParaRPr lang="sk-SK" dirty="0" smtClean="0"/>
          </a:p>
          <a:p>
            <a:r>
              <a:rPr lang="sk-SK" dirty="0" smtClean="0"/>
              <a:t>Téma práce: A</a:t>
            </a:r>
            <a:r>
              <a:rPr lang="pt-BR" dirty="0" smtClean="0"/>
              <a:t>ko </a:t>
            </a:r>
            <a:r>
              <a:rPr lang="pt-BR" dirty="0"/>
              <a:t>sa dá vysvetliť </a:t>
            </a:r>
            <a:r>
              <a:rPr lang="pt-BR" dirty="0" smtClean="0"/>
              <a:t>Ferniho </a:t>
            </a:r>
            <a:r>
              <a:rPr lang="pt-BR" dirty="0"/>
              <a:t>paradox?</a:t>
            </a:r>
            <a:endParaRPr lang="sk-SK" dirty="0" smtClean="0"/>
          </a:p>
          <a:p>
            <a:r>
              <a:rPr lang="sk-SK" dirty="0" smtClean="0"/>
              <a:t>Názov práce: Fermiho paradox </a:t>
            </a:r>
          </a:p>
          <a:p>
            <a:r>
              <a:rPr lang="sk-SK" dirty="0" smtClean="0"/>
              <a:t>Vypracovali: </a:t>
            </a:r>
            <a:r>
              <a:rPr lang="sk-SK" dirty="0" smtClean="0"/>
              <a:t> </a:t>
            </a:r>
            <a:r>
              <a:rPr lang="sk-SK" dirty="0" smtClean="0"/>
              <a:t>Laura </a:t>
            </a:r>
            <a:r>
              <a:rPr lang="sk-SK" dirty="0" err="1" smtClean="0"/>
              <a:t>Maťová</a:t>
            </a:r>
            <a:r>
              <a:rPr lang="sk-SK" dirty="0" smtClean="0"/>
              <a:t>, Milan Pavelka, Šimon Slamka</a:t>
            </a:r>
            <a:endParaRPr lang="sk-SK" dirty="0" smtClean="0"/>
          </a:p>
          <a:p>
            <a:r>
              <a:rPr lang="sk-SK" dirty="0"/>
              <a:t>Vedúci práce</a:t>
            </a:r>
            <a:r>
              <a:rPr lang="sk-SK" dirty="0" smtClean="0"/>
              <a:t>: Mgr. Dagmar Mikičová</a:t>
            </a:r>
            <a:endParaRPr lang="sk-SK" dirty="0"/>
          </a:p>
          <a:p>
            <a:r>
              <a:rPr lang="sk-SK" dirty="0" smtClean="0"/>
              <a:t>Škola, trieda: ZŠ Černyševského 8, 7.A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1076136"/>
            <a:ext cx="1584176" cy="149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692"/>
            <a:ext cx="12192000" cy="914400"/>
          </a:xfrm>
        </p:spPr>
        <p:txBody>
          <a:bodyPr/>
          <a:lstStyle/>
          <a:p>
            <a:r>
              <a:rPr lang="sk-SK" sz="3200" b="1" dirty="0"/>
              <a:t>Mimozemšťania existujú, ale dosiaľ nedošlo ku spoznaniu sa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57091"/>
            <a:ext cx="12192000" cy="409726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 pripustíme, že sa vo vesmíre vyskytujú iné civilizácie na vyššom stupni vývoja než ľudstvo, vyvstáva otázka, prečo o nich dosiaľ nevieme. To sa dá vysvetliť napríklad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nepodnikajú medzihviezdne výpravy, kvôli tomu, že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príliš nákladné,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nebezpečné pre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jednu alebo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 strany,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to fyzikálne nemožné,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medzihviezdne lety sú veľmi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pomalé.</a:t>
            </a:r>
          </a:p>
          <a:p>
            <a:r>
              <a:rPr lang="sk-SK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mimozemšťania svoj stupeň rozvoja dosiahli len nedávno a nestihli nás </a:t>
            </a:r>
            <a:r>
              <a:rPr lang="sk-SK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kontaktovať pretože: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sú príliš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vzdialení,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ľudstve vôbec nevedia,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komunikujú pomocou signálov, ktoré nedokážeme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zachytiť.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sk-SK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2064"/>
            <a:ext cx="12192000" cy="914400"/>
          </a:xfrm>
        </p:spPr>
        <p:txBody>
          <a:bodyPr/>
          <a:lstStyle/>
          <a:p>
            <a:r>
              <a:rPr lang="sk-SK" sz="3600" b="1" dirty="0"/>
              <a:t>Mimozemšťania existujú a časť ľudstva s nimi komunikuje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6448" y="1546567"/>
            <a:ext cx="5384800" cy="34546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Tieto názory je možné zaradiť skôr do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nevedeckých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konšpiračných teórií.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názor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že v tzv. </a:t>
            </a:r>
            <a:r>
              <a:rPr lang="sk-S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Oblasti 51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v americkom štáte Nevada vedci skúmajú mimozemšťanov a ich technológie, prípadne, že pozitívne nálezy projektu </a:t>
            </a:r>
            <a:r>
              <a:rPr lang="sk-S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SETI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alebo správy o </a:t>
            </a:r>
            <a:r>
              <a:rPr lang="sk-SK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UFO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sú 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prísne utajované.</a:t>
            </a: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70" y="1778362"/>
            <a:ext cx="4028557" cy="3222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38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Ďalšie možné riešenia Fermiho paradoxu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770502"/>
            <a:ext cx="12192000" cy="4525963"/>
          </a:xfrm>
        </p:spPr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Hypotéza „ZOO“ – Podľa tejto hypotézy sme uväznení v akejsi nadzemnej klietke.</a:t>
            </a:r>
          </a:p>
          <a:p>
            <a:pPr marL="582930" indent="-514350">
              <a:buFont typeface="+mj-lt"/>
              <a:buAutoNum type="arabicPeriod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Hypotéza „Matrix“ – Táto hypotéza predpokladá, že žijeme v počítačovej simulácii a celý svet je iba ilúzia.</a:t>
            </a:r>
          </a:p>
          <a:p>
            <a:pPr marL="582930" indent="-514350">
              <a:buFont typeface="+mj-lt"/>
              <a:buAutoNum type="arabicPeriod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Hypotéza „Vysielania bez odozvy“ – Je možné, že každý počúva, ale nikto neodpovedá.</a:t>
            </a:r>
          </a:p>
          <a:p>
            <a:pPr marL="582930" indent="-514350">
              <a:buFont typeface="+mj-lt"/>
              <a:buAutoNum type="arabicPeriod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Hypotéza „Neschopnosti rozpoznať mimozemské  signály“.</a:t>
            </a:r>
          </a:p>
          <a:p>
            <a:pPr marL="582930" indent="-514350">
              <a:buFont typeface="+mj-lt"/>
              <a:buAutoNum type="arabicPeriod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Hypotéza „Polohy mimozemšťanov na okraji našej galaxie“.</a:t>
            </a:r>
          </a:p>
          <a:p>
            <a:pPr marL="582930" indent="-514350">
              <a:buFont typeface="+mj-lt"/>
              <a:buAutoNum type="arabicPeriod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Hypotéza „Ľudia sú potomkami mimozemských civilizácii“.</a:t>
            </a:r>
          </a:p>
          <a:p>
            <a:pPr marL="582930" indent="-514350">
              <a:buFont typeface="+mj-lt"/>
              <a:buAutoNum type="arabicPeriod"/>
            </a:pPr>
            <a:r>
              <a:rPr lang="sk-SK" sz="2000" dirty="0" smtClean="0">
                <a:latin typeface="Times New Roman" pitchFamily="18" charset="0"/>
                <a:cs typeface="Times New Roman" pitchFamily="18" charset="0"/>
              </a:rPr>
              <a:t>Hypotéza „Multidimenzionálny vesmír“ – Život v paralelnom vesmíre.</a:t>
            </a:r>
          </a:p>
          <a:p>
            <a:pPr marL="582930" indent="-514350">
              <a:buNone/>
            </a:pPr>
            <a:endParaRPr lang="sk-SK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My Documents\Downloads\o-THE-MATRIX-AND-HINDUISM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490" y="3175000"/>
            <a:ext cx="4134110" cy="2223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Môj názor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0" y="1770502"/>
            <a:ext cx="12191999" cy="4525963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Môj názor je, že mimozemšťania existujú, ale zatiaľ nedošlo ku kontaktu.</a:t>
            </a:r>
          </a:p>
          <a:p>
            <a:pPr>
              <a:buNone/>
            </a:pPr>
            <a:r>
              <a:rPr lang="sk-SK" dirty="0" smtClean="0"/>
              <a:t>Z hypotéz zastávam tú, ktorá predpokladá </a:t>
            </a:r>
            <a:r>
              <a:rPr lang="sk-SK" smtClean="0"/>
              <a:t>život mimozemšťanov v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paralelných vesmíroch t.j. v multidimenzionálnom vesmíre.</a:t>
            </a:r>
          </a:p>
          <a:p>
            <a:pPr>
              <a:buNone/>
            </a:pPr>
            <a:r>
              <a:rPr lang="sk-SK" dirty="0" smtClean="0"/>
              <a:t>Môže to znamenať, že častice jedného z paralelných vesmírov pracujú na</a:t>
            </a:r>
          </a:p>
          <a:p>
            <a:pPr>
              <a:buNone/>
            </a:pPr>
            <a:r>
              <a:rPr lang="sk-SK" dirty="0" smtClean="0"/>
              <a:t>inej frekvencii ako v našom vesmíre. Je teda možné, že mimozemské</a:t>
            </a:r>
          </a:p>
          <a:p>
            <a:pPr>
              <a:buNone/>
            </a:pPr>
            <a:r>
              <a:rPr lang="sk-SK" dirty="0" smtClean="0"/>
              <a:t>civilizácie žijú priamo medzi nami, ale naše myslenie je „naladené“ na inej</a:t>
            </a:r>
          </a:p>
          <a:p>
            <a:pPr>
              <a:buNone/>
            </a:pPr>
            <a:r>
              <a:rPr lang="sk-SK" dirty="0" smtClean="0"/>
              <a:t>frekvencii, takže nedokážeme tieto paralelné vesmíry vnímať.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Ďakujeme za pozornosť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4" y="1770502"/>
            <a:ext cx="9467267" cy="4525963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sk-SK" dirty="0" smtClean="0">
                <a:solidFill>
                  <a:srgbClr val="FFFF00"/>
                </a:solidFill>
              </a:rPr>
              <a:t>Zdroje:</a:t>
            </a:r>
          </a:p>
          <a:p>
            <a:pPr marL="68580" indent="0">
              <a:buNone/>
            </a:pPr>
            <a:r>
              <a:rPr lang="sk-SK" dirty="0"/>
              <a:t> 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</a:rPr>
              <a:t>Text:</a:t>
            </a:r>
          </a:p>
          <a:p>
            <a:pPr marL="68580" indent="0">
              <a:buNone/>
            </a:pPr>
            <a:r>
              <a:rPr lang="sk-SK" dirty="0">
                <a:solidFill>
                  <a:srgbClr val="FF0000"/>
                </a:solidFill>
              </a:rPr>
              <a:t>  </a:t>
            </a:r>
            <a:r>
              <a:rPr lang="sk-SK" dirty="0" smtClean="0">
                <a:solidFill>
                  <a:srgbClr val="FF0000"/>
                </a:solidFill>
              </a:rPr>
              <a:t>  </a:t>
            </a:r>
            <a:r>
              <a:rPr lang="sk-SK" dirty="0" smtClean="0">
                <a:solidFill>
                  <a:srgbClr val="FF0000"/>
                </a:solidFill>
                <a:hlinkClick r:id="rId2"/>
              </a:rPr>
              <a:t>http://sk.wikipedia.org/wiki/Fermiho_paradox</a:t>
            </a:r>
            <a:endParaRPr lang="sk-SK" dirty="0" smtClean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sk-SK" dirty="0" smtClean="0"/>
              <a:t>    </a:t>
            </a:r>
            <a:r>
              <a:rPr lang="sk-SK" dirty="0" smtClean="0">
                <a:hlinkClick r:id="rId3"/>
              </a:rPr>
              <a:t>http://www.space.com/25325-fermi-paradox.html</a:t>
            </a:r>
            <a:endParaRPr lang="sk-SK" dirty="0" smtClean="0"/>
          </a:p>
          <a:p>
            <a:pPr marL="68580" indent="0">
              <a:buNone/>
            </a:pPr>
            <a:r>
              <a:rPr lang="sk-SK" dirty="0" smtClean="0"/>
              <a:t>    </a:t>
            </a:r>
            <a:r>
              <a:rPr lang="sk-SK" dirty="0" smtClean="0">
                <a:hlinkClick r:id="rId4"/>
              </a:rPr>
              <a:t>http://www.space.com/25219-drake-equation.html</a:t>
            </a:r>
            <a:endParaRPr lang="sk-SK" dirty="0" smtClean="0"/>
          </a:p>
          <a:p>
            <a:pPr marL="68580" indent="0">
              <a:buNone/>
            </a:pPr>
            <a:r>
              <a:rPr lang="sk-SK" dirty="0" smtClean="0"/>
              <a:t>    </a:t>
            </a:r>
            <a:r>
              <a:rPr lang="sk-SK" dirty="0" smtClean="0">
                <a:hlinkClick r:id="rId5"/>
              </a:rPr>
              <a:t>http://io9.com/</a:t>
            </a:r>
            <a:endParaRPr lang="sk-SK" dirty="0" smtClean="0"/>
          </a:p>
          <a:p>
            <a:pPr marL="6858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 Obrázky:</a:t>
            </a:r>
          </a:p>
          <a:p>
            <a:pPr marL="68580" indent="0">
              <a:buNone/>
            </a:pPr>
            <a:r>
              <a:rPr lang="sk-SK" dirty="0" smtClean="0">
                <a:solidFill>
                  <a:srgbClr val="FF0000"/>
                </a:solidFill>
              </a:rPr>
              <a:t>  </a:t>
            </a:r>
            <a:r>
              <a:rPr lang="sk-SK" dirty="0" smtClean="0">
                <a:hlinkClick r:id="rId6"/>
              </a:rPr>
              <a:t>https</a:t>
            </a:r>
            <a:r>
              <a:rPr lang="sk-SK" dirty="0">
                <a:hlinkClick r:id="rId6"/>
              </a:rPr>
              <a:t>://</a:t>
            </a:r>
            <a:r>
              <a:rPr lang="sk-SK" dirty="0" smtClean="0">
                <a:hlinkClick r:id="rId6"/>
              </a:rPr>
              <a:t>thetruthbehindthescenes.wordpress.com</a:t>
            </a:r>
            <a:endParaRPr lang="sk-SK" dirty="0" smtClean="0"/>
          </a:p>
          <a:p>
            <a:pPr marL="68580" indent="0">
              <a:buNone/>
            </a:pPr>
            <a:r>
              <a:rPr lang="sk-SK" dirty="0" smtClean="0"/>
              <a:t>  </a:t>
            </a:r>
            <a:r>
              <a:rPr lang="sk-SK" dirty="0" smtClean="0">
                <a:hlinkClick r:id="rId7"/>
              </a:rPr>
              <a:t>http://www.huffingtonpost.com/</a:t>
            </a:r>
            <a:endParaRPr lang="sk-SK" dirty="0" smtClean="0"/>
          </a:p>
          <a:p>
            <a:pPr marL="68580" indent="0">
              <a:buNone/>
            </a:pPr>
            <a:r>
              <a:rPr lang="sk-SK" dirty="0" smtClean="0"/>
              <a:t>  </a:t>
            </a:r>
            <a:r>
              <a:rPr lang="sk-SK" dirty="0" smtClean="0">
                <a:hlinkClick r:id="rId8"/>
              </a:rPr>
              <a:t>http://io9.com/</a:t>
            </a:r>
            <a:endParaRPr lang="sk-SK" dirty="0" smtClean="0"/>
          </a:p>
          <a:p>
            <a:pPr marL="68580" indent="0">
              <a:buNone/>
            </a:pPr>
            <a:endParaRPr lang="sk-SK" dirty="0" smtClean="0"/>
          </a:p>
          <a:p>
            <a:pPr marL="68580" indent="0">
              <a:buNone/>
            </a:pPr>
            <a:endParaRPr lang="sk-SK" dirty="0" smtClean="0"/>
          </a:p>
          <a:p>
            <a:pPr marL="68580" indent="0">
              <a:buNone/>
            </a:pP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775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Informovaný súhlas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455" y="2128265"/>
            <a:ext cx="5998127" cy="1311995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5287124" y="1758933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Laura </a:t>
            </a:r>
            <a:r>
              <a:rPr lang="sk-SK" dirty="0" err="1" smtClean="0"/>
              <a:t>Maťová</a:t>
            </a:r>
            <a:endParaRPr lang="sk-SK" dirty="0"/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51" y="2128265"/>
            <a:ext cx="4870708" cy="1311994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424869" y="17589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mtClean="0"/>
              <a:t>Šimon Slamka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2210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19200" y="1426464"/>
            <a:ext cx="10363200" cy="3796146"/>
          </a:xfrm>
        </p:spPr>
        <p:txBody>
          <a:bodyPr>
            <a:normAutofit/>
          </a:bodyPr>
          <a:lstStyle/>
          <a:p>
            <a:pPr marL="68580" lvl="0" indent="0">
              <a:buNone/>
            </a:pPr>
            <a:r>
              <a:rPr lang="sk-SK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Fermiho paradox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hľadá odpoveď na otázku „Kde mimozemšťania sú?“.Túto otázku položil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 Enrico Fermi počas obedňajšej prestávky s fyzikmi Emilom Konopinskim, Edwardom Tellerom a Herbertom Yorkom v roku 1950 v Los Alamos. Upozornil na to, že aj napriek tomu, že vesmír je relatívne dosť starý, nenachádzame v 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našej galaxii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 žiadne stopy po mimozemských civilizáciách, akými by boli napríklad stopy po raketových technológiách alebo rádiovom vysielaní. Podľa Fermiho odhadov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už </a:t>
            </a:r>
            <a:r>
              <a:rPr lang="sk-SK" sz="2400" dirty="0">
                <a:latin typeface="Times New Roman" pitchFamily="18" charset="0"/>
                <a:cs typeface="Times New Roman" pitchFamily="18" charset="0"/>
              </a:rPr>
              <a:t>Zem mala byť dávno a veľakrát navštívená mimozemšťanmi.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vlastne Fermiho paradox je?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1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Drakeova </a:t>
            </a:r>
            <a:r>
              <a:rPr lang="sk-SK" dirty="0" smtClean="0"/>
              <a:t>rovnica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26464"/>
            <a:ext cx="10363200" cy="2545844"/>
          </a:xfrm>
        </p:spPr>
        <p:txBody>
          <a:bodyPr/>
          <a:lstStyle/>
          <a:p>
            <a:pPr marL="68580" indent="0">
              <a:buNone/>
            </a:pPr>
            <a:r>
              <a:rPr lang="sk-SK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Drakeova rovnica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sa používa na odhad počtu komunikujúcich civilizácií vo vesmíre alebo jednoduchšie povedané, šancu na získanie </a:t>
            </a:r>
            <a:r>
              <a:rPr lang="sk-SK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inteligentného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života vo vesmíre.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707" y="3452328"/>
            <a:ext cx="2729896" cy="3059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97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3379"/>
            <a:ext cx="12192001" cy="914400"/>
          </a:xfrm>
        </p:spPr>
        <p:txBody>
          <a:bodyPr/>
          <a:lstStyle/>
          <a:p>
            <a:pPr algn="ctr"/>
            <a:r>
              <a:rPr lang="sk-SK" sz="4800" b="1" dirty="0" smtClean="0">
                <a:solidFill>
                  <a:srgbClr val="FFFF00"/>
                </a:solidFill>
              </a:rPr>
              <a:t>Experimentálne overovanie</a:t>
            </a:r>
            <a:endParaRPr lang="en-U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43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32550" y="1686527"/>
            <a:ext cx="10726899" cy="3352004"/>
          </a:xfrm>
        </p:spPr>
        <p:txBody>
          <a:bodyPr>
            <a:normAutofit/>
          </a:bodyPr>
          <a:lstStyle/>
          <a:p>
            <a:pPr marL="68580" indent="0">
              <a:lnSpc>
                <a:spcPct val="120000"/>
              </a:lnSpc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V súčasnosti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sú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rôzne spôsoby na objavenie mimozemských civilizácií. Klasickou metódou je </a:t>
            </a:r>
            <a:r>
              <a:rPr lang="sk-SK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konvenčná astronómia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, ktorá skúma vesmír a pokúša sa objaviť javy, pre ktoré nepoznáme prirodzené vysvetlenie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 mohli by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byť spôsobené inteligenciou. </a:t>
            </a: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 marL="68580" indent="0">
              <a:lnSpc>
                <a:spcPct val="120000"/>
              </a:lnSpc>
              <a:buNone/>
            </a:pP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Za také sa považovali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sk-SK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pulzary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 kvôli ich časovo nesmierne presnému opakovanie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svetelných pulzov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Konvenčná </a:t>
            </a:r>
            <a:r>
              <a:rPr lang="sk-SK" b="1" dirty="0" smtClean="0"/>
              <a:t>astronómia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5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Rádiové </a:t>
            </a:r>
            <a:r>
              <a:rPr lang="sk-SK" b="1" dirty="0" smtClean="0"/>
              <a:t>signály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58535"/>
            <a:ext cx="5384800" cy="309074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k-SK" dirty="0">
                <a:latin typeface="Times New Roman" pitchFamily="18" charset="0"/>
                <a:cs typeface="Times New Roman" pitchFamily="18" charset="0"/>
              </a:rPr>
              <a:t>Ďalšiu možnosť predstavuje </a:t>
            </a:r>
            <a:r>
              <a:rPr lang="sk-SK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rádiotechnológia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 - zachytávanie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aj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vysielanie. Takéto 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rádiové </a:t>
            </a:r>
            <a:r>
              <a:rPr lang="sk-SK" dirty="0">
                <a:latin typeface="Times New Roman" pitchFamily="18" charset="0"/>
                <a:cs typeface="Times New Roman" pitchFamily="18" charset="0"/>
              </a:rPr>
              <a:t>signály môžu znamenať pre nás alebo pre druhú stranu dostatočný dôvod na úsudok, že ide o produkt </a:t>
            </a:r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inteligencie.</a:t>
            </a:r>
            <a:endParaRPr lang="sk-SK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847" y="1972266"/>
            <a:ext cx="3552813" cy="24632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47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</a:t>
            </a:r>
            <a:r>
              <a:rPr lang="sk-SK" b="1" dirty="0" smtClean="0"/>
              <a:t>ozorovanie planét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309074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posledných rokoch boli vyvinuté nové metódy na detekciu 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exoplanét. Projekt </a:t>
            </a:r>
            <a:r>
              <a:rPr lang="sk-SK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„Kepler Mission“ </a:t>
            </a:r>
            <a:r>
              <a:rPr lang="sk-SK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spustený v roku 2009 prináša nádej, že budú objavené terestriálne exoplanéty a aj zistené, či ležia v obývateľnej zóne svojej hviezdy</a:t>
            </a:r>
            <a:r>
              <a:rPr lang="sk-SK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k-SK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464" y="1770501"/>
            <a:ext cx="3788433" cy="309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0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95428"/>
            <a:ext cx="12192000" cy="914400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FF00"/>
                </a:solidFill>
              </a:rPr>
              <a:t>Riešenie paradoxu</a:t>
            </a:r>
            <a:endParaRPr lang="sk-SK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37" y="605370"/>
            <a:ext cx="11989835" cy="914400"/>
          </a:xfrm>
        </p:spPr>
        <p:txBody>
          <a:bodyPr/>
          <a:lstStyle/>
          <a:p>
            <a:r>
              <a:rPr lang="sk-SK" sz="3600" b="1" dirty="0"/>
              <a:t>Mimozemšťania neexistujú alebo ich je mizivý </a:t>
            </a:r>
            <a:r>
              <a:rPr lang="sk-SK" sz="3600" b="1" dirty="0" smtClean="0"/>
              <a:t>počet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0818" y="1667865"/>
            <a:ext cx="11053471" cy="3628035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možné predpokladať, že inteligentný život schopný medzihviezdnej komunikácie je vo vesmíre natoľko vzácny a neobvyklý jav, že žiadna iná civilizácia nedosiahla vyšší stupeň vývoja než ľudstvo. Môže existovať nejaká prekážka, ktorá bráni rozvinutiu sa mimozemskej 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civilizácie. Niektoré </a:t>
            </a:r>
            <a:r>
              <a:rPr lang="sk-SK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prekážok, ktoré môžu stáť v ceste vzniku inteligentného života na iných planétach</a:t>
            </a:r>
            <a:r>
              <a:rPr lang="sk-SK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25780" indent="-457200">
              <a:buAutoNum type="arabicPeriod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 vznik života sú potrebné špecifické faktory (magnetické pole planéty, vzdialenosť od hviezdy, prítomnosť veľkej planéty v sústave, prítomnosť vhodného chemického prostredia, primerane veľká hviezda, prítomnosť mesiaca, ... )</a:t>
            </a:r>
          </a:p>
          <a:p>
            <a:pPr marL="525780" indent="-457200">
              <a:buFont typeface="Wingdings"/>
              <a:buAutoNum type="arabicPeriod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Vznik života je 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jedinečný a náhodný.</a:t>
            </a:r>
          </a:p>
          <a:p>
            <a:pPr marL="525780" indent="-457200">
              <a:buFont typeface="Wingdings"/>
              <a:buAutoNum type="arabicPeriod"/>
            </a:pPr>
            <a:r>
              <a:rPr lang="sk-SK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Mimozemské civilizácie sa navzájom ničia</a:t>
            </a: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25780" indent="-457200">
              <a:buFont typeface="Wingdings"/>
              <a:buAutoNum type="arabicPeriod"/>
            </a:pPr>
            <a:r>
              <a:rPr lang="sk-SK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Život nemá dostatok času aby sa vyvinul do inteligentnej formy.</a:t>
            </a:r>
            <a:endParaRPr lang="sk-SK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endParaRPr lang="sk-SK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Documents and Settings\user\My Documents\Downloads\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7800" y="4282439"/>
            <a:ext cx="4470400" cy="242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125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ightfall design templat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ightfall design template" id="{8E782A46-4514-4890-A557-B2C16D284495}" vid="{905231CD-0261-44B0-B7D7-6EDADDAACF34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5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32C19C-A75B-4E3F-8B30-1035B9FCAD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Nightfall design slides</Template>
  <TotalTime>0</TotalTime>
  <Words>526</Words>
  <Application>Microsoft Office PowerPoint</Application>
  <PresentationFormat>Širokouhlá</PresentationFormat>
  <Paragraphs>71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Arial</vt:lpstr>
      <vt:lpstr>Times New Roman</vt:lpstr>
      <vt:lpstr>Wingdings</vt:lpstr>
      <vt:lpstr>Wingdings 2</vt:lpstr>
      <vt:lpstr>Wingdings 3</vt:lpstr>
      <vt:lpstr>Nightfall design template</vt:lpstr>
      <vt:lpstr>Petržalská super škola  II. ročník 2014/2015</vt:lpstr>
      <vt:lpstr>Čo vlastne Fermiho paradox je?</vt:lpstr>
      <vt:lpstr>Drakeova rovnica</vt:lpstr>
      <vt:lpstr>Experimentálne overovanie</vt:lpstr>
      <vt:lpstr>Konvenčná astronómia</vt:lpstr>
      <vt:lpstr>Rádiové signály</vt:lpstr>
      <vt:lpstr>Pozorovanie planét</vt:lpstr>
      <vt:lpstr>Riešenie paradoxu</vt:lpstr>
      <vt:lpstr>Mimozemšťania neexistujú alebo ich je mizivý počet</vt:lpstr>
      <vt:lpstr>Mimozemšťania existujú, ale dosiaľ nedošlo ku spoznaniu sa </vt:lpstr>
      <vt:lpstr>Mimozemšťania existujú a časť ľudstva s nimi komunikuje </vt:lpstr>
      <vt:lpstr>Ďalšie možné riešenia Fermiho paradoxu</vt:lpstr>
      <vt:lpstr>Môj názor</vt:lpstr>
      <vt:lpstr>Ďakujeme za pozornosť</vt:lpstr>
      <vt:lpstr>Informovaný súhlas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2015-04-16T14:02:24Z</dcterms:created>
  <dcterms:modified xsi:type="dcterms:W3CDTF">2015-05-04T13:20:06Z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TC034605339991</vt:lpwstr>
  </property>
</Properties>
</file>