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6"/>
  </p:notesMasterIdLst>
  <p:sldIdLst>
    <p:sldId id="25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00"/>
    <a:srgbClr val="003300"/>
    <a:srgbClr val="001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 snapToGrid="0">
      <p:cViewPr>
        <p:scale>
          <a:sx n="80" d="100"/>
          <a:sy n="80" d="100"/>
        </p:scale>
        <p:origin x="-1522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91A450-15B9-4A83-89F9-8019C0422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72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Zástupný symbol poznámo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k-SK" smtClean="0"/>
          </a:p>
        </p:txBody>
      </p:sp>
      <p:sp>
        <p:nvSpPr>
          <p:cNvPr id="22532" name="Zástupný symbol čísla snímky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ED4CB-E13C-4342-B8FE-8527D3B1DDEB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oznámo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31748" name="Zástupný symbol čísla snímky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43C71-9B2F-4C24-B1E6-0AFDA102CC1C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Zástupný symbol poznámo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32772" name="Zástupný symbol čísla snímky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038342-EB51-4237-B81A-8D4490668C0D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Zástupný symbol poznámo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33796" name="Zástupný symbol čísla snímky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AE072C-99CB-4817-AE56-7760E3D4CA60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Zástupný symbol poznámo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34820" name="Zástupný symbol čísla snímky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7BB91-E334-4C44-8580-595A18C61C89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Zástupný symbol poznámo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35844" name="Zástupný symbol čísla snímky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B66D0E-7151-43A3-BB13-7AD7D90F5C8E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Zástupný symbol poznámo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36868" name="Zástupný symbol čísla snímky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89BC6F-FF19-40BF-9D14-1AFD50F85CE0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Zástupný symbol poznámo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37892" name="Zástupný symbol čísla snímky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C362DF-BA1E-4883-B856-B2030B6D2980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29A24-783C-4A00-A3B7-47B5048B2797}" type="slidenum">
              <a:rPr lang="sk-SK" smtClean="0"/>
              <a:pPr/>
              <a:t>19</a:t>
            </a:fld>
            <a:endParaRPr lang="sk-S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29A24-783C-4A00-A3B7-47B5048B2797}" type="slidenum">
              <a:rPr lang="sk-SK" smtClean="0"/>
              <a:pPr/>
              <a:t>20</a:t>
            </a:fld>
            <a:endParaRPr lang="sk-S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29A24-783C-4A00-A3B7-47B5048B2797}" type="slidenum">
              <a:rPr lang="sk-SK" smtClean="0"/>
              <a:pPr/>
              <a:t>21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Zástupný symbol poznámo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23556" name="Zástupný symbol čísla snímky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ED8793-EBAA-4049-958F-3367B4BC1BDF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29A24-783C-4A00-A3B7-47B5048B2797}" type="slidenum">
              <a:rPr lang="sk-SK" smtClean="0"/>
              <a:pPr/>
              <a:t>22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oznámo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24580" name="Zástupný symbol čísla snímky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4D76DA-4949-4793-BEE7-80AFF27956DD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Zástupný symbol poznámo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25604" name="Zástupný symbol čísla snímky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302D8F-3898-49FF-BFE6-405200E56BE4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Zástupný symbol poznámo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26628" name="Zástupný symbol čísla snímky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8D71D6-7E41-4015-A83E-86F6B519432A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Zástupný symbol poznámo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27652" name="Zástupný symbol čísla snímky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CB70D4-4E7B-43FA-BC06-E56A35B664A2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Zástupný symbol poznámo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28676" name="Zástupný symbol čísla snímky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98247-0189-4951-974E-F0698B4A0AA9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Zástupný symbol poznámo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29700" name="Zástupný symbol čísla snímky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41E47D-78A1-4A68-81BE-88364802A4BF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Zástupný symbol poznámo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30724" name="Zástupný symbol čísla snímky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2DD83E-0BE4-42A8-8F62-89673BDA50CA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7D891-F997-421D-9522-CAEC98886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A8B7A-0F12-4A74-AAB6-43CFF3BDF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4D2C6-1291-4101-B85A-AFA8288D6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AE1DD-9F73-462A-B24E-A4F2C83FB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CB21D-EDAC-45BA-98CB-C584109D0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CCEBB-B879-40D6-AEC2-BD6AEE180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B2348-A100-4103-8643-FDD3EC1BC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2EA63-A672-4D13-BE68-8BDEA53EA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78251-EEA5-4AA8-B993-05D47041B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58D63-1FEA-4121-832F-54F386CF2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40D13-EABE-4781-A4DC-59A5310F1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54485-494B-4138-BEF5-9B8E6E536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6777-0C3D-4A23-9E07-116A4A616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2D091-4739-4B26-81A7-83EF62D65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1D5DD-ABFD-4EF8-9A53-BE4AF623E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66EBE-4FA7-40F0-B6F8-446E98919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7437A-28A5-4375-9D32-836695B28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D7D44-1065-414F-9D3E-A4EF2237C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FEA3E-9CF4-40D5-8423-AAC6BE852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77772-46B1-4129-A1F6-6D23B2845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62F64-DD9F-4DC9-AFCD-44A9F70DB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3BE4D-C5B6-47AB-BF39-F3CE1EB13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92D050"/>
            </a:gs>
            <a:gs pos="4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3384DCE-8EB6-4351-B6C2-EC9A7DB48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92D050"/>
            </a:gs>
            <a:gs pos="4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D553834-6E4C-4F04-90AE-F3D86CAC5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sav.sk/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av.sk/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v.sk/" TargetMode="External"/><Relationship Id="rId3" Type="http://schemas.openxmlformats.org/officeDocument/2006/relationships/image" Target="../media/image13.emf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5.png"/><Relationship Id="rId4" Type="http://schemas.openxmlformats.org/officeDocument/2006/relationships/image" Target="../media/image14.emf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sav.sk/" TargetMode="Externa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sav.sk/" TargetMode="Externa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av.sk/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sav.sk/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av.sk/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sav.sk/" TargetMode="Externa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v.sk/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hyperlink" Target="http://www.sav.s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hyperlink" Target="http://www.sav.s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av.sk/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sav.sk/" TargetMode="Externa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2276475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sk-SK" sz="6000" b="1" dirty="0" smtClean="0">
                <a:solidFill>
                  <a:schemeClr val="bg1"/>
                </a:solidFill>
                <a:latin typeface="+mj-lt"/>
              </a:rPr>
              <a:t>Semená v Černobyle</a:t>
            </a:r>
            <a:endParaRPr lang="en-US" sz="6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99" name="BlokTextu 3"/>
          <p:cNvSpPr txBox="1">
            <a:spLocks noChangeArrowheads="1"/>
          </p:cNvSpPr>
          <p:nvPr/>
        </p:nvSpPr>
        <p:spPr bwMode="auto">
          <a:xfrm>
            <a:off x="5334000" y="6218019"/>
            <a:ext cx="381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k-SK" sz="1200" dirty="0">
                <a:solidFill>
                  <a:schemeClr val="bg1"/>
                </a:solidFill>
                <a:latin typeface="+mj-lt"/>
              </a:rPr>
              <a:t>Mgr. Martin Hajduch, PhD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sk-SK" sz="1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sk-SK" sz="1200" dirty="0">
                <a:solidFill>
                  <a:schemeClr val="bg1"/>
                </a:solidFill>
                <a:latin typeface="+mj-lt"/>
              </a:rPr>
              <a:t>Ústav genetiky a biotechnológií rastlín SAV</a:t>
            </a:r>
          </a:p>
        </p:txBody>
      </p:sp>
      <p:pic>
        <p:nvPicPr>
          <p:cNvPr id="4" name="Picture 4" descr="LOGO__IS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8F8FA"/>
              </a:clrFrom>
              <a:clrTo>
                <a:srgbClr val="F8F8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195513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Skupina 4"/>
          <p:cNvGrpSpPr>
            <a:grpSpLocks/>
          </p:cNvGrpSpPr>
          <p:nvPr/>
        </p:nvGrpSpPr>
        <p:grpSpPr bwMode="auto">
          <a:xfrm>
            <a:off x="7073900" y="0"/>
            <a:ext cx="2057400" cy="1828800"/>
            <a:chOff x="3180903" y="949837"/>
            <a:chExt cx="2057400" cy="1828800"/>
          </a:xfrm>
        </p:grpSpPr>
        <p:grpSp>
          <p:nvGrpSpPr>
            <p:cNvPr id="6" name="Skupina 25"/>
            <p:cNvGrpSpPr>
              <a:grpSpLocks/>
            </p:cNvGrpSpPr>
            <p:nvPr/>
          </p:nvGrpSpPr>
          <p:grpSpPr bwMode="auto">
            <a:xfrm>
              <a:off x="3180903" y="1102237"/>
              <a:ext cx="2057400" cy="1676400"/>
              <a:chOff x="3276600" y="5160334"/>
              <a:chExt cx="2057400" cy="1676400"/>
            </a:xfrm>
          </p:grpSpPr>
          <p:pic>
            <p:nvPicPr>
              <p:cNvPr id="8" name="lbImage" descr="http://www.sav.sk/php/image_thumb_ok.php?image_id=13830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3276600" y="5160334"/>
                <a:ext cx="2057400" cy="167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BlokTextu 8"/>
              <p:cNvSpPr txBox="1"/>
              <p:nvPr/>
            </p:nvSpPr>
            <p:spPr>
              <a:xfrm>
                <a:off x="3448050" y="5180972"/>
                <a:ext cx="1752600" cy="16319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sk-SK" sz="20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Veda Pre Budúcnosť</a:t>
                </a:r>
              </a:p>
              <a:p>
                <a:pPr algn="ctr">
                  <a:defRPr/>
                </a:pPr>
                <a:endParaRPr lang="sk-SK" sz="2000" b="1" cap="small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>
                  <a:defRPr/>
                </a:pPr>
                <a:r>
                  <a:rPr lang="sk-SK" sz="20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Science </a:t>
                </a:r>
                <a:r>
                  <a:rPr lang="sk-SK" sz="2000" b="1" cap="small" dirty="0" err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</a:t>
                </a:r>
                <a:r>
                  <a:rPr lang="sk-SK" sz="20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sk-SK" sz="2000" b="1" cap="small" dirty="0" err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</a:t>
                </a:r>
                <a:r>
                  <a:rPr lang="sk-SK" sz="20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sk-SK" sz="2000" b="1" cap="small" dirty="0" err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Future</a:t>
                </a:r>
                <a:endParaRPr lang="sk-SK" sz="2000" b="1" cap="small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7" name="Obrázok 6" descr="Logo SAV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180903" y="949837"/>
              <a:ext cx="2057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2988" y="623888"/>
            <a:ext cx="6513512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ĺžnik 6"/>
          <p:cNvSpPr/>
          <p:nvPr/>
        </p:nvSpPr>
        <p:spPr>
          <a:xfrm>
            <a:off x="1042988" y="5286375"/>
            <a:ext cx="1074737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grpSp>
        <p:nvGrpSpPr>
          <p:cNvPr id="13316" name="Skupina 7"/>
          <p:cNvGrpSpPr>
            <a:grpSpLocks/>
          </p:cNvGrpSpPr>
          <p:nvPr/>
        </p:nvGrpSpPr>
        <p:grpSpPr bwMode="auto">
          <a:xfrm>
            <a:off x="1120775" y="5370513"/>
            <a:ext cx="936625" cy="339725"/>
            <a:chOff x="1619672" y="5189091"/>
            <a:chExt cx="936104" cy="338554"/>
          </a:xfrm>
        </p:grpSpPr>
        <p:cxnSp>
          <p:nvCxnSpPr>
            <p:cNvPr id="9" name="Rovná spojnica 8"/>
            <p:cNvCxnSpPr/>
            <p:nvPr/>
          </p:nvCxnSpPr>
          <p:spPr>
            <a:xfrm>
              <a:off x="1619672" y="5228641"/>
              <a:ext cx="93610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29" name="BlokTextu 9"/>
            <p:cNvSpPr txBox="1">
              <a:spLocks noChangeArrowheads="1"/>
            </p:cNvSpPr>
            <p:nvPr/>
          </p:nvSpPr>
          <p:spPr bwMode="auto">
            <a:xfrm>
              <a:off x="1742422" y="5189091"/>
              <a:ext cx="7200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k-SK" sz="1600" b="1"/>
                <a:t>5 km</a:t>
              </a:r>
            </a:p>
          </p:txBody>
        </p:sp>
      </p:grpSp>
      <p:sp>
        <p:nvSpPr>
          <p:cNvPr id="13317" name="BlokTextu 8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k-SK" sz="3000" b="1" dirty="0">
                <a:solidFill>
                  <a:schemeClr val="bg1"/>
                </a:solidFill>
                <a:latin typeface="Calibri" pitchFamily="34" charset="0"/>
              </a:rPr>
              <a:t>Experimentálne </a:t>
            </a:r>
            <a:r>
              <a:rPr lang="sk-SK" sz="3000" b="1" dirty="0" smtClean="0">
                <a:solidFill>
                  <a:schemeClr val="bg1"/>
                </a:solidFill>
                <a:latin typeface="Calibri" pitchFamily="34" charset="0"/>
              </a:rPr>
              <a:t>plochy v </a:t>
            </a:r>
            <a:r>
              <a:rPr lang="sk-SK" sz="3000" b="1" dirty="0">
                <a:solidFill>
                  <a:schemeClr val="bg1"/>
                </a:solidFill>
                <a:latin typeface="Calibri" pitchFamily="34" charset="0"/>
              </a:rPr>
              <a:t>Černobyľskej oblasti</a:t>
            </a:r>
          </a:p>
        </p:txBody>
      </p:sp>
      <p:grpSp>
        <p:nvGrpSpPr>
          <p:cNvPr id="3" name="Skupina 19"/>
          <p:cNvGrpSpPr>
            <a:grpSpLocks/>
          </p:cNvGrpSpPr>
          <p:nvPr/>
        </p:nvGrpSpPr>
        <p:grpSpPr bwMode="auto">
          <a:xfrm>
            <a:off x="171451" y="4305299"/>
            <a:ext cx="8858250" cy="1742330"/>
            <a:chOff x="29423" y="4104387"/>
            <a:chExt cx="8858699" cy="1709490"/>
          </a:xfrm>
        </p:grpSpPr>
        <p:sp>
          <p:nvSpPr>
            <p:cNvPr id="5" name="Ovál 4"/>
            <p:cNvSpPr/>
            <p:nvPr/>
          </p:nvSpPr>
          <p:spPr>
            <a:xfrm>
              <a:off x="5743124" y="4104387"/>
              <a:ext cx="71441" cy="716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k-SK"/>
            </a:p>
          </p:txBody>
        </p:sp>
        <p:grpSp>
          <p:nvGrpSpPr>
            <p:cNvPr id="13325" name="Skupina 15"/>
            <p:cNvGrpSpPr>
              <a:grpSpLocks/>
            </p:cNvGrpSpPr>
            <p:nvPr/>
          </p:nvGrpSpPr>
          <p:grpSpPr bwMode="auto">
            <a:xfrm>
              <a:off x="29423" y="4260271"/>
              <a:ext cx="8858699" cy="1553606"/>
              <a:chOff x="29423" y="4260271"/>
              <a:chExt cx="8858699" cy="1553606"/>
            </a:xfrm>
          </p:grpSpPr>
          <p:sp>
            <p:nvSpPr>
              <p:cNvPr id="13326" name="BlokTextu 5"/>
              <p:cNvSpPr txBox="1">
                <a:spLocks noChangeArrowheads="1"/>
              </p:cNvSpPr>
              <p:nvPr/>
            </p:nvSpPr>
            <p:spPr bwMode="auto">
              <a:xfrm>
                <a:off x="5725660" y="4260271"/>
                <a:ext cx="1676486" cy="2415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k-SK" sz="1000" b="1" dirty="0" smtClean="0"/>
                  <a:t>Nerádioaktívna plocha</a:t>
                </a:r>
                <a:endParaRPr lang="en-US" sz="1000" b="1" dirty="0"/>
              </a:p>
            </p:txBody>
          </p:sp>
          <p:sp>
            <p:nvSpPr>
              <p:cNvPr id="13327" name="BlokTextu 16"/>
              <p:cNvSpPr txBox="1">
                <a:spLocks noChangeArrowheads="1"/>
              </p:cNvSpPr>
              <p:nvPr/>
            </p:nvSpPr>
            <p:spPr bwMode="auto">
              <a:xfrm>
                <a:off x="29423" y="5451506"/>
                <a:ext cx="8858699" cy="362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sk-SK" b="1" dirty="0" smtClean="0">
                    <a:solidFill>
                      <a:schemeClr val="bg1"/>
                    </a:solidFill>
                    <a:latin typeface="Calibri" pitchFamily="34" charset="0"/>
                  </a:rPr>
                  <a:t>Nerádioaktívna experimentálna plocha :  </a:t>
                </a:r>
                <a:r>
                  <a:rPr lang="en-US" b="1" dirty="0">
                    <a:solidFill>
                      <a:schemeClr val="bg1"/>
                    </a:solidFill>
                    <a:latin typeface="Calibri" pitchFamily="34" charset="0"/>
                  </a:rPr>
                  <a:t>1414±71 </a:t>
                </a:r>
                <a:r>
                  <a:rPr lang="en-US" b="1" dirty="0" err="1">
                    <a:solidFill>
                      <a:schemeClr val="bg1"/>
                    </a:solidFill>
                    <a:latin typeface="Calibri" pitchFamily="34" charset="0"/>
                  </a:rPr>
                  <a:t>Bq</a:t>
                </a:r>
                <a:r>
                  <a:rPr lang="en-US" b="1" dirty="0">
                    <a:solidFill>
                      <a:schemeClr val="bg1"/>
                    </a:solidFill>
                    <a:latin typeface="Calibri" pitchFamily="34" charset="0"/>
                  </a:rPr>
                  <a:t>/kg of </a:t>
                </a:r>
                <a:r>
                  <a:rPr lang="en-US" b="1" baseline="30000" dirty="0">
                    <a:solidFill>
                      <a:schemeClr val="bg1"/>
                    </a:solidFill>
                    <a:latin typeface="Calibri" pitchFamily="34" charset="0"/>
                  </a:rPr>
                  <a:t>137</a:t>
                </a:r>
                <a:r>
                  <a:rPr lang="en-US" b="1" dirty="0">
                    <a:solidFill>
                      <a:schemeClr val="bg1"/>
                    </a:solidFill>
                    <a:latin typeface="Calibri" pitchFamily="34" charset="0"/>
                  </a:rPr>
                  <a:t>Cs and 550±55 </a:t>
                </a:r>
                <a:r>
                  <a:rPr lang="en-US" b="1" dirty="0" err="1">
                    <a:solidFill>
                      <a:schemeClr val="bg1"/>
                    </a:solidFill>
                    <a:latin typeface="Calibri" pitchFamily="34" charset="0"/>
                  </a:rPr>
                  <a:t>Bq</a:t>
                </a:r>
                <a:r>
                  <a:rPr lang="en-US" b="1" dirty="0">
                    <a:solidFill>
                      <a:schemeClr val="bg1"/>
                    </a:solidFill>
                    <a:latin typeface="Calibri" pitchFamily="34" charset="0"/>
                  </a:rPr>
                  <a:t>/kg of </a:t>
                </a:r>
                <a:r>
                  <a:rPr lang="en-US" b="1" baseline="30000" dirty="0">
                    <a:solidFill>
                      <a:schemeClr val="bg1"/>
                    </a:solidFill>
                    <a:latin typeface="Calibri" pitchFamily="34" charset="0"/>
                  </a:rPr>
                  <a:t>90</a:t>
                </a:r>
                <a:r>
                  <a:rPr lang="en-US" b="1" dirty="0">
                    <a:solidFill>
                      <a:schemeClr val="bg1"/>
                    </a:solidFill>
                    <a:latin typeface="Calibri" pitchFamily="34" charset="0"/>
                  </a:rPr>
                  <a:t>Sr </a:t>
                </a:r>
              </a:p>
            </p:txBody>
          </p:sp>
        </p:grpSp>
      </p:grpSp>
      <p:grpSp>
        <p:nvGrpSpPr>
          <p:cNvPr id="6" name="Skupina 18"/>
          <p:cNvGrpSpPr>
            <a:grpSpLocks/>
          </p:cNvGrpSpPr>
          <p:nvPr/>
        </p:nvGrpSpPr>
        <p:grpSpPr bwMode="auto">
          <a:xfrm>
            <a:off x="171451" y="2541588"/>
            <a:ext cx="9182099" cy="3869714"/>
            <a:chOff x="28762" y="2617788"/>
            <a:chExt cx="9182554" cy="3869128"/>
          </a:xfrm>
        </p:grpSpPr>
        <p:sp>
          <p:nvSpPr>
            <p:cNvPr id="13321" name="Text Box 18"/>
            <p:cNvSpPr txBox="1">
              <a:spLocks noChangeArrowheads="1"/>
            </p:cNvSpPr>
            <p:nvPr/>
          </p:nvSpPr>
          <p:spPr bwMode="auto">
            <a:xfrm>
              <a:off x="2667000" y="2878138"/>
              <a:ext cx="1600200" cy="2460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000" b="1" dirty="0" smtClean="0"/>
                <a:t>Rádioaktívna plocha</a:t>
              </a:r>
              <a:endParaRPr lang="en-US" sz="1000" b="1" dirty="0"/>
            </a:p>
          </p:txBody>
        </p:sp>
        <p:sp>
          <p:nvSpPr>
            <p:cNvPr id="14" name="Ovál 13"/>
            <p:cNvSpPr/>
            <p:nvPr/>
          </p:nvSpPr>
          <p:spPr>
            <a:xfrm>
              <a:off x="3343625" y="2617788"/>
              <a:ext cx="71442" cy="714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k-SK">
                <a:solidFill>
                  <a:schemeClr val="bg1"/>
                </a:solidFill>
              </a:endParaRPr>
            </a:p>
          </p:txBody>
        </p:sp>
        <p:sp>
          <p:nvSpPr>
            <p:cNvPr id="13323" name="Text Box 18"/>
            <p:cNvSpPr txBox="1">
              <a:spLocks noChangeArrowheads="1"/>
            </p:cNvSpPr>
            <p:nvPr/>
          </p:nvSpPr>
          <p:spPr bwMode="auto">
            <a:xfrm>
              <a:off x="28762" y="6117640"/>
              <a:ext cx="9182554" cy="369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b="1" dirty="0" smtClean="0">
                  <a:solidFill>
                    <a:schemeClr val="bg1"/>
                  </a:solidFill>
                  <a:latin typeface="Calibri" pitchFamily="34" charset="0"/>
                </a:rPr>
                <a:t>Rádioaktívna experimentálna plocha </a:t>
              </a:r>
              <a:r>
                <a:rPr lang="sk-SK" b="1" dirty="0">
                  <a:solidFill>
                    <a:schemeClr val="bg1"/>
                  </a:solidFill>
                  <a:latin typeface="Calibri" pitchFamily="34" charset="0"/>
                </a:rPr>
                <a:t>20650±1050 </a:t>
              </a:r>
              <a:r>
                <a:rPr lang="en-US" b="1" dirty="0" err="1">
                  <a:solidFill>
                    <a:schemeClr val="bg1"/>
                  </a:solidFill>
                  <a:latin typeface="Calibri" pitchFamily="34" charset="0"/>
                </a:rPr>
                <a:t>Bq</a:t>
              </a:r>
              <a:r>
                <a:rPr lang="en-US" b="1" dirty="0">
                  <a:solidFill>
                    <a:schemeClr val="bg1"/>
                  </a:solidFill>
                  <a:latin typeface="Calibri" pitchFamily="34" charset="0"/>
                </a:rPr>
                <a:t>/kg of </a:t>
              </a:r>
              <a:r>
                <a:rPr lang="en-US" b="1" baseline="30000" dirty="0">
                  <a:solidFill>
                    <a:schemeClr val="bg1"/>
                  </a:solidFill>
                  <a:latin typeface="Calibri" pitchFamily="34" charset="0"/>
                </a:rPr>
                <a:t>137</a:t>
              </a:r>
              <a:r>
                <a:rPr lang="en-US" b="1" dirty="0">
                  <a:solidFill>
                    <a:schemeClr val="bg1"/>
                  </a:solidFill>
                  <a:latin typeface="Calibri" pitchFamily="34" charset="0"/>
                </a:rPr>
                <a:t>Cs and 5180±550 </a:t>
              </a:r>
              <a:r>
                <a:rPr lang="en-US" b="1" dirty="0" err="1">
                  <a:solidFill>
                    <a:schemeClr val="bg1"/>
                  </a:solidFill>
                  <a:latin typeface="Calibri" pitchFamily="34" charset="0"/>
                </a:rPr>
                <a:t>Bq</a:t>
              </a:r>
              <a:r>
                <a:rPr lang="en-US" b="1" dirty="0">
                  <a:solidFill>
                    <a:schemeClr val="bg1"/>
                  </a:solidFill>
                  <a:latin typeface="Calibri" pitchFamily="34" charset="0"/>
                </a:rPr>
                <a:t>/kg of </a:t>
              </a:r>
              <a:r>
                <a:rPr lang="en-US" b="1" baseline="30000" dirty="0">
                  <a:solidFill>
                    <a:schemeClr val="bg1"/>
                  </a:solidFill>
                  <a:latin typeface="Calibri" pitchFamily="34" charset="0"/>
                </a:rPr>
                <a:t>90</a:t>
              </a:r>
              <a:r>
                <a:rPr lang="en-US" b="1" dirty="0">
                  <a:solidFill>
                    <a:schemeClr val="bg1"/>
                  </a:solidFill>
                  <a:latin typeface="Calibri" pitchFamily="34" charset="0"/>
                </a:rPr>
                <a:t>Sr</a:t>
              </a:r>
              <a:r>
                <a:rPr lang="sk-SK" b="1" dirty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endParaRPr lang="en-US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7" name="BlokTextu 16"/>
          <p:cNvSpPr txBox="1">
            <a:spLocks noChangeArrowheads="1"/>
          </p:cNvSpPr>
          <p:nvPr/>
        </p:nvSpPr>
        <p:spPr bwMode="auto">
          <a:xfrm>
            <a:off x="1082675" y="6503988"/>
            <a:ext cx="65532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1700" b="1" dirty="0">
                <a:solidFill>
                  <a:schemeClr val="bg1"/>
                </a:solidFill>
                <a:latin typeface="Calibri" pitchFamily="34" charset="0"/>
              </a:rPr>
              <a:t>Superfosfátové hnojivo môže mať aktivitu až 5000 </a:t>
            </a:r>
            <a:r>
              <a:rPr lang="sk-SK" sz="1700" b="1" dirty="0" err="1">
                <a:solidFill>
                  <a:schemeClr val="bg1"/>
                </a:solidFill>
                <a:latin typeface="Calibri" pitchFamily="34" charset="0"/>
              </a:rPr>
              <a:t>Bq</a:t>
            </a:r>
            <a:r>
              <a:rPr lang="sk-SK" sz="1700" b="1" dirty="0">
                <a:solidFill>
                  <a:schemeClr val="bg1"/>
                </a:solidFill>
                <a:latin typeface="Calibri" pitchFamily="34" charset="0"/>
              </a:rPr>
              <a:t>/kg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ChangeArrowheads="1"/>
          </p:cNvSpPr>
          <p:nvPr/>
        </p:nvSpPr>
        <p:spPr bwMode="auto">
          <a:xfrm>
            <a:off x="1036638" y="1011238"/>
            <a:ext cx="1079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k-SK" sz="11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sk-SK"/>
          </a:p>
        </p:txBody>
      </p:sp>
      <p:sp>
        <p:nvSpPr>
          <p:cNvPr id="14339" name="Rectangle 10"/>
          <p:cNvSpPr>
            <a:spLocks noChangeArrowheads="1"/>
          </p:cNvSpPr>
          <p:nvPr/>
        </p:nvSpPr>
        <p:spPr bwMode="auto">
          <a:xfrm>
            <a:off x="3711575" y="3028950"/>
            <a:ext cx="682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k-SK" sz="700">
                <a:solidFill>
                  <a:srgbClr val="000000"/>
                </a:solidFill>
              </a:rPr>
              <a:t> </a:t>
            </a:r>
            <a:endParaRPr lang="sk-SK"/>
          </a:p>
        </p:txBody>
      </p:sp>
      <p:sp>
        <p:nvSpPr>
          <p:cNvPr id="14341" name="BlokTextu 8"/>
          <p:cNvSpPr txBox="1">
            <a:spLocks noChangeArrowheads="1"/>
          </p:cNvSpPr>
          <p:nvPr/>
        </p:nvSpPr>
        <p:spPr bwMode="auto">
          <a:xfrm>
            <a:off x="0" y="249238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4800" b="1" dirty="0" smtClean="0">
                <a:solidFill>
                  <a:schemeClr val="bg1"/>
                </a:solidFill>
                <a:latin typeface="Calibri" pitchFamily="34" charset="0"/>
              </a:rPr>
              <a:t>Rádioaktívna plocha</a:t>
            </a:r>
            <a:endParaRPr lang="sk-SK" sz="4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85850" y="981839"/>
            <a:ext cx="7305675" cy="545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14800" y="2132013"/>
            <a:ext cx="4251325" cy="41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BlokTextu 2"/>
          <p:cNvSpPr txBox="1">
            <a:spLocks noChangeArrowheads="1"/>
          </p:cNvSpPr>
          <p:nvPr/>
        </p:nvSpPr>
        <p:spPr bwMode="auto">
          <a:xfrm>
            <a:off x="3733800" y="1363663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  <a:latin typeface="Calibri" pitchFamily="34" charset="0"/>
              </a:rPr>
              <a:t>Nerádioaktívna plocha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64" name="BlokTextu 3"/>
          <p:cNvSpPr txBox="1">
            <a:spLocks noChangeArrowheads="1"/>
          </p:cNvSpPr>
          <p:nvPr/>
        </p:nvSpPr>
        <p:spPr bwMode="auto">
          <a:xfrm>
            <a:off x="6324600" y="136525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  <a:latin typeface="Calibri" pitchFamily="34" charset="0"/>
              </a:rPr>
              <a:t>Rádioaktívna plocha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65" name="BlokTextu 4"/>
          <p:cNvSpPr txBox="1">
            <a:spLocks noChangeArrowheads="1"/>
          </p:cNvSpPr>
          <p:nvPr/>
        </p:nvSpPr>
        <p:spPr bwMode="auto">
          <a:xfrm>
            <a:off x="76200" y="2889250"/>
            <a:ext cx="3810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b="1">
                <a:solidFill>
                  <a:schemeClr val="bg1"/>
                </a:solidFill>
                <a:latin typeface="Calibri" pitchFamily="34" charset="0"/>
              </a:rPr>
              <a:t>Sója</a:t>
            </a:r>
            <a:endParaRPr lang="en-US" b="1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i="1">
                <a:solidFill>
                  <a:schemeClr val="bg1"/>
                </a:solidFill>
                <a:latin typeface="Calibri" pitchFamily="34" charset="0"/>
              </a:rPr>
              <a:t>Glycine max,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Solnyechnaya)</a:t>
            </a:r>
          </a:p>
        </p:txBody>
      </p:sp>
      <p:sp>
        <p:nvSpPr>
          <p:cNvPr id="15366" name="BlokTextu 5"/>
          <p:cNvSpPr txBox="1">
            <a:spLocks noChangeArrowheads="1"/>
          </p:cNvSpPr>
          <p:nvPr/>
        </p:nvSpPr>
        <p:spPr bwMode="auto">
          <a:xfrm>
            <a:off x="0" y="4964113"/>
            <a:ext cx="4114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b="1">
                <a:solidFill>
                  <a:schemeClr val="bg1"/>
                </a:solidFill>
                <a:latin typeface="Calibri" pitchFamily="34" charset="0"/>
              </a:rPr>
              <a:t>Ľan</a:t>
            </a:r>
            <a:endParaRPr lang="en-GB" b="1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GB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GB" i="1">
                <a:solidFill>
                  <a:schemeClr val="bg1"/>
                </a:solidFill>
                <a:latin typeface="Calibri" pitchFamily="34" charset="0"/>
              </a:rPr>
              <a:t>Linum usitatissimum, </a:t>
            </a:r>
            <a:r>
              <a:rPr lang="en-GB">
                <a:solidFill>
                  <a:schemeClr val="bg1"/>
                </a:solidFill>
                <a:latin typeface="Calibri" pitchFamily="34" charset="0"/>
              </a:rPr>
              <a:t>Kyjevskyj-2000)</a:t>
            </a:r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67" name="BlokTextu 8"/>
          <p:cNvSpPr txBox="1">
            <a:spLocks noChangeArrowheads="1"/>
          </p:cNvSpPr>
          <p:nvPr/>
        </p:nvSpPr>
        <p:spPr bwMode="auto">
          <a:xfrm>
            <a:off x="838200" y="307975"/>
            <a:ext cx="7848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5400" b="1">
                <a:solidFill>
                  <a:schemeClr val="bg1"/>
                </a:solidFill>
                <a:latin typeface="Calibri" pitchFamily="34" charset="0"/>
              </a:rPr>
              <a:t>Černobyľské semená</a:t>
            </a:r>
            <a:endParaRPr lang="en-US" sz="54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Picture 4" descr="LOGO__IS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8F8FA"/>
              </a:clrFrom>
              <a:clrTo>
                <a:srgbClr val="F8F8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14475" cy="114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Skupina 9"/>
          <p:cNvGrpSpPr>
            <a:grpSpLocks/>
          </p:cNvGrpSpPr>
          <p:nvPr/>
        </p:nvGrpSpPr>
        <p:grpSpPr bwMode="auto">
          <a:xfrm>
            <a:off x="7721600" y="0"/>
            <a:ext cx="1419204" cy="1114435"/>
            <a:chOff x="3180903" y="949837"/>
            <a:chExt cx="2057400" cy="1952362"/>
          </a:xfrm>
        </p:grpSpPr>
        <p:grpSp>
          <p:nvGrpSpPr>
            <p:cNvPr id="11" name="Skupina 25"/>
            <p:cNvGrpSpPr>
              <a:grpSpLocks/>
            </p:cNvGrpSpPr>
            <p:nvPr/>
          </p:nvGrpSpPr>
          <p:grpSpPr bwMode="auto">
            <a:xfrm>
              <a:off x="3180903" y="1102237"/>
              <a:ext cx="2057400" cy="1799962"/>
              <a:chOff x="3276600" y="5160334"/>
              <a:chExt cx="2057400" cy="1799962"/>
            </a:xfrm>
          </p:grpSpPr>
          <p:pic>
            <p:nvPicPr>
              <p:cNvPr id="13" name="lbImage" descr="http://www.sav.sk/php/image_thumb_ok.php?image_id=13830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3276600" y="5160334"/>
                <a:ext cx="2057400" cy="167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BlokTextu 13"/>
              <p:cNvSpPr txBox="1"/>
              <p:nvPr/>
            </p:nvSpPr>
            <p:spPr>
              <a:xfrm>
                <a:off x="3448050" y="5180971"/>
                <a:ext cx="1752601" cy="17793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Veda Pre Budúcnosť</a:t>
                </a:r>
              </a:p>
              <a:p>
                <a:pPr algn="ctr">
                  <a:defRPr/>
                </a:pPr>
                <a:endParaRPr lang="sk-SK" sz="1200" b="1" cap="small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>
                  <a:defRPr/>
                </a:pP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Science </a:t>
                </a:r>
                <a:r>
                  <a:rPr lang="sk-SK" sz="1200" b="1" cap="small" dirty="0" err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</a:t>
                </a: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sk-SK" sz="1200" b="1" cap="small" dirty="0" err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</a:t>
                </a: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sk-SK" sz="1200" b="1" cap="small" dirty="0" err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Future</a:t>
                </a:r>
                <a:endParaRPr lang="sk-SK" sz="1200" b="1" cap="small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2" name="Obrázok 11" descr="Logo SAV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3180903" y="949837"/>
              <a:ext cx="2057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BlokTextu 8"/>
          <p:cNvSpPr txBox="1">
            <a:spLocks noChangeArrowheads="1"/>
          </p:cNvSpPr>
          <p:nvPr/>
        </p:nvSpPr>
        <p:spPr bwMode="auto">
          <a:xfrm>
            <a:off x="212725" y="628650"/>
            <a:ext cx="87804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3200" b="1" dirty="0">
                <a:solidFill>
                  <a:schemeClr val="bg1"/>
                </a:solidFill>
                <a:latin typeface="Calibri" pitchFamily="34" charset="0"/>
              </a:rPr>
              <a:t>Ako </a:t>
            </a:r>
            <a:r>
              <a:rPr lang="en-US" sz="3200" b="1" dirty="0">
                <a:solidFill>
                  <a:schemeClr val="bg1"/>
                </a:solidFill>
                <a:latin typeface="Calibri" pitchFamily="34" charset="0"/>
              </a:rPr>
              <a:t>v</a:t>
            </a:r>
            <a:r>
              <a:rPr lang="sk-SK" sz="3200" b="1" dirty="0" err="1">
                <a:solidFill>
                  <a:schemeClr val="bg1"/>
                </a:solidFill>
                <a:latin typeface="Calibri" pitchFamily="34" charset="0"/>
              </a:rPr>
              <a:t>eľmi</a:t>
            </a:r>
            <a:r>
              <a:rPr lang="sk-SK" sz="3200" b="1" dirty="0">
                <a:solidFill>
                  <a:schemeClr val="bg1"/>
                </a:solidFill>
                <a:latin typeface="Calibri" pitchFamily="34" charset="0"/>
              </a:rPr>
              <a:t> sú semená rádioaktívne?</a:t>
            </a:r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87" name="AutoShape 62"/>
          <p:cNvSpPr>
            <a:spLocks noChangeAspect="1" noChangeArrowheads="1" noTextEdit="1"/>
          </p:cNvSpPr>
          <p:nvPr/>
        </p:nvSpPr>
        <p:spPr bwMode="auto">
          <a:xfrm>
            <a:off x="1508125" y="1295400"/>
            <a:ext cx="6127750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6388" name="Rectangle 64"/>
          <p:cNvSpPr>
            <a:spLocks noChangeArrowheads="1"/>
          </p:cNvSpPr>
          <p:nvPr/>
        </p:nvSpPr>
        <p:spPr bwMode="auto">
          <a:xfrm>
            <a:off x="1520825" y="1308100"/>
            <a:ext cx="6102350" cy="36560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pic>
        <p:nvPicPr>
          <p:cNvPr id="16389" name="Picture 6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3125" y="1498600"/>
            <a:ext cx="5175250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65350" y="1498600"/>
            <a:ext cx="5175250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Freeform 67"/>
          <p:cNvSpPr>
            <a:spLocks noEditPoints="1"/>
          </p:cNvSpPr>
          <p:nvPr/>
        </p:nvSpPr>
        <p:spPr bwMode="auto">
          <a:xfrm>
            <a:off x="2117725" y="1841500"/>
            <a:ext cx="63500" cy="2551113"/>
          </a:xfrm>
          <a:custGeom>
            <a:avLst/>
            <a:gdLst>
              <a:gd name="T0" fmla="*/ 2147483647 w 40"/>
              <a:gd name="T1" fmla="*/ 2147483647 h 1607"/>
              <a:gd name="T2" fmla="*/ 0 w 40"/>
              <a:gd name="T3" fmla="*/ 2147483647 h 1607"/>
              <a:gd name="T4" fmla="*/ 0 w 40"/>
              <a:gd name="T5" fmla="*/ 2147483647 h 1607"/>
              <a:gd name="T6" fmla="*/ 2147483647 w 40"/>
              <a:gd name="T7" fmla="*/ 2147483647 h 1607"/>
              <a:gd name="T8" fmla="*/ 2147483647 w 40"/>
              <a:gd name="T9" fmla="*/ 2147483647 h 1607"/>
              <a:gd name="T10" fmla="*/ 2147483647 w 40"/>
              <a:gd name="T11" fmla="*/ 2147483647 h 1607"/>
              <a:gd name="T12" fmla="*/ 0 w 40"/>
              <a:gd name="T13" fmla="*/ 2147483647 h 1607"/>
              <a:gd name="T14" fmla="*/ 0 w 40"/>
              <a:gd name="T15" fmla="*/ 2147483647 h 1607"/>
              <a:gd name="T16" fmla="*/ 2147483647 w 40"/>
              <a:gd name="T17" fmla="*/ 2147483647 h 1607"/>
              <a:gd name="T18" fmla="*/ 2147483647 w 40"/>
              <a:gd name="T19" fmla="*/ 2147483647 h 1607"/>
              <a:gd name="T20" fmla="*/ 2147483647 w 40"/>
              <a:gd name="T21" fmla="*/ 2147483647 h 1607"/>
              <a:gd name="T22" fmla="*/ 0 w 40"/>
              <a:gd name="T23" fmla="*/ 2147483647 h 1607"/>
              <a:gd name="T24" fmla="*/ 0 w 40"/>
              <a:gd name="T25" fmla="*/ 2147483647 h 1607"/>
              <a:gd name="T26" fmla="*/ 2147483647 w 40"/>
              <a:gd name="T27" fmla="*/ 2147483647 h 1607"/>
              <a:gd name="T28" fmla="*/ 2147483647 w 40"/>
              <a:gd name="T29" fmla="*/ 2147483647 h 1607"/>
              <a:gd name="T30" fmla="*/ 2147483647 w 40"/>
              <a:gd name="T31" fmla="*/ 2147483647 h 1607"/>
              <a:gd name="T32" fmla="*/ 0 w 40"/>
              <a:gd name="T33" fmla="*/ 2147483647 h 1607"/>
              <a:gd name="T34" fmla="*/ 0 w 40"/>
              <a:gd name="T35" fmla="*/ 2147483647 h 1607"/>
              <a:gd name="T36" fmla="*/ 2147483647 w 40"/>
              <a:gd name="T37" fmla="*/ 2147483647 h 1607"/>
              <a:gd name="T38" fmla="*/ 2147483647 w 40"/>
              <a:gd name="T39" fmla="*/ 2147483647 h 1607"/>
              <a:gd name="T40" fmla="*/ 2147483647 w 40"/>
              <a:gd name="T41" fmla="*/ 2147483647 h 1607"/>
              <a:gd name="T42" fmla="*/ 0 w 40"/>
              <a:gd name="T43" fmla="*/ 2147483647 h 1607"/>
              <a:gd name="T44" fmla="*/ 0 w 40"/>
              <a:gd name="T45" fmla="*/ 2147483647 h 1607"/>
              <a:gd name="T46" fmla="*/ 2147483647 w 40"/>
              <a:gd name="T47" fmla="*/ 2147483647 h 1607"/>
              <a:gd name="T48" fmla="*/ 2147483647 w 40"/>
              <a:gd name="T49" fmla="*/ 2147483647 h 1607"/>
              <a:gd name="T50" fmla="*/ 2147483647 w 40"/>
              <a:gd name="T51" fmla="*/ 2147483647 h 1607"/>
              <a:gd name="T52" fmla="*/ 0 w 40"/>
              <a:gd name="T53" fmla="*/ 2147483647 h 1607"/>
              <a:gd name="T54" fmla="*/ 0 w 40"/>
              <a:gd name="T55" fmla="*/ 0 h 1607"/>
              <a:gd name="T56" fmla="*/ 2147483647 w 40"/>
              <a:gd name="T57" fmla="*/ 0 h 1607"/>
              <a:gd name="T58" fmla="*/ 2147483647 w 40"/>
              <a:gd name="T59" fmla="*/ 2147483647 h 160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0"/>
              <a:gd name="T91" fmla="*/ 0 h 1607"/>
              <a:gd name="T92" fmla="*/ 40 w 40"/>
              <a:gd name="T93" fmla="*/ 1607 h 160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0" h="1607">
                <a:moveTo>
                  <a:pt x="40" y="1607"/>
                </a:moveTo>
                <a:lnTo>
                  <a:pt x="0" y="1607"/>
                </a:lnTo>
                <a:lnTo>
                  <a:pt x="0" y="1599"/>
                </a:lnTo>
                <a:lnTo>
                  <a:pt x="40" y="1599"/>
                </a:lnTo>
                <a:lnTo>
                  <a:pt x="40" y="1607"/>
                </a:lnTo>
                <a:close/>
                <a:moveTo>
                  <a:pt x="40" y="1279"/>
                </a:moveTo>
                <a:lnTo>
                  <a:pt x="0" y="1279"/>
                </a:lnTo>
                <a:lnTo>
                  <a:pt x="0" y="1271"/>
                </a:lnTo>
                <a:lnTo>
                  <a:pt x="40" y="1271"/>
                </a:lnTo>
                <a:lnTo>
                  <a:pt x="40" y="1279"/>
                </a:lnTo>
                <a:close/>
                <a:moveTo>
                  <a:pt x="40" y="959"/>
                </a:moveTo>
                <a:lnTo>
                  <a:pt x="0" y="959"/>
                </a:lnTo>
                <a:lnTo>
                  <a:pt x="0" y="951"/>
                </a:lnTo>
                <a:lnTo>
                  <a:pt x="40" y="951"/>
                </a:lnTo>
                <a:lnTo>
                  <a:pt x="40" y="959"/>
                </a:lnTo>
                <a:close/>
                <a:moveTo>
                  <a:pt x="40" y="640"/>
                </a:moveTo>
                <a:lnTo>
                  <a:pt x="0" y="640"/>
                </a:lnTo>
                <a:lnTo>
                  <a:pt x="0" y="632"/>
                </a:lnTo>
                <a:lnTo>
                  <a:pt x="40" y="632"/>
                </a:lnTo>
                <a:lnTo>
                  <a:pt x="40" y="640"/>
                </a:lnTo>
                <a:close/>
                <a:moveTo>
                  <a:pt x="40" y="320"/>
                </a:moveTo>
                <a:lnTo>
                  <a:pt x="0" y="320"/>
                </a:lnTo>
                <a:lnTo>
                  <a:pt x="0" y="312"/>
                </a:lnTo>
                <a:lnTo>
                  <a:pt x="40" y="312"/>
                </a:lnTo>
                <a:lnTo>
                  <a:pt x="40" y="320"/>
                </a:lnTo>
                <a:close/>
                <a:moveTo>
                  <a:pt x="40" y="8"/>
                </a:moveTo>
                <a:lnTo>
                  <a:pt x="0" y="8"/>
                </a:lnTo>
                <a:lnTo>
                  <a:pt x="0" y="0"/>
                </a:lnTo>
                <a:lnTo>
                  <a:pt x="40" y="0"/>
                </a:lnTo>
                <a:lnTo>
                  <a:pt x="40" y="8"/>
                </a:lnTo>
                <a:close/>
              </a:path>
            </a:pathLst>
          </a:custGeom>
          <a:solidFill>
            <a:srgbClr val="868686"/>
          </a:solidFill>
          <a:ln w="0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6392" name="Rectangle 68"/>
          <p:cNvSpPr>
            <a:spLocks noChangeArrowheads="1"/>
          </p:cNvSpPr>
          <p:nvPr/>
        </p:nvSpPr>
        <p:spPr bwMode="auto">
          <a:xfrm>
            <a:off x="1927225" y="4291013"/>
            <a:ext cx="9366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k-SK" sz="1300" b="1">
                <a:solidFill>
                  <a:srgbClr val="000000"/>
                </a:solidFill>
              </a:rPr>
              <a:t>0</a:t>
            </a:r>
            <a:endParaRPr lang="sk-SK" b="1"/>
          </a:p>
        </p:txBody>
      </p:sp>
      <p:sp>
        <p:nvSpPr>
          <p:cNvPr id="16393" name="Rectangle 69"/>
          <p:cNvSpPr>
            <a:spLocks noChangeArrowheads="1"/>
          </p:cNvSpPr>
          <p:nvPr/>
        </p:nvSpPr>
        <p:spPr bwMode="auto">
          <a:xfrm>
            <a:off x="1927225" y="3783013"/>
            <a:ext cx="9366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k-SK" sz="1300" b="1">
                <a:solidFill>
                  <a:srgbClr val="000000"/>
                </a:solidFill>
              </a:rPr>
              <a:t>5</a:t>
            </a:r>
            <a:endParaRPr lang="sk-SK" b="1"/>
          </a:p>
        </p:txBody>
      </p:sp>
      <p:sp>
        <p:nvSpPr>
          <p:cNvPr id="16394" name="Rectangle 70"/>
          <p:cNvSpPr>
            <a:spLocks noChangeArrowheads="1"/>
          </p:cNvSpPr>
          <p:nvPr/>
        </p:nvSpPr>
        <p:spPr bwMode="auto">
          <a:xfrm>
            <a:off x="1838325" y="3275013"/>
            <a:ext cx="1857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k-SK" sz="1300" b="1">
                <a:solidFill>
                  <a:srgbClr val="000000"/>
                </a:solidFill>
              </a:rPr>
              <a:t>10</a:t>
            </a:r>
            <a:endParaRPr lang="sk-SK" b="1"/>
          </a:p>
        </p:txBody>
      </p:sp>
      <p:sp>
        <p:nvSpPr>
          <p:cNvPr id="16395" name="Rectangle 71"/>
          <p:cNvSpPr>
            <a:spLocks noChangeArrowheads="1"/>
          </p:cNvSpPr>
          <p:nvPr/>
        </p:nvSpPr>
        <p:spPr bwMode="auto">
          <a:xfrm>
            <a:off x="1838325" y="2768600"/>
            <a:ext cx="1857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k-SK" sz="1300" b="1">
                <a:solidFill>
                  <a:srgbClr val="000000"/>
                </a:solidFill>
              </a:rPr>
              <a:t>15</a:t>
            </a:r>
            <a:endParaRPr lang="sk-SK" b="1"/>
          </a:p>
        </p:txBody>
      </p:sp>
      <p:sp>
        <p:nvSpPr>
          <p:cNvPr id="16396" name="Rectangle 72"/>
          <p:cNvSpPr>
            <a:spLocks noChangeArrowheads="1"/>
          </p:cNvSpPr>
          <p:nvPr/>
        </p:nvSpPr>
        <p:spPr bwMode="auto">
          <a:xfrm>
            <a:off x="1838325" y="2260600"/>
            <a:ext cx="1857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k-SK" sz="1300" b="1">
                <a:solidFill>
                  <a:srgbClr val="000000"/>
                </a:solidFill>
              </a:rPr>
              <a:t>20</a:t>
            </a:r>
            <a:endParaRPr lang="sk-SK" b="1"/>
          </a:p>
        </p:txBody>
      </p:sp>
      <p:sp>
        <p:nvSpPr>
          <p:cNvPr id="16397" name="Rectangle 73"/>
          <p:cNvSpPr>
            <a:spLocks noChangeArrowheads="1"/>
          </p:cNvSpPr>
          <p:nvPr/>
        </p:nvSpPr>
        <p:spPr bwMode="auto">
          <a:xfrm>
            <a:off x="1838325" y="1752600"/>
            <a:ext cx="1857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k-SK" sz="1300" b="1">
                <a:solidFill>
                  <a:srgbClr val="000000"/>
                </a:solidFill>
              </a:rPr>
              <a:t>25</a:t>
            </a:r>
            <a:endParaRPr lang="sk-SK" b="1"/>
          </a:p>
        </p:txBody>
      </p:sp>
      <p:sp>
        <p:nvSpPr>
          <p:cNvPr id="16398" name="Freeform 74"/>
          <p:cNvSpPr>
            <a:spLocks noEditPoints="1"/>
          </p:cNvSpPr>
          <p:nvPr/>
        </p:nvSpPr>
        <p:spPr bwMode="auto">
          <a:xfrm>
            <a:off x="2181225" y="4379913"/>
            <a:ext cx="4705350" cy="63500"/>
          </a:xfrm>
          <a:custGeom>
            <a:avLst/>
            <a:gdLst>
              <a:gd name="T0" fmla="*/ 2147483647 w 2964"/>
              <a:gd name="T1" fmla="*/ 0 h 40"/>
              <a:gd name="T2" fmla="*/ 2147483647 w 2964"/>
              <a:gd name="T3" fmla="*/ 2147483647 h 40"/>
              <a:gd name="T4" fmla="*/ 0 w 2964"/>
              <a:gd name="T5" fmla="*/ 2147483647 h 40"/>
              <a:gd name="T6" fmla="*/ 0 w 2964"/>
              <a:gd name="T7" fmla="*/ 0 h 40"/>
              <a:gd name="T8" fmla="*/ 2147483647 w 2964"/>
              <a:gd name="T9" fmla="*/ 0 h 40"/>
              <a:gd name="T10" fmla="*/ 2147483647 w 2964"/>
              <a:gd name="T11" fmla="*/ 0 h 40"/>
              <a:gd name="T12" fmla="*/ 2147483647 w 2964"/>
              <a:gd name="T13" fmla="*/ 2147483647 h 40"/>
              <a:gd name="T14" fmla="*/ 2147483647 w 2964"/>
              <a:gd name="T15" fmla="*/ 2147483647 h 40"/>
              <a:gd name="T16" fmla="*/ 2147483647 w 2964"/>
              <a:gd name="T17" fmla="*/ 0 h 40"/>
              <a:gd name="T18" fmla="*/ 2147483647 w 2964"/>
              <a:gd name="T19" fmla="*/ 0 h 40"/>
              <a:gd name="T20" fmla="*/ 2147483647 w 2964"/>
              <a:gd name="T21" fmla="*/ 0 h 40"/>
              <a:gd name="T22" fmla="*/ 2147483647 w 2964"/>
              <a:gd name="T23" fmla="*/ 2147483647 h 40"/>
              <a:gd name="T24" fmla="*/ 2147483647 w 2964"/>
              <a:gd name="T25" fmla="*/ 2147483647 h 40"/>
              <a:gd name="T26" fmla="*/ 2147483647 w 2964"/>
              <a:gd name="T27" fmla="*/ 0 h 40"/>
              <a:gd name="T28" fmla="*/ 2147483647 w 2964"/>
              <a:gd name="T29" fmla="*/ 0 h 40"/>
              <a:gd name="T30" fmla="*/ 2147483647 w 2964"/>
              <a:gd name="T31" fmla="*/ 0 h 40"/>
              <a:gd name="T32" fmla="*/ 2147483647 w 2964"/>
              <a:gd name="T33" fmla="*/ 2147483647 h 40"/>
              <a:gd name="T34" fmla="*/ 2147483647 w 2964"/>
              <a:gd name="T35" fmla="*/ 2147483647 h 40"/>
              <a:gd name="T36" fmla="*/ 2147483647 w 2964"/>
              <a:gd name="T37" fmla="*/ 0 h 40"/>
              <a:gd name="T38" fmla="*/ 2147483647 w 2964"/>
              <a:gd name="T39" fmla="*/ 0 h 40"/>
              <a:gd name="T40" fmla="*/ 2147483647 w 2964"/>
              <a:gd name="T41" fmla="*/ 0 h 40"/>
              <a:gd name="T42" fmla="*/ 2147483647 w 2964"/>
              <a:gd name="T43" fmla="*/ 2147483647 h 40"/>
              <a:gd name="T44" fmla="*/ 2147483647 w 2964"/>
              <a:gd name="T45" fmla="*/ 2147483647 h 40"/>
              <a:gd name="T46" fmla="*/ 2147483647 w 2964"/>
              <a:gd name="T47" fmla="*/ 0 h 40"/>
              <a:gd name="T48" fmla="*/ 2147483647 w 2964"/>
              <a:gd name="T49" fmla="*/ 0 h 4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964"/>
              <a:gd name="T76" fmla="*/ 0 h 40"/>
              <a:gd name="T77" fmla="*/ 2964 w 2964"/>
              <a:gd name="T78" fmla="*/ 40 h 4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964" h="40">
                <a:moveTo>
                  <a:pt x="8" y="0"/>
                </a:moveTo>
                <a:lnTo>
                  <a:pt x="8" y="40"/>
                </a:lnTo>
                <a:lnTo>
                  <a:pt x="0" y="40"/>
                </a:lnTo>
                <a:lnTo>
                  <a:pt x="0" y="0"/>
                </a:lnTo>
                <a:lnTo>
                  <a:pt x="8" y="0"/>
                </a:lnTo>
                <a:close/>
                <a:moveTo>
                  <a:pt x="745" y="0"/>
                </a:moveTo>
                <a:lnTo>
                  <a:pt x="745" y="40"/>
                </a:lnTo>
                <a:lnTo>
                  <a:pt x="737" y="40"/>
                </a:lnTo>
                <a:lnTo>
                  <a:pt x="737" y="0"/>
                </a:lnTo>
                <a:lnTo>
                  <a:pt x="745" y="0"/>
                </a:lnTo>
                <a:close/>
                <a:moveTo>
                  <a:pt x="1482" y="0"/>
                </a:moveTo>
                <a:lnTo>
                  <a:pt x="1482" y="40"/>
                </a:lnTo>
                <a:lnTo>
                  <a:pt x="1474" y="40"/>
                </a:lnTo>
                <a:lnTo>
                  <a:pt x="1474" y="0"/>
                </a:lnTo>
                <a:lnTo>
                  <a:pt x="1482" y="0"/>
                </a:lnTo>
                <a:close/>
                <a:moveTo>
                  <a:pt x="2227" y="0"/>
                </a:moveTo>
                <a:lnTo>
                  <a:pt x="2227" y="40"/>
                </a:lnTo>
                <a:lnTo>
                  <a:pt x="2219" y="40"/>
                </a:lnTo>
                <a:lnTo>
                  <a:pt x="2219" y="0"/>
                </a:lnTo>
                <a:lnTo>
                  <a:pt x="2227" y="0"/>
                </a:lnTo>
                <a:close/>
                <a:moveTo>
                  <a:pt x="2964" y="0"/>
                </a:moveTo>
                <a:lnTo>
                  <a:pt x="2964" y="40"/>
                </a:lnTo>
                <a:lnTo>
                  <a:pt x="2956" y="40"/>
                </a:lnTo>
                <a:lnTo>
                  <a:pt x="2956" y="0"/>
                </a:lnTo>
                <a:lnTo>
                  <a:pt x="2964" y="0"/>
                </a:lnTo>
                <a:close/>
              </a:path>
            </a:pathLst>
          </a:custGeom>
          <a:solidFill>
            <a:srgbClr val="868686"/>
          </a:solidFill>
          <a:ln w="0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6399" name="BlokTextu 46"/>
          <p:cNvSpPr txBox="1">
            <a:spLocks noChangeArrowheads="1"/>
          </p:cNvSpPr>
          <p:nvPr/>
        </p:nvSpPr>
        <p:spPr bwMode="auto">
          <a:xfrm>
            <a:off x="2667000" y="13843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b="1">
                <a:solidFill>
                  <a:schemeClr val="bg2"/>
                </a:solidFill>
              </a:rPr>
              <a:t>Sója</a:t>
            </a:r>
          </a:p>
        </p:txBody>
      </p:sp>
      <p:sp>
        <p:nvSpPr>
          <p:cNvPr id="16400" name="BlokTextu 47"/>
          <p:cNvSpPr txBox="1">
            <a:spLocks noChangeArrowheads="1"/>
          </p:cNvSpPr>
          <p:nvPr/>
        </p:nvSpPr>
        <p:spPr bwMode="auto">
          <a:xfrm>
            <a:off x="5562600" y="13843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b="1">
                <a:solidFill>
                  <a:schemeClr val="bg1"/>
                </a:solidFill>
              </a:rPr>
              <a:t>Ľan</a:t>
            </a:r>
          </a:p>
        </p:txBody>
      </p:sp>
      <p:sp>
        <p:nvSpPr>
          <p:cNvPr id="16401" name="BlokTextu 48"/>
          <p:cNvSpPr txBox="1">
            <a:spLocks noChangeArrowheads="1"/>
          </p:cNvSpPr>
          <p:nvPr/>
        </p:nvSpPr>
        <p:spPr bwMode="auto">
          <a:xfrm>
            <a:off x="1524000" y="1308100"/>
            <a:ext cx="114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600" b="1"/>
              <a:t>Bq/g</a:t>
            </a:r>
          </a:p>
        </p:txBody>
      </p:sp>
      <p:pic>
        <p:nvPicPr>
          <p:cNvPr id="16402" name="Picture 10" descr="http://files.enerusko3d.webnode.sk/200000229-1daf31ea88/kata8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62400" y="45085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10" descr="http://files.enerusko3d.webnode.sk/200000229-1daf31ea88/kata8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24600" y="45085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BlokTextu 8"/>
          <p:cNvSpPr txBox="1">
            <a:spLocks noChangeArrowheads="1"/>
          </p:cNvSpPr>
          <p:nvPr/>
        </p:nvSpPr>
        <p:spPr bwMode="auto">
          <a:xfrm>
            <a:off x="0" y="5407025"/>
            <a:ext cx="9067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3200" b="1" dirty="0">
                <a:solidFill>
                  <a:schemeClr val="bg1"/>
                </a:solidFill>
                <a:latin typeface="Calibri" pitchFamily="34" charset="0"/>
              </a:rPr>
              <a:t>Sú semená rastlín zozbieraných z rastlín rastúcich v rádioaktivite nebezpečné?</a:t>
            </a:r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405" name="BlokTextu 46"/>
          <p:cNvSpPr txBox="1">
            <a:spLocks noChangeArrowheads="1"/>
          </p:cNvSpPr>
          <p:nvPr/>
        </p:nvSpPr>
        <p:spPr bwMode="auto">
          <a:xfrm rot="-5400000">
            <a:off x="1127919" y="2732881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b="1">
                <a:solidFill>
                  <a:schemeClr val="bg2"/>
                </a:solidFill>
              </a:rPr>
              <a:t>Bq/g</a:t>
            </a:r>
          </a:p>
        </p:txBody>
      </p:sp>
      <p:pic>
        <p:nvPicPr>
          <p:cNvPr id="22" name="Picture 4" descr="LOGO__IS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8F8FA"/>
              </a:clrFrom>
              <a:clrTo>
                <a:srgbClr val="F8F8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14475" cy="114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Skupina 22"/>
          <p:cNvGrpSpPr>
            <a:grpSpLocks/>
          </p:cNvGrpSpPr>
          <p:nvPr/>
        </p:nvGrpSpPr>
        <p:grpSpPr bwMode="auto">
          <a:xfrm>
            <a:off x="7721600" y="0"/>
            <a:ext cx="1419204" cy="1114435"/>
            <a:chOff x="3180903" y="949837"/>
            <a:chExt cx="2057400" cy="1952362"/>
          </a:xfrm>
        </p:grpSpPr>
        <p:grpSp>
          <p:nvGrpSpPr>
            <p:cNvPr id="24" name="Skupina 25"/>
            <p:cNvGrpSpPr>
              <a:grpSpLocks/>
            </p:cNvGrpSpPr>
            <p:nvPr/>
          </p:nvGrpSpPr>
          <p:grpSpPr bwMode="auto">
            <a:xfrm>
              <a:off x="3180903" y="1102237"/>
              <a:ext cx="2057400" cy="1799962"/>
              <a:chOff x="3276600" y="5160334"/>
              <a:chExt cx="2057400" cy="1799962"/>
            </a:xfrm>
          </p:grpSpPr>
          <p:pic>
            <p:nvPicPr>
              <p:cNvPr id="26" name="lbImage" descr="http://www.sav.sk/php/image_thumb_ok.php?image_id=13830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3276600" y="5160334"/>
                <a:ext cx="2057400" cy="167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BlokTextu 26"/>
              <p:cNvSpPr txBox="1"/>
              <p:nvPr/>
            </p:nvSpPr>
            <p:spPr>
              <a:xfrm>
                <a:off x="3448050" y="5180971"/>
                <a:ext cx="1752601" cy="17793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Veda Pre Budúcnosť</a:t>
                </a:r>
              </a:p>
              <a:p>
                <a:pPr algn="ctr">
                  <a:defRPr/>
                </a:pPr>
                <a:endParaRPr lang="sk-SK" sz="1200" b="1" cap="small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>
                  <a:defRPr/>
                </a:pP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Science </a:t>
                </a:r>
                <a:r>
                  <a:rPr lang="sk-SK" sz="1200" b="1" cap="small" dirty="0" err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</a:t>
                </a: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sk-SK" sz="1200" b="1" cap="small" dirty="0" err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</a:t>
                </a: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sk-SK" sz="1200" b="1" cap="small" dirty="0" err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Future</a:t>
                </a:r>
                <a:endParaRPr lang="sk-SK" sz="1200" b="1" cap="small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25" name="Obrázok 24" descr="Logo SAV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3180903" y="949837"/>
              <a:ext cx="2057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BlokTextu 8"/>
          <p:cNvSpPr txBox="1">
            <a:spLocks noChangeArrowheads="1"/>
          </p:cNvSpPr>
          <p:nvPr/>
        </p:nvSpPr>
        <p:spPr bwMode="auto">
          <a:xfrm>
            <a:off x="1600200" y="228600"/>
            <a:ext cx="7410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200" b="1">
                <a:solidFill>
                  <a:schemeClr val="bg1"/>
                </a:solidFill>
                <a:latin typeface="Calibri" pitchFamily="34" charset="0"/>
              </a:rPr>
              <a:t>Rádioaktivita je všade okolo nás...</a:t>
            </a:r>
            <a:endParaRPr lang="en-US" sz="3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BlokTextu 2"/>
          <p:cNvSpPr txBox="1">
            <a:spLocks noChangeArrowheads="1"/>
          </p:cNvSpPr>
          <p:nvPr/>
        </p:nvSpPr>
        <p:spPr bwMode="auto">
          <a:xfrm>
            <a:off x="457200" y="1066800"/>
            <a:ext cx="8153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k-SK" sz="2800">
                <a:solidFill>
                  <a:schemeClr val="bg1"/>
                </a:solidFill>
                <a:latin typeface="Calibri" pitchFamily="34" charset="0"/>
              </a:rPr>
              <a:t> olivový olej:  182 Bq/L</a:t>
            </a:r>
          </a:p>
          <a:p>
            <a:pPr>
              <a:buFont typeface="Arial" charset="0"/>
              <a:buChar char="•"/>
            </a:pPr>
            <a:r>
              <a:rPr lang="sk-SK" sz="2800">
                <a:solidFill>
                  <a:schemeClr val="bg1"/>
                </a:solidFill>
                <a:latin typeface="Calibri" pitchFamily="34" charset="0"/>
              </a:rPr>
              <a:t> mlieko:  52 Bq/L</a:t>
            </a:r>
          </a:p>
          <a:p>
            <a:pPr>
              <a:buFont typeface="Arial" charset="0"/>
              <a:buChar char="•"/>
            </a:pPr>
            <a:r>
              <a:rPr lang="sk-SK" sz="2800">
                <a:solidFill>
                  <a:schemeClr val="bg1"/>
                </a:solidFill>
                <a:latin typeface="Calibri" pitchFamily="34" charset="0"/>
              </a:rPr>
              <a:t> pivo:  14 Bq/L</a:t>
            </a:r>
          </a:p>
          <a:p>
            <a:pPr>
              <a:buFont typeface="Arial" charset="0"/>
              <a:buChar char="•"/>
            </a:pPr>
            <a:r>
              <a:rPr lang="sk-SK" sz="2800">
                <a:solidFill>
                  <a:schemeClr val="bg1"/>
                </a:solidFill>
                <a:latin typeface="Calibri" pitchFamily="34" charset="0"/>
              </a:rPr>
              <a:t> káva:  1 000 Bq/kg</a:t>
            </a:r>
          </a:p>
          <a:p>
            <a:pPr>
              <a:buFont typeface="Arial" charset="0"/>
              <a:buChar char="•"/>
            </a:pPr>
            <a:endParaRPr lang="sk-SK" sz="2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BlokTextu 3"/>
          <p:cNvSpPr txBox="1">
            <a:spLocks noChangeArrowheads="1"/>
          </p:cNvSpPr>
          <p:nvPr/>
        </p:nvSpPr>
        <p:spPr bwMode="auto">
          <a:xfrm>
            <a:off x="609600" y="4238625"/>
            <a:ext cx="838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000">
                <a:solidFill>
                  <a:schemeClr val="bg1"/>
                </a:solidFill>
                <a:latin typeface="Calibri" pitchFamily="34" charset="0"/>
              </a:rPr>
              <a:t>Sója z Černobyľu:  21 300 Bq/kg</a:t>
            </a:r>
          </a:p>
          <a:p>
            <a:r>
              <a:rPr lang="sk-SK" sz="4000">
                <a:solidFill>
                  <a:schemeClr val="bg1"/>
                </a:solidFill>
                <a:latin typeface="Calibri" pitchFamily="34" charset="0"/>
              </a:rPr>
              <a:t>Ľan z Černobyľu: 1 630 Bq/kg </a:t>
            </a:r>
          </a:p>
        </p:txBody>
      </p:sp>
      <p:pic>
        <p:nvPicPr>
          <p:cNvPr id="5" name="Picture 4" descr="LOGO__IS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8F8FA"/>
              </a:clrFrom>
              <a:clrTo>
                <a:srgbClr val="F8F8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14475" cy="114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Skupina 5"/>
          <p:cNvGrpSpPr>
            <a:grpSpLocks/>
          </p:cNvGrpSpPr>
          <p:nvPr/>
        </p:nvGrpSpPr>
        <p:grpSpPr bwMode="auto">
          <a:xfrm>
            <a:off x="7721600" y="0"/>
            <a:ext cx="1419204" cy="1114435"/>
            <a:chOff x="3180903" y="949837"/>
            <a:chExt cx="2057400" cy="1952362"/>
          </a:xfrm>
        </p:grpSpPr>
        <p:grpSp>
          <p:nvGrpSpPr>
            <p:cNvPr id="7" name="Skupina 25"/>
            <p:cNvGrpSpPr>
              <a:grpSpLocks/>
            </p:cNvGrpSpPr>
            <p:nvPr/>
          </p:nvGrpSpPr>
          <p:grpSpPr bwMode="auto">
            <a:xfrm>
              <a:off x="3180903" y="1102237"/>
              <a:ext cx="2057400" cy="1799962"/>
              <a:chOff x="3276600" y="5160334"/>
              <a:chExt cx="2057400" cy="1799962"/>
            </a:xfrm>
          </p:grpSpPr>
          <p:pic>
            <p:nvPicPr>
              <p:cNvPr id="9" name="lbImage" descr="http://www.sav.sk/php/image_thumb_ok.php?image_id=13830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3276600" y="5160334"/>
                <a:ext cx="2057400" cy="167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BlokTextu 9"/>
              <p:cNvSpPr txBox="1"/>
              <p:nvPr/>
            </p:nvSpPr>
            <p:spPr>
              <a:xfrm>
                <a:off x="3448050" y="5180971"/>
                <a:ext cx="1752601" cy="17793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Veda Pre Budúcnosť</a:t>
                </a:r>
              </a:p>
              <a:p>
                <a:pPr algn="ctr">
                  <a:defRPr/>
                </a:pPr>
                <a:endParaRPr lang="sk-SK" sz="1200" b="1" cap="small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>
                  <a:defRPr/>
                </a:pP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Science </a:t>
                </a:r>
                <a:r>
                  <a:rPr lang="sk-SK" sz="1200" b="1" cap="small" dirty="0" err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</a:t>
                </a: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sk-SK" sz="1200" b="1" cap="small" dirty="0" err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</a:t>
                </a: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sk-SK" sz="1200" b="1" cap="small" dirty="0" err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Future</a:t>
                </a:r>
                <a:endParaRPr lang="sk-SK" sz="1200" b="1" cap="small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8" name="Obrázok 7" descr="Logo SAV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180903" y="949837"/>
              <a:ext cx="2057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3"/>
          <p:cNvSpPr>
            <a:spLocks noChangeArrowheads="1"/>
          </p:cNvSpPr>
          <p:nvPr/>
        </p:nvSpPr>
        <p:spPr bwMode="auto">
          <a:xfrm>
            <a:off x="106363" y="152400"/>
            <a:ext cx="89614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k-SK" sz="3400" b="1">
                <a:solidFill>
                  <a:schemeClr val="bg1"/>
                </a:solidFill>
                <a:latin typeface="Calibri" pitchFamily="34" charset="0"/>
              </a:rPr>
              <a:t>Čo nám môže povedať analýza proteínov?</a:t>
            </a:r>
            <a:endParaRPr lang="en-US" sz="3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413" name="BlokTextu 24"/>
          <p:cNvSpPr txBox="1">
            <a:spLocks noChangeArrowheads="1"/>
          </p:cNvSpPr>
          <p:nvPr/>
        </p:nvSpPr>
        <p:spPr bwMode="auto">
          <a:xfrm>
            <a:off x="207963" y="4411663"/>
            <a:ext cx="8458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algn="just">
              <a:lnSpc>
                <a:spcPct val="150000"/>
              </a:lnSpc>
              <a:defRPr/>
            </a:pPr>
            <a:r>
              <a:rPr lang="sk-SK" sz="2000" b="1" dirty="0">
                <a:solidFill>
                  <a:schemeClr val="bg1"/>
                </a:solidFill>
                <a:latin typeface="Calibri" pitchFamily="34" charset="0"/>
              </a:rPr>
              <a:t>Predpokladáme, že rastliny sa adaptujú na rádioaktivitu tým, že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sk-SK" sz="2000" b="1" dirty="0">
                <a:solidFill>
                  <a:schemeClr val="bg1"/>
                </a:solidFill>
                <a:latin typeface="Calibri" pitchFamily="34" charset="0"/>
              </a:rPr>
              <a:t>zmenia produkciu viacerých proteínov. Tieto proteíny pomáhajú napríklad rastlinu chrániť voči radiačným poškodeniam a zároveň prispôsobia prebiehajúce biochemické procesy novým podmienkam.</a:t>
            </a:r>
          </a:p>
          <a:p>
            <a:pPr marL="342900" indent="-342900" algn="just">
              <a:lnSpc>
                <a:spcPct val="150000"/>
              </a:lnSpc>
              <a:defRPr/>
            </a:pPr>
            <a:endParaRPr lang="sk-SK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8436" name="Picture 2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0188" y="1146175"/>
            <a:ext cx="8645525" cy="31781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18437" name="BlokTextu 34"/>
          <p:cNvSpPr txBox="1">
            <a:spLocks noChangeArrowheads="1"/>
          </p:cNvSpPr>
          <p:nvPr/>
        </p:nvSpPr>
        <p:spPr bwMode="auto">
          <a:xfrm>
            <a:off x="5076825" y="1231900"/>
            <a:ext cx="1066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solidFill>
                  <a:schemeClr val="bg1"/>
                </a:solidFill>
              </a:rPr>
              <a:t>1</a:t>
            </a:r>
            <a:r>
              <a:rPr lang="sk-SK" sz="1100" b="1">
                <a:solidFill>
                  <a:schemeClr val="bg1"/>
                </a:solidFill>
              </a:rPr>
              <a:t> </a:t>
            </a:r>
            <a:r>
              <a:rPr lang="en-US" sz="1100" b="1">
                <a:solidFill>
                  <a:schemeClr val="bg1"/>
                </a:solidFill>
              </a:rPr>
              <a:t>Signaling</a:t>
            </a:r>
          </a:p>
        </p:txBody>
      </p:sp>
      <p:sp>
        <p:nvSpPr>
          <p:cNvPr id="18438" name="BlokTextu 107"/>
          <p:cNvSpPr txBox="1">
            <a:spLocks noChangeArrowheads="1"/>
          </p:cNvSpPr>
          <p:nvPr/>
        </p:nvSpPr>
        <p:spPr bwMode="auto">
          <a:xfrm>
            <a:off x="5076825" y="1382713"/>
            <a:ext cx="14430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solidFill>
                  <a:schemeClr val="bg1"/>
                </a:solidFill>
              </a:rPr>
              <a:t>2</a:t>
            </a:r>
            <a:r>
              <a:rPr lang="sk-SK" sz="1100" b="1">
                <a:solidFill>
                  <a:schemeClr val="bg1"/>
                </a:solidFill>
              </a:rPr>
              <a:t> </a:t>
            </a:r>
            <a:r>
              <a:rPr lang="en-US" sz="1100" b="1">
                <a:solidFill>
                  <a:schemeClr val="bg1"/>
                </a:solidFill>
              </a:rPr>
              <a:t>Stress response</a:t>
            </a:r>
          </a:p>
        </p:txBody>
      </p:sp>
      <p:sp>
        <p:nvSpPr>
          <p:cNvPr id="18439" name="BlokTextu 108"/>
          <p:cNvSpPr txBox="1">
            <a:spLocks noChangeArrowheads="1"/>
          </p:cNvSpPr>
          <p:nvPr/>
        </p:nvSpPr>
        <p:spPr bwMode="auto">
          <a:xfrm>
            <a:off x="5076825" y="1525588"/>
            <a:ext cx="11953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100" b="1">
                <a:solidFill>
                  <a:schemeClr val="bg1"/>
                </a:solidFill>
              </a:rPr>
              <a:t>3 Transcription</a:t>
            </a:r>
            <a:endParaRPr lang="en-US" sz="1100" b="1">
              <a:solidFill>
                <a:schemeClr val="bg1"/>
              </a:solidFill>
            </a:endParaRPr>
          </a:p>
        </p:txBody>
      </p:sp>
      <p:sp>
        <p:nvSpPr>
          <p:cNvPr id="18440" name="BlokTextu 109"/>
          <p:cNvSpPr txBox="1">
            <a:spLocks noChangeArrowheads="1"/>
          </p:cNvSpPr>
          <p:nvPr/>
        </p:nvSpPr>
        <p:spPr bwMode="auto">
          <a:xfrm>
            <a:off x="5076825" y="1682750"/>
            <a:ext cx="10715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100" b="1">
                <a:solidFill>
                  <a:schemeClr val="bg1"/>
                </a:solidFill>
              </a:rPr>
              <a:t>4 Translation</a:t>
            </a:r>
            <a:endParaRPr lang="en-US" sz="1100" b="1">
              <a:solidFill>
                <a:schemeClr val="bg1"/>
              </a:solidFill>
            </a:endParaRPr>
          </a:p>
        </p:txBody>
      </p:sp>
      <p:sp>
        <p:nvSpPr>
          <p:cNvPr id="18441" name="BlokTextu 110"/>
          <p:cNvSpPr txBox="1">
            <a:spLocks noChangeArrowheads="1"/>
          </p:cNvSpPr>
          <p:nvPr/>
        </p:nvSpPr>
        <p:spPr bwMode="auto">
          <a:xfrm>
            <a:off x="5076825" y="1843088"/>
            <a:ext cx="9540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100" b="1">
                <a:solidFill>
                  <a:schemeClr val="bg1"/>
                </a:solidFill>
              </a:rPr>
              <a:t>5 Secretion</a:t>
            </a:r>
            <a:endParaRPr lang="en-US" sz="1100" b="1">
              <a:solidFill>
                <a:schemeClr val="bg1"/>
              </a:solidFill>
            </a:endParaRPr>
          </a:p>
        </p:txBody>
      </p:sp>
      <p:sp>
        <p:nvSpPr>
          <p:cNvPr id="18442" name="BlokTextu 111"/>
          <p:cNvSpPr txBox="1">
            <a:spLocks noChangeArrowheads="1"/>
          </p:cNvSpPr>
          <p:nvPr/>
        </p:nvSpPr>
        <p:spPr bwMode="auto">
          <a:xfrm>
            <a:off x="6486525" y="1214438"/>
            <a:ext cx="14795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100" b="1">
                <a:solidFill>
                  <a:schemeClr val="bg1"/>
                </a:solidFill>
              </a:rPr>
              <a:t>6 Phosphorylation</a:t>
            </a:r>
            <a:endParaRPr lang="en-US" sz="1100" b="1">
              <a:solidFill>
                <a:schemeClr val="bg1"/>
              </a:solidFill>
            </a:endParaRPr>
          </a:p>
        </p:txBody>
      </p:sp>
      <p:sp>
        <p:nvSpPr>
          <p:cNvPr id="18443" name="BlokTextu 112"/>
          <p:cNvSpPr txBox="1">
            <a:spLocks noChangeArrowheads="1"/>
          </p:cNvSpPr>
          <p:nvPr/>
        </p:nvSpPr>
        <p:spPr bwMode="auto">
          <a:xfrm>
            <a:off x="6481763" y="1376363"/>
            <a:ext cx="9350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100" b="1">
                <a:solidFill>
                  <a:schemeClr val="bg1"/>
                </a:solidFill>
              </a:rPr>
              <a:t>7 Hormone</a:t>
            </a:r>
            <a:endParaRPr lang="en-US" sz="1100" b="1">
              <a:solidFill>
                <a:schemeClr val="bg1"/>
              </a:solidFill>
            </a:endParaRPr>
          </a:p>
        </p:txBody>
      </p:sp>
      <p:sp>
        <p:nvSpPr>
          <p:cNvPr id="18444" name="BlokTextu 113"/>
          <p:cNvSpPr txBox="1">
            <a:spLocks noChangeArrowheads="1"/>
          </p:cNvSpPr>
          <p:nvPr/>
        </p:nvSpPr>
        <p:spPr bwMode="auto">
          <a:xfrm>
            <a:off x="6481763" y="1538288"/>
            <a:ext cx="14351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100" b="1">
                <a:solidFill>
                  <a:schemeClr val="bg1"/>
                </a:solidFill>
              </a:rPr>
              <a:t>8 Alarmone</a:t>
            </a:r>
            <a:endParaRPr lang="en-US" sz="1100" b="1">
              <a:solidFill>
                <a:schemeClr val="bg1"/>
              </a:solidFill>
            </a:endParaRPr>
          </a:p>
        </p:txBody>
      </p:sp>
      <p:sp>
        <p:nvSpPr>
          <p:cNvPr id="18445" name="BlokTextu 114"/>
          <p:cNvSpPr txBox="1">
            <a:spLocks noChangeArrowheads="1"/>
          </p:cNvSpPr>
          <p:nvPr/>
        </p:nvSpPr>
        <p:spPr bwMode="auto">
          <a:xfrm>
            <a:off x="6486525" y="1698625"/>
            <a:ext cx="9413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100" b="1">
                <a:solidFill>
                  <a:schemeClr val="bg1"/>
                </a:solidFill>
              </a:rPr>
              <a:t>9 </a:t>
            </a:r>
            <a:r>
              <a:rPr lang="en-US" sz="1100" b="1">
                <a:solidFill>
                  <a:schemeClr val="bg1"/>
                </a:solidFill>
              </a:rPr>
              <a:t>Betaine</a:t>
            </a:r>
          </a:p>
        </p:txBody>
      </p:sp>
      <p:sp>
        <p:nvSpPr>
          <p:cNvPr id="18446" name="BlokTextu 115"/>
          <p:cNvSpPr txBox="1">
            <a:spLocks noChangeArrowheads="1"/>
          </p:cNvSpPr>
          <p:nvPr/>
        </p:nvSpPr>
        <p:spPr bwMode="auto">
          <a:xfrm>
            <a:off x="6402388" y="1852613"/>
            <a:ext cx="13223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100" b="1">
                <a:solidFill>
                  <a:schemeClr val="bg1"/>
                </a:solidFill>
              </a:rPr>
              <a:t>10 Respiration</a:t>
            </a:r>
            <a:endParaRPr lang="en-US" sz="11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BlokTextu 11"/>
          <p:cNvSpPr txBox="1">
            <a:spLocks noChangeArrowheads="1"/>
          </p:cNvSpPr>
          <p:nvPr/>
        </p:nvSpPr>
        <p:spPr bwMode="auto">
          <a:xfrm>
            <a:off x="1981200" y="420688"/>
            <a:ext cx="47244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3500" b="1">
                <a:solidFill>
                  <a:schemeClr val="bg1"/>
                </a:solidFill>
                <a:latin typeface="Calibri" pitchFamily="34" charset="0"/>
              </a:rPr>
              <a:t>Prečo je tento výskum dôležitý?</a:t>
            </a:r>
            <a:endParaRPr lang="en-US" sz="35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BlokTextu 20"/>
          <p:cNvSpPr txBox="1">
            <a:spLocks noChangeArrowheads="1"/>
          </p:cNvSpPr>
          <p:nvPr/>
        </p:nvSpPr>
        <p:spPr bwMode="auto">
          <a:xfrm>
            <a:off x="542925" y="2244725"/>
            <a:ext cx="83058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k-SK" sz="2000" b="1">
                <a:solidFill>
                  <a:schemeClr val="bg1"/>
                </a:solidFill>
                <a:latin typeface="Calibri" pitchFamily="34" charset="0"/>
              </a:rPr>
              <a:t> Jadrové nehody sa z času na čas stanú – Černobyľ 1986; Fukušima 2011</a:t>
            </a:r>
          </a:p>
          <a:p>
            <a:r>
              <a:rPr lang="sk-SK" sz="2000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sk-SK" sz="2000" b="1">
                <a:solidFill>
                  <a:schemeClr val="bg1"/>
                </a:solidFill>
                <a:latin typeface="Calibri" pitchFamily="34" charset="0"/>
              </a:rPr>
              <a:t> Ak budeme rozumieť tomu, ako sa rastliny adaptujú na rádioaktivitu, možno budeme môcť zmierniť negatívny dosah rádioaktivity na ľudský organizmus </a:t>
            </a:r>
          </a:p>
          <a:p>
            <a:pPr>
              <a:buFont typeface="Arial" charset="0"/>
              <a:buChar char="•"/>
            </a:pPr>
            <a:endParaRPr lang="sk-SK" sz="2000" b="1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sk-SK" sz="2000" b="1">
                <a:solidFill>
                  <a:schemeClr val="bg1"/>
                </a:solidFill>
                <a:latin typeface="Calibri" pitchFamily="34" charset="0"/>
              </a:rPr>
              <a:t> Pre budúcnosť – rastliny ktoré sa budú pestovať pri dlhých kozmických letoch alebo na iných planétach budú vystavené značnej vesmírnej rádioaktivite</a:t>
            </a:r>
          </a:p>
        </p:txBody>
      </p:sp>
      <p:pic>
        <p:nvPicPr>
          <p:cNvPr id="4" name="Picture 4" descr="LOGO__IS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8F8FA"/>
              </a:clrFrom>
              <a:clrTo>
                <a:srgbClr val="F8F8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14475" cy="114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Skupina 4"/>
          <p:cNvGrpSpPr>
            <a:grpSpLocks/>
          </p:cNvGrpSpPr>
          <p:nvPr/>
        </p:nvGrpSpPr>
        <p:grpSpPr bwMode="auto">
          <a:xfrm>
            <a:off x="7721600" y="0"/>
            <a:ext cx="1419204" cy="1114435"/>
            <a:chOff x="3180903" y="949837"/>
            <a:chExt cx="2057400" cy="1952362"/>
          </a:xfrm>
        </p:grpSpPr>
        <p:grpSp>
          <p:nvGrpSpPr>
            <p:cNvPr id="6" name="Skupina 25"/>
            <p:cNvGrpSpPr>
              <a:grpSpLocks/>
            </p:cNvGrpSpPr>
            <p:nvPr/>
          </p:nvGrpSpPr>
          <p:grpSpPr bwMode="auto">
            <a:xfrm>
              <a:off x="3180903" y="1102237"/>
              <a:ext cx="2057400" cy="1799962"/>
              <a:chOff x="3276600" y="5160334"/>
              <a:chExt cx="2057400" cy="1799962"/>
            </a:xfrm>
          </p:grpSpPr>
          <p:pic>
            <p:nvPicPr>
              <p:cNvPr id="8" name="lbImage" descr="http://www.sav.sk/php/image_thumb_ok.php?image_id=13830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3276600" y="5160334"/>
                <a:ext cx="2057400" cy="167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BlokTextu 8"/>
              <p:cNvSpPr txBox="1"/>
              <p:nvPr/>
            </p:nvSpPr>
            <p:spPr>
              <a:xfrm>
                <a:off x="3448050" y="5180971"/>
                <a:ext cx="1752601" cy="17793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Veda Pre Budúcnosť</a:t>
                </a:r>
              </a:p>
              <a:p>
                <a:pPr algn="ctr">
                  <a:defRPr/>
                </a:pPr>
                <a:endParaRPr lang="sk-SK" sz="1200" b="1" cap="small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>
                  <a:defRPr/>
                </a:pP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Science </a:t>
                </a:r>
                <a:r>
                  <a:rPr lang="sk-SK" sz="1200" b="1" cap="small" dirty="0" err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</a:t>
                </a: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sk-SK" sz="1200" b="1" cap="small" dirty="0" err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</a:t>
                </a: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sk-SK" sz="1200" b="1" cap="small" dirty="0" err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Future</a:t>
                </a:r>
                <a:endParaRPr lang="sk-SK" sz="1200" b="1" cap="small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7" name="Obrázok 6" descr="Logo SAV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180903" y="949837"/>
              <a:ext cx="2057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11"/>
          <p:cNvSpPr txBox="1">
            <a:spLocks noChangeArrowheads="1"/>
          </p:cNvSpPr>
          <p:nvPr/>
        </p:nvSpPr>
        <p:spPr bwMode="auto">
          <a:xfrm>
            <a:off x="990600" y="0"/>
            <a:ext cx="7467600" cy="63094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k-SK" sz="3500" b="1" dirty="0" err="1" smtClean="0">
                <a:solidFill>
                  <a:schemeClr val="bg1"/>
                </a:solidFill>
              </a:rPr>
              <a:t>www.chernobylproteomics.sav.sk</a:t>
            </a:r>
            <a:endParaRPr lang="en-US" sz="3500" b="1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52600" y="623456"/>
            <a:ext cx="6192982" cy="619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11"/>
          <p:cNvSpPr txBox="1">
            <a:spLocks noChangeArrowheads="1"/>
          </p:cNvSpPr>
          <p:nvPr/>
        </p:nvSpPr>
        <p:spPr bwMode="auto">
          <a:xfrm>
            <a:off x="990600" y="0"/>
            <a:ext cx="7467600" cy="63094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k-SK" sz="3500" b="1" dirty="0" err="1" smtClean="0">
                <a:solidFill>
                  <a:schemeClr val="bg1"/>
                </a:solidFill>
              </a:rPr>
              <a:t>www.chernobylproteomics.sav.sk</a:t>
            </a:r>
            <a:endParaRPr lang="en-US" sz="3500" b="1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46442" y="630382"/>
            <a:ext cx="6178358" cy="622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11"/>
          <p:cNvSpPr txBox="1">
            <a:spLocks noChangeArrowheads="1"/>
          </p:cNvSpPr>
          <p:nvPr/>
        </p:nvSpPr>
        <p:spPr bwMode="auto">
          <a:xfrm>
            <a:off x="990600" y="0"/>
            <a:ext cx="7467600" cy="63094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k-SK" sz="3500" b="1" dirty="0" err="1" smtClean="0">
                <a:solidFill>
                  <a:schemeClr val="bg1"/>
                </a:solidFill>
              </a:rPr>
              <a:t>www.chernobylproteomics.sav.sk</a:t>
            </a:r>
            <a:endParaRPr lang="en-US" sz="35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1086" y="631371"/>
            <a:ext cx="6161314" cy="622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://content.answers.com/main/content/wp/en/thumb/2/2f/300px-Chernobyl_Disaste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58975" y="1782763"/>
            <a:ext cx="5181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BlokTextu 4"/>
          <p:cNvSpPr txBox="1">
            <a:spLocks noChangeArrowheads="1"/>
          </p:cNvSpPr>
          <p:nvPr/>
        </p:nvSpPr>
        <p:spPr bwMode="auto">
          <a:xfrm>
            <a:off x="668338" y="723900"/>
            <a:ext cx="7848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Havária </a:t>
            </a:r>
            <a:r>
              <a:rPr lang="sk-SK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Černobyľskej </a:t>
            </a:r>
            <a:r>
              <a:rPr lang="sk-SK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jadrovej elektrárne 26.apríla 1986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pic>
        <p:nvPicPr>
          <p:cNvPr id="4" name="Picture 4" descr="LOGO__IS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8F8FA"/>
              </a:clrFrom>
              <a:clrTo>
                <a:srgbClr val="F8F8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14475" cy="114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Skupina 4"/>
          <p:cNvGrpSpPr>
            <a:grpSpLocks/>
          </p:cNvGrpSpPr>
          <p:nvPr/>
        </p:nvGrpSpPr>
        <p:grpSpPr bwMode="auto">
          <a:xfrm>
            <a:off x="7721600" y="0"/>
            <a:ext cx="1419204" cy="1114435"/>
            <a:chOff x="3180903" y="949837"/>
            <a:chExt cx="2057400" cy="1952362"/>
          </a:xfrm>
        </p:grpSpPr>
        <p:grpSp>
          <p:nvGrpSpPr>
            <p:cNvPr id="6" name="Skupina 25"/>
            <p:cNvGrpSpPr>
              <a:grpSpLocks/>
            </p:cNvGrpSpPr>
            <p:nvPr/>
          </p:nvGrpSpPr>
          <p:grpSpPr bwMode="auto">
            <a:xfrm>
              <a:off x="3180903" y="1102237"/>
              <a:ext cx="2057400" cy="1799962"/>
              <a:chOff x="3276600" y="5160334"/>
              <a:chExt cx="2057400" cy="1799962"/>
            </a:xfrm>
          </p:grpSpPr>
          <p:pic>
            <p:nvPicPr>
              <p:cNvPr id="8" name="lbImage" descr="http://www.sav.sk/php/image_thumb_ok.php?image_id=13830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3276600" y="5160334"/>
                <a:ext cx="2057400" cy="167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BlokTextu 8"/>
              <p:cNvSpPr txBox="1"/>
              <p:nvPr/>
            </p:nvSpPr>
            <p:spPr>
              <a:xfrm>
                <a:off x="3448050" y="5180971"/>
                <a:ext cx="1752601" cy="17793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Veda Pre Budúcnosť</a:t>
                </a:r>
              </a:p>
              <a:p>
                <a:pPr algn="ctr">
                  <a:defRPr/>
                </a:pPr>
                <a:endParaRPr lang="sk-SK" sz="1200" b="1" cap="small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>
                  <a:defRPr/>
                </a:pP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Science </a:t>
                </a:r>
                <a:r>
                  <a:rPr lang="sk-SK" sz="1200" b="1" cap="small" dirty="0" err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</a:t>
                </a: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sk-SK" sz="1200" b="1" cap="small" dirty="0" err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</a:t>
                </a: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sk-SK" sz="1200" b="1" cap="small" dirty="0" err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Future</a:t>
                </a:r>
                <a:endParaRPr lang="sk-SK" sz="1200" b="1" cap="small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7" name="Obrázok 6" descr="Logo SAV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3180903" y="949837"/>
              <a:ext cx="2057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11"/>
          <p:cNvSpPr txBox="1">
            <a:spLocks noChangeArrowheads="1"/>
          </p:cNvSpPr>
          <p:nvPr/>
        </p:nvSpPr>
        <p:spPr bwMode="auto">
          <a:xfrm>
            <a:off x="990600" y="0"/>
            <a:ext cx="7467600" cy="63094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k-SK" sz="3500" b="1" dirty="0" err="1" smtClean="0">
                <a:solidFill>
                  <a:schemeClr val="bg1"/>
                </a:solidFill>
              </a:rPr>
              <a:t>www.chernobylproteomics.sav.sk</a:t>
            </a:r>
            <a:endParaRPr lang="en-US" sz="35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" y="642256"/>
            <a:ext cx="8382000" cy="597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11"/>
          <p:cNvSpPr txBox="1">
            <a:spLocks noChangeArrowheads="1"/>
          </p:cNvSpPr>
          <p:nvPr/>
        </p:nvSpPr>
        <p:spPr bwMode="auto">
          <a:xfrm>
            <a:off x="990600" y="0"/>
            <a:ext cx="7467600" cy="63094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k-SK" sz="3500" b="1" dirty="0" err="1" smtClean="0"/>
              <a:t>www.chernobylproteomics.sav.sk</a:t>
            </a:r>
            <a:endParaRPr lang="en-US" sz="35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00200" y="631372"/>
            <a:ext cx="6172200" cy="616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11"/>
          <p:cNvSpPr txBox="1">
            <a:spLocks noChangeArrowheads="1"/>
          </p:cNvSpPr>
          <p:nvPr/>
        </p:nvSpPr>
        <p:spPr bwMode="auto">
          <a:xfrm>
            <a:off x="990600" y="0"/>
            <a:ext cx="7467600" cy="63094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k-SK" sz="3500" b="1" dirty="0" err="1" smtClean="0"/>
              <a:t>www.chernobylproteomics.sav.sk</a:t>
            </a:r>
            <a:endParaRPr lang="en-US" sz="35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770" y="642256"/>
            <a:ext cx="8515630" cy="606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11"/>
          <p:cNvSpPr txBox="1">
            <a:spLocks noChangeArrowheads="1"/>
          </p:cNvSpPr>
          <p:nvPr/>
        </p:nvSpPr>
        <p:spPr bwMode="auto">
          <a:xfrm>
            <a:off x="1981200" y="0"/>
            <a:ext cx="4724400" cy="630237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 dirty="0"/>
              <a:t>Acknowledgements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82486" y="609600"/>
            <a:ext cx="6019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LOGO__IS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8F8FA"/>
              </a:clrFrom>
              <a:clrTo>
                <a:srgbClr val="F8F8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14475" cy="114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Skupina 4"/>
          <p:cNvGrpSpPr>
            <a:grpSpLocks/>
          </p:cNvGrpSpPr>
          <p:nvPr/>
        </p:nvGrpSpPr>
        <p:grpSpPr bwMode="auto">
          <a:xfrm>
            <a:off x="7721600" y="0"/>
            <a:ext cx="1419204" cy="1114435"/>
            <a:chOff x="3180903" y="949837"/>
            <a:chExt cx="2057400" cy="1952362"/>
          </a:xfrm>
        </p:grpSpPr>
        <p:grpSp>
          <p:nvGrpSpPr>
            <p:cNvPr id="6" name="Skupina 25"/>
            <p:cNvGrpSpPr>
              <a:grpSpLocks/>
            </p:cNvGrpSpPr>
            <p:nvPr/>
          </p:nvGrpSpPr>
          <p:grpSpPr bwMode="auto">
            <a:xfrm>
              <a:off x="3180903" y="1102237"/>
              <a:ext cx="2057400" cy="1799962"/>
              <a:chOff x="3276600" y="5160334"/>
              <a:chExt cx="2057400" cy="1799962"/>
            </a:xfrm>
          </p:grpSpPr>
          <p:pic>
            <p:nvPicPr>
              <p:cNvPr id="8" name="lbImage" descr="http://www.sav.sk/php/image_thumb_ok.php?image_id=13830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3276600" y="5160334"/>
                <a:ext cx="2057400" cy="167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BlokTextu 8"/>
              <p:cNvSpPr txBox="1"/>
              <p:nvPr/>
            </p:nvSpPr>
            <p:spPr>
              <a:xfrm>
                <a:off x="3448050" y="5180971"/>
                <a:ext cx="1752601" cy="17793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Veda Pre Budúcnosť</a:t>
                </a:r>
              </a:p>
              <a:p>
                <a:pPr algn="ctr">
                  <a:defRPr/>
                </a:pPr>
                <a:endParaRPr lang="sk-SK" sz="1200" b="1" cap="small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>
                  <a:defRPr/>
                </a:pP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Science </a:t>
                </a:r>
                <a:r>
                  <a:rPr lang="sk-SK" sz="1200" b="1" cap="small" dirty="0" err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</a:t>
                </a: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sk-SK" sz="1200" b="1" cap="small" dirty="0" err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</a:t>
                </a: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sk-SK" sz="1200" b="1" cap="small" dirty="0" err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Future</a:t>
                </a:r>
                <a:endParaRPr lang="sk-SK" sz="1200" b="1" cap="small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7" name="Obrázok 6" descr="Logo SAV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180903" y="949837"/>
              <a:ext cx="2057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"/>
          <p:cNvGrpSpPr>
            <a:grpSpLocks/>
          </p:cNvGrpSpPr>
          <p:nvPr/>
        </p:nvGrpSpPr>
        <p:grpSpPr bwMode="auto">
          <a:xfrm>
            <a:off x="668338" y="1457325"/>
            <a:ext cx="7775575" cy="5229225"/>
            <a:chOff x="1056" y="290"/>
            <a:chExt cx="4077" cy="3298"/>
          </a:xfrm>
        </p:grpSpPr>
        <p:grpSp>
          <p:nvGrpSpPr>
            <p:cNvPr id="6148" name="Group 5"/>
            <p:cNvGrpSpPr>
              <a:grpSpLocks/>
            </p:cNvGrpSpPr>
            <p:nvPr/>
          </p:nvGrpSpPr>
          <p:grpSpPr bwMode="auto">
            <a:xfrm>
              <a:off x="1056" y="290"/>
              <a:ext cx="4077" cy="3298"/>
              <a:chOff x="624" y="384"/>
              <a:chExt cx="4077" cy="3298"/>
            </a:xfrm>
          </p:grpSpPr>
          <p:pic>
            <p:nvPicPr>
              <p:cNvPr id="6150" name="Picture 6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624" y="384"/>
                <a:ext cx="4077" cy="3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51" name="Rectangle 7"/>
              <p:cNvSpPr>
                <a:spLocks noChangeArrowheads="1"/>
              </p:cNvSpPr>
              <p:nvPr/>
            </p:nvSpPr>
            <p:spPr bwMode="auto">
              <a:xfrm>
                <a:off x="3744" y="3408"/>
                <a:ext cx="86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ru-RU" sz="1200" b="1" i="1" dirty="0">
                    <a:latin typeface="Times New Roman" pitchFamily="18" charset="0"/>
                  </a:rPr>
                  <a:t>De Cort et al., 1998</a:t>
                </a:r>
              </a:p>
            </p:txBody>
          </p:sp>
        </p:grpSp>
        <p:sp>
          <p:nvSpPr>
            <p:cNvPr id="6149" name="AutoShape 8"/>
            <p:cNvSpPr>
              <a:spLocks noChangeArrowheads="1"/>
            </p:cNvSpPr>
            <p:nvPr/>
          </p:nvSpPr>
          <p:spPr bwMode="auto">
            <a:xfrm>
              <a:off x="3466" y="2140"/>
              <a:ext cx="99" cy="97"/>
            </a:xfrm>
            <a:prstGeom prst="star8">
              <a:avLst>
                <a:gd name="adj" fmla="val 19699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k-SK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6147" name="BlokTextu 8"/>
          <p:cNvSpPr txBox="1">
            <a:spLocks noChangeArrowheads="1"/>
          </p:cNvSpPr>
          <p:nvPr/>
        </p:nvSpPr>
        <p:spPr bwMode="auto">
          <a:xfrm>
            <a:off x="239713" y="1054100"/>
            <a:ext cx="8318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…40 % </a:t>
            </a:r>
            <a:r>
              <a:rPr lang="en-US" sz="2000" b="1" dirty="0" err="1">
                <a:solidFill>
                  <a:schemeClr val="bg1"/>
                </a:solidFill>
                <a:latin typeface="Calibri" pitchFamily="34" charset="0"/>
              </a:rPr>
              <a:t>Eur</a:t>
            </a:r>
            <a:r>
              <a:rPr lang="sk-SK" sz="2000" b="1" dirty="0" err="1">
                <a:solidFill>
                  <a:schemeClr val="bg1"/>
                </a:solidFill>
                <a:latin typeface="Calibri" pitchFamily="34" charset="0"/>
              </a:rPr>
              <a:t>ópy</a:t>
            </a:r>
            <a:r>
              <a:rPr lang="sk-SK" sz="2000" b="1" dirty="0">
                <a:solidFill>
                  <a:schemeClr val="bg1"/>
                </a:solidFill>
                <a:latin typeface="Calibri" pitchFamily="34" charset="0"/>
              </a:rPr>
              <a:t> je v </a:t>
            </a:r>
            <a:r>
              <a:rPr lang="sk-SK" sz="2000" b="1" dirty="0" smtClean="0">
                <a:solidFill>
                  <a:schemeClr val="bg1"/>
                </a:solidFill>
                <a:latin typeface="Calibri" pitchFamily="34" charset="0"/>
              </a:rPr>
              <a:t>súčasnosti </a:t>
            </a:r>
            <a:r>
              <a:rPr lang="sk-SK" sz="2000" b="1" dirty="0">
                <a:solidFill>
                  <a:schemeClr val="bg1"/>
                </a:solidFill>
                <a:latin typeface="Calibri" pitchFamily="34" charset="0"/>
              </a:rPr>
              <a:t>kontaminovaných </a:t>
            </a:r>
            <a:r>
              <a:rPr lang="en-US" sz="2000" b="1" baseline="30000" dirty="0">
                <a:solidFill>
                  <a:schemeClr val="bg1"/>
                </a:solidFill>
                <a:latin typeface="Calibri" pitchFamily="34" charset="0"/>
              </a:rPr>
              <a:t>137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Cs </a:t>
            </a:r>
            <a:r>
              <a:rPr lang="sk-SK" sz="2000" b="1" dirty="0">
                <a:solidFill>
                  <a:schemeClr val="bg1"/>
                </a:solidFill>
                <a:latin typeface="Calibri" pitchFamily="34" charset="0"/>
              </a:rPr>
              <a:t>do úrovne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 4 </a:t>
            </a:r>
            <a:r>
              <a:rPr lang="sk-SK" sz="2000" b="1" dirty="0">
                <a:solidFill>
                  <a:schemeClr val="bg1"/>
                </a:solidFill>
                <a:latin typeface="Calibri" pitchFamily="34" charset="0"/>
              </a:rPr>
              <a:t>000 </a:t>
            </a:r>
            <a:r>
              <a:rPr lang="en-US" sz="2000" b="1" dirty="0" err="1">
                <a:solidFill>
                  <a:schemeClr val="bg1"/>
                </a:solidFill>
                <a:latin typeface="Calibri" pitchFamily="34" charset="0"/>
              </a:rPr>
              <a:t>Bq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/m</a:t>
            </a:r>
            <a:r>
              <a:rPr lang="en-US" sz="2000" b="1" baseline="30000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pic>
        <p:nvPicPr>
          <p:cNvPr id="8" name="Picture 4" descr="LOGO__IS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8F8FA"/>
              </a:clrFrom>
              <a:clrTo>
                <a:srgbClr val="F8F8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14475" cy="114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Skupina 8"/>
          <p:cNvGrpSpPr>
            <a:grpSpLocks/>
          </p:cNvGrpSpPr>
          <p:nvPr/>
        </p:nvGrpSpPr>
        <p:grpSpPr bwMode="auto">
          <a:xfrm>
            <a:off x="7721600" y="0"/>
            <a:ext cx="1419204" cy="1114435"/>
            <a:chOff x="3180903" y="949837"/>
            <a:chExt cx="2057400" cy="1952362"/>
          </a:xfrm>
        </p:grpSpPr>
        <p:grpSp>
          <p:nvGrpSpPr>
            <p:cNvPr id="10" name="Skupina 25"/>
            <p:cNvGrpSpPr>
              <a:grpSpLocks/>
            </p:cNvGrpSpPr>
            <p:nvPr/>
          </p:nvGrpSpPr>
          <p:grpSpPr bwMode="auto">
            <a:xfrm>
              <a:off x="3180903" y="1102237"/>
              <a:ext cx="2057400" cy="1799962"/>
              <a:chOff x="3276600" y="5160334"/>
              <a:chExt cx="2057400" cy="1799962"/>
            </a:xfrm>
          </p:grpSpPr>
          <p:pic>
            <p:nvPicPr>
              <p:cNvPr id="12" name="lbImage" descr="http://www.sav.sk/php/image_thumb_ok.php?image_id=13830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3276600" y="5160334"/>
                <a:ext cx="2057400" cy="167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BlokTextu 12"/>
              <p:cNvSpPr txBox="1"/>
              <p:nvPr/>
            </p:nvSpPr>
            <p:spPr>
              <a:xfrm>
                <a:off x="3448050" y="5180971"/>
                <a:ext cx="1752601" cy="17793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Veda Pre Budúcnosť</a:t>
                </a:r>
              </a:p>
              <a:p>
                <a:pPr algn="ctr">
                  <a:defRPr/>
                </a:pPr>
                <a:endParaRPr lang="sk-SK" sz="1200" b="1" cap="small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>
                  <a:defRPr/>
                </a:pP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Science </a:t>
                </a:r>
                <a:r>
                  <a:rPr lang="sk-SK" sz="1200" b="1" cap="small" dirty="0" err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</a:t>
                </a: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sk-SK" sz="1200" b="1" cap="small" dirty="0" err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</a:t>
                </a: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sk-SK" sz="1200" b="1" cap="small" dirty="0" err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Future</a:t>
                </a:r>
                <a:endParaRPr lang="sk-SK" sz="1200" b="1" cap="small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1" name="Obrázok 10" descr="Logo SAV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3180903" y="949837"/>
              <a:ext cx="2057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Aktivita</a:t>
            </a:r>
            <a:r>
              <a:rPr lang="sk-SK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pozadia</a:t>
            </a:r>
            <a:r>
              <a:rPr lang="sk-SK" dirty="0" smtClean="0">
                <a:solidFill>
                  <a:schemeClr val="bg1"/>
                </a:solidFill>
                <a:latin typeface="Calibri" pitchFamily="34" charset="0"/>
              </a:rPr>
              <a:t> orných pôd je v rozsahu 135-965 Bq/kg</a:t>
            </a:r>
            <a:r>
              <a:rPr lang="sk-SK" baseline="30000" dirty="0" smtClean="0">
                <a:solidFill>
                  <a:schemeClr val="bg1"/>
                </a:solidFill>
                <a:latin typeface="Calibri" pitchFamily="34" charset="0"/>
              </a:rPr>
              <a:t>-1</a:t>
            </a:r>
          </a:p>
          <a:p>
            <a:pPr eaLnBrk="1" hangingPunct="1"/>
            <a:endParaRPr lang="sk-SK" baseline="300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endParaRPr lang="sk-SK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sk-SK" dirty="0" smtClean="0">
                <a:solidFill>
                  <a:schemeClr val="bg1"/>
                </a:solidFill>
                <a:latin typeface="Calibri" pitchFamily="34" charset="0"/>
              </a:rPr>
              <a:t>1 kg superfosfátového hnojiva môže mať aktivitu od prírodných </a:t>
            </a:r>
            <a:r>
              <a:rPr lang="sk-SK" dirty="0" err="1" smtClean="0">
                <a:solidFill>
                  <a:schemeClr val="bg1"/>
                </a:solidFill>
                <a:latin typeface="Calibri" pitchFamily="34" charset="0"/>
              </a:rPr>
              <a:t>rádionuklidov</a:t>
            </a:r>
            <a:r>
              <a:rPr lang="sk-SK" dirty="0" smtClean="0">
                <a:solidFill>
                  <a:schemeClr val="bg1"/>
                </a:solidFill>
                <a:latin typeface="Calibri" pitchFamily="34" charset="0"/>
              </a:rPr>
              <a:t> až 5000 </a:t>
            </a:r>
            <a:r>
              <a:rPr lang="sk-SK" dirty="0" err="1" smtClean="0">
                <a:solidFill>
                  <a:schemeClr val="bg1"/>
                </a:solidFill>
                <a:latin typeface="Calibri" pitchFamily="34" charset="0"/>
              </a:rPr>
              <a:t>Bq</a:t>
            </a:r>
            <a:endParaRPr lang="sk-SK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171" name="BlokTextu 5"/>
          <p:cNvSpPr txBox="1">
            <a:spLocks noChangeArrowheads="1"/>
          </p:cNvSpPr>
          <p:nvPr/>
        </p:nvSpPr>
        <p:spPr bwMode="auto">
          <a:xfrm>
            <a:off x="1646238" y="277813"/>
            <a:ext cx="7467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600" b="1" u="sng">
                <a:solidFill>
                  <a:schemeClr val="bg1"/>
                </a:solidFill>
                <a:latin typeface="Calibri" pitchFamily="34" charset="0"/>
              </a:rPr>
              <a:t>Je 4 000 Bq veľa alebo málo?</a:t>
            </a:r>
            <a:endParaRPr lang="en-US" sz="3600" b="1" u="sng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4" descr="LOGO__IS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8F8FA"/>
              </a:clrFrom>
              <a:clrTo>
                <a:srgbClr val="F8F8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14475" cy="114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Skupina 4"/>
          <p:cNvGrpSpPr>
            <a:grpSpLocks/>
          </p:cNvGrpSpPr>
          <p:nvPr/>
        </p:nvGrpSpPr>
        <p:grpSpPr bwMode="auto">
          <a:xfrm>
            <a:off x="7721600" y="0"/>
            <a:ext cx="1419204" cy="1114435"/>
            <a:chOff x="3180903" y="949837"/>
            <a:chExt cx="2057400" cy="1952362"/>
          </a:xfrm>
        </p:grpSpPr>
        <p:grpSp>
          <p:nvGrpSpPr>
            <p:cNvPr id="6" name="Skupina 25"/>
            <p:cNvGrpSpPr>
              <a:grpSpLocks/>
            </p:cNvGrpSpPr>
            <p:nvPr/>
          </p:nvGrpSpPr>
          <p:grpSpPr bwMode="auto">
            <a:xfrm>
              <a:off x="3180903" y="1102237"/>
              <a:ext cx="2057400" cy="1799962"/>
              <a:chOff x="3276600" y="5160334"/>
              <a:chExt cx="2057400" cy="1799962"/>
            </a:xfrm>
          </p:grpSpPr>
          <p:pic>
            <p:nvPicPr>
              <p:cNvPr id="8" name="lbImage" descr="http://www.sav.sk/php/image_thumb_ok.php?image_id=13830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3276600" y="5160334"/>
                <a:ext cx="2057400" cy="167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BlokTextu 8"/>
              <p:cNvSpPr txBox="1"/>
              <p:nvPr/>
            </p:nvSpPr>
            <p:spPr>
              <a:xfrm>
                <a:off x="3448050" y="5180971"/>
                <a:ext cx="1752601" cy="17793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Veda Pre Budúcnosť</a:t>
                </a:r>
              </a:p>
              <a:p>
                <a:pPr algn="ctr">
                  <a:defRPr/>
                </a:pPr>
                <a:endParaRPr lang="sk-SK" sz="1200" b="1" cap="small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>
                  <a:defRPr/>
                </a:pP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Science </a:t>
                </a:r>
                <a:r>
                  <a:rPr lang="sk-SK" sz="1200" b="1" cap="small" dirty="0" err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</a:t>
                </a: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sk-SK" sz="1200" b="1" cap="small" dirty="0" err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</a:t>
                </a: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sk-SK" sz="1200" b="1" cap="small" dirty="0" err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Future</a:t>
                </a:r>
                <a:endParaRPr lang="sk-SK" sz="1200" b="1" cap="small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7" name="Obrázok 6" descr="Logo SAV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180903" y="949837"/>
              <a:ext cx="2057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" y="454025"/>
            <a:ext cx="9144000" cy="952500"/>
          </a:xfrm>
        </p:spPr>
        <p:txBody>
          <a:bodyPr/>
          <a:lstStyle/>
          <a:p>
            <a:pPr algn="ctr" eaLnBrk="1" hangingPunct="1"/>
            <a:r>
              <a:rPr lang="sk-SK" sz="1800" dirty="0" smtClean="0">
                <a:solidFill>
                  <a:schemeClr val="bg1"/>
                </a:solidFill>
                <a:latin typeface="Calibri" pitchFamily="34" charset="0"/>
              </a:rPr>
              <a:t>Nasledujúci rok 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(1987) </a:t>
            </a:r>
            <a:r>
              <a:rPr lang="sk-SK" sz="1800" dirty="0" smtClean="0">
                <a:solidFill>
                  <a:schemeClr val="bg1"/>
                </a:solidFill>
                <a:latin typeface="Calibri" pitchFamily="34" charset="0"/>
              </a:rPr>
              <a:t>boli pozorované abnormality ako napríklad 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“witches'-broom”</a:t>
            </a:r>
            <a:endParaRPr lang="ru-RU" sz="18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8196" name="Picture 4" descr="CNV00001_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341438"/>
            <a:ext cx="914400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BlokTextu 5"/>
          <p:cNvSpPr txBox="1">
            <a:spLocks noChangeArrowheads="1"/>
          </p:cNvSpPr>
          <p:nvPr/>
        </p:nvSpPr>
        <p:spPr bwMode="auto">
          <a:xfrm>
            <a:off x="2209800" y="53975"/>
            <a:ext cx="487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1-2 </a:t>
            </a:r>
            <a:r>
              <a:rPr lang="sk-SK" sz="3600" b="1" dirty="0">
                <a:solidFill>
                  <a:schemeClr val="bg1"/>
                </a:solidFill>
                <a:latin typeface="Calibri" pitchFamily="34" charset="0"/>
              </a:rPr>
              <a:t>roky po havárii</a:t>
            </a:r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…</a:t>
            </a:r>
          </a:p>
        </p:txBody>
      </p:sp>
      <p:pic>
        <p:nvPicPr>
          <p:cNvPr id="6" name="Picture 4" descr="LOGO__IS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8F8FA"/>
              </a:clrFrom>
              <a:clrTo>
                <a:srgbClr val="F8F8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14475" cy="114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Skupina 6"/>
          <p:cNvGrpSpPr>
            <a:grpSpLocks/>
          </p:cNvGrpSpPr>
          <p:nvPr/>
        </p:nvGrpSpPr>
        <p:grpSpPr bwMode="auto">
          <a:xfrm>
            <a:off x="7721600" y="0"/>
            <a:ext cx="1419204" cy="1114435"/>
            <a:chOff x="3180903" y="949837"/>
            <a:chExt cx="2057400" cy="1952362"/>
          </a:xfrm>
        </p:grpSpPr>
        <p:grpSp>
          <p:nvGrpSpPr>
            <p:cNvPr id="8" name="Skupina 25"/>
            <p:cNvGrpSpPr>
              <a:grpSpLocks/>
            </p:cNvGrpSpPr>
            <p:nvPr/>
          </p:nvGrpSpPr>
          <p:grpSpPr bwMode="auto">
            <a:xfrm>
              <a:off x="3180903" y="1102237"/>
              <a:ext cx="2057400" cy="1799962"/>
              <a:chOff x="3276600" y="5160334"/>
              <a:chExt cx="2057400" cy="1799962"/>
            </a:xfrm>
          </p:grpSpPr>
          <p:pic>
            <p:nvPicPr>
              <p:cNvPr id="10" name="lbImage" descr="http://www.sav.sk/php/image_thumb_ok.php?image_id=13830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3276600" y="5160334"/>
                <a:ext cx="2057400" cy="167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BlokTextu 10"/>
              <p:cNvSpPr txBox="1"/>
              <p:nvPr/>
            </p:nvSpPr>
            <p:spPr>
              <a:xfrm>
                <a:off x="3448050" y="5180971"/>
                <a:ext cx="1752601" cy="17793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Veda Pre Budúcnosť</a:t>
                </a:r>
              </a:p>
              <a:p>
                <a:pPr algn="ctr">
                  <a:defRPr/>
                </a:pPr>
                <a:endParaRPr lang="sk-SK" sz="1200" b="1" cap="small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>
                  <a:defRPr/>
                </a:pP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Science </a:t>
                </a:r>
                <a:r>
                  <a:rPr lang="sk-SK" sz="1200" b="1" cap="small" dirty="0" err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</a:t>
                </a: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sk-SK" sz="1200" b="1" cap="small" dirty="0" err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</a:t>
                </a: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sk-SK" sz="1200" b="1" cap="small" dirty="0" err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Future</a:t>
                </a:r>
                <a:endParaRPr lang="sk-SK" sz="1200" b="1" cap="small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9" name="Obrázok 8" descr="Logo SAV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3180903" y="949837"/>
              <a:ext cx="2057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8" descr="data:image/jpg;base64,/9j/4AAQSkZJRgABAQAAAQABAAD/2wCEAAkGBhASEBIUEhMWFBUWFyEXGRYWGRcWGhsdHxcXGxocGBkaHyYfHCUjIRgaIDssIycqLCwvFSoxNTAqNSYrLCkBCQoKDgwOGg8PGjQlHyQsMDI0NCkvLDU0NS0yLyksNDUuKTU1KSkpLCo1NTU1NSksLywwNDUsMDAvLDQtNTU0Kv/AABEIAIwAoAMBIgACEQEDEQH/xAAcAAEAAwEBAAMAAAAAAAAAAAAABQcIBgQBAgP/xABDEAABAgMEBQkGAggHAQAAAAABAgMABBEFBiExBxJRYZETFCIyQVJxgdIWF0JTgpIjYggVGFSTwcLRM2NyobHh8KL/xAAbAQEAAQUBAAAAAAAAAAAAAAAABAECBQYHA//EADMRAAIBAgMEBgoDAQAAAAAAAAABAgMEBREhEhMxUQYUFUFTgSIjYXGRobHR4fAWUsFy/9oADAMBAAIRAxEAPwC8YQhACEIQAhCEAIQhACM9ad9IC3ZjmLDhDTP+Lqmmu53TTMIyptJ2CLZ0mXyFmyDjoI5Vf4bI/ORnTYkVV5U7YyrIST01MIbRVbrq6CpqSpRxJPEkxSUlFNvggWpoG0gLbmOYvuEtu/4JUa6ix8IrkFDs2gUzMaCjFE3KvSswpCqtusrphgQpJwIPlUGNXaNr4ptKQbeJHKp6DqR2LAFTTYoUV507IRaks1wB1MIQioEIQgBCEIAQhCAEIQgBCEIAQhCAEfBMfMVlpzvxzSS5s0qj8yCnDNLeS1btbqjz2QBUGly+36xn1FCqsM1ba2HHpL+ojgkR2Wgu5tEqnnRiqqGQdmS1+fVHgdsVjc67S5+caYTUAmq1D4UDrH+Q3kRqiSkkMtobbSEoQkJSkdgAoBGo9JsR3VLq0HrLj7vz9CRRhm82VHp0ubUJnmhlRDwHBC/6T5b45LRBfb9Xz6Q4qku/Rt2uQx6C/pJ4KMaIn5Ft5pbTidZC0lKge0EUMZWvddtcjOOy68dU1SrvIPVVw/3BivRrEd9S6tN+lHh/z+PpkUrQyeaNlQitdB99+eSXIOKq/LAJNc1N5IVvpTVPgNsWVG2ngIQhACEIQAhCEAIQhACEIQAhCEAea0bQbYacddUEttpK1KPYAKmMg30vQ5aE69Mrw1jRCe6gYJT5DPeSYtj9IO/NAmz2lZ0W+RszQj+o/Tviv9Fdz+fToK01YZotyuRx6KPqI4JMeFzcQt6Uqs+CX78SqWbyRamhy53NJPlnE0emAFGuaUZoTur1j4jZFgwhHHru5ndVpVp8W/1eRkIrZWSEV3pludzqU5w2mr0uCcM1N5qHl1h57YsSBEVtLmdrWjWhxT/V5iUdpZGVLkXqXZ061MIqQk0WkfEg9ZPDEbwI17ITzbzSHWlBSHEhSVDtBFQYyrpRufzCdVqJow7VbWwY9JH0k8CIsb9Hy/OslVnuqxTVbBOzNaPLrDxVsEdgt68LilGrDg0Y9rJ5MuyEIR7lBCEIAQhCAEIQgBCEIARDXwvM3ISb0y5jqDop7yzglI8TwFTEzGbdO19+dTnNWlVZliQaZKdyUfp6o3622AK7np16bmFuLJcdeXU0xJUo5AedAPKNMaP7qCz5JtogcorpukdqyMRXYnBPlvirdB9zeWfM46n8Nk0br8TlM/pB4qGwxadt6QJCVmGpd138RagkhOOpXIuHJIy341pSNF6RXdS5qqzoJvZ1eXP8fUlUYpLaZ0cIQjSCSIQhAHM6Q7pC0JJbYA5VPTaP5wMq7FCqfOvZGarNtB6UmEOt1Q6yuormFJOII4gjyjTFhaQJCbfcYad/EQopCVYa9M1NnJQ8McK0pFU6brm8hMCcbT+G8aLp8Lm36hj4g7RG79HbupbVXZ101nqs+f5ItaKa2kX3dK8jc/JszLeAWnFOeqoYKSfA1/5iYjOGge/HNZsyjqqMzJGrXJLuSfvHR8QmNHxvRGEIQgBCEIAQhCAEIR9VrCQSSAAKknAAdpJgDjdK99RZ0gpSFUfdq2yO0GnSX9Ix8SNsZfsaynZuZbZbxW6qgrvzUdwFSfCOg0o30NpT63Ek8i3+GyPyg9am1Rx8KDsjtNFVhokZF+1ZhOOoeTHbqDMjetVEjcN8Y/EbzqlBzWsnpFc5PgXwjtMkL73ubsaTas+SP4wRQrw6AOaz+dZqd1a7K0e66pSipRKlE1JJqSTmSTnHota1HJl9x501W4oqUfHsG4ZDcI8kW4dYRtKeus3rJ839hOW0zR2iK+PPZINuKq+xRCq5qT8C9+Aod6d8d3GVbj3oVITrb4qU9VxI+JBprDxGBG9IjUsrMocQlaFBSFgKSoZEEVBHlGg4/h3VLjbgvQnqvY+9EqlPaR+scHpevjzOSLbaqPP1QmmaU/GrdnqjerdHbzU0htCnFqCUISVKUcgAKkmMs32vQufnXHzUJ6raT8KB1R/M71GGAYd1u425r0Iav2vuQqz2UQjTykqCkkpUk1CgSCCMiCMovC5d7G7aknZCdI5fUwXh0wMlgd5JoSO3PbSjI9lj2q5LPtvtGi21BQ8uw7iMDuMb9iNhG7p6aTjrF8n9iLCWyz7WrZjspMOMudFxpVDTaMiDsOBB3xqTRZfQWlIIWojl2/w3h+YDBVPzDHxqOyKv0sWEidk2LVlxmhPKDt1DkTvQapP/AFHH6K76mzZ9C1Ehhyjbw7NUnBdPynHwrti/DrzrdBTeklpJcpLiJx2WaxhHwhYIBBqDiCI+YnlghCEAIQhACKp08345tKiTaVR2YHTpmlrI/eej4BUWVbFrNSzDr7x1W20lSjuHYNpOQ3mMfXqvG7Pzb0y7m4qoTmEpGCUjwFBAHruLdZVoTrbIqEdZxQ7EAivmcEjeqLe02zIYspthsBKVuJbCRgAhCSqg3DVSIktEtzuZSQW4mj79FrrmlNOgjdQGp3q3R7793ERaaGkLdU0G1FXRSFVqAO07v9459eYtTrYnCU36um/nz+JLjTag+bMvwi7v2fGP3tz+Gn+8P2fGP3tz+Gn+8bF/IsP/AL/J/Y8dzMp6xbIdmphthoVW4rVFchtJ3AVPlF7O3vkbBl2pNTjsy6hNSE6tRXHGpASMcBiacY/e5uiNmz5oTCX1uEJKQlSUpHSFK1B2V4xSukBp1Npzgdrrcso490mqPLV1YhSq0MauNyperis8uDcuHvyX+l2TprPvLkavZJW9LPSaHHJZ1aahKqVNKHChIWMMRgacYoi2bIdlX3GHRRbatU0y3EbiKHziW0dtOqtST5KusHUk07oxX/8ANYue+OiNm0JozCn1tkpCSlKUqHRFK1J2U4RSNahgtzuXL1clnzalw9+T/wAGTqLPvM6wi7v2fGP3tz+Gn+8P2fGP3tz+Gn+8Tv5Fh/8Af5P7Fu5mSWhWYTMWS4w4ApKHFtlJxBQpIVQ7ukoRT1+LrqkJ1xg1Kes2o/Eg11T4jEHekxoK4lxUWY26hDqnQ4oK6SQmlBTsP/qRGaXbnc9ki42mr7FVppmpPxo34Co3p3xrtlitOjiU3B+rqP58/ie0oNwXNH20D3451KGUdVV6WA1a5qayT9nV8NWLTjGl0ryOSE4zMt4lCuknLWScFJPiK/8AMbAsm1Gplht5pWs24kLSdx27CMvER0EiHrhCEAIQjn79XrRZ0i7MKoVAaraT8Sz1R/M7gYAqb9IK/GstNntK6KKLfI7VZoR5DpHeRsjkdENzueToccTVhii1VyUr4E78qncnfHHuLempgk1ceeX5qWpX8yY0/ci66ZCSbYFCrrOKHxLPWPh2DckRr2P4j1S32IP056L2LvZ60obTJ6EIRy8nCEIQAisb42pd2amnGZxRQ8z0eVSFDsxTrprWhNKKGByjp9It7RZ8itwEcqvoND8xGdNiRj5AdsZfccKiSokkmpJxJJzJMbb0fwqVwpV5ScUtE4vJ59/kR6s8tC+rmWrd6VmUMSSit57o8qoKPZUJ11UpUjJIxOcWbGOWnVJUFJJBBqCMCCMQQY1Bo9vYLQkkOkjlU9B0bFgZ02KFFedOyKdIMKlbqNeMnJPRuTzefd5ClPPQ6aEIRqZIEIQgDN+lu53Mp0rbTRh+q0UySr40bqE1G5W6O0/R8vzRSrPdVgqq2Cdua0efWHgraI7y/V1k2hJOMmgX1m1H4VgHV8jik7lRmJh96VmApNW3mV1G1K0nt8CI6jgGI9bt9mb9OOj9q7mQasNlm14RBXJvU3aMk1MIoCoUWkfCsdZPHEbiInY2A8hGY9N19+ezxZbVViWJQKZKXktW+lNUeBPbFwaYb7/q+QIbVSYfq23TNIp01j/SDQb1CM1XdsJycmmpdvrOKpXsSM1KO4Cp8otnOMIuUnkkOJZOgy5uu4qedHRRVDIPar4lfSMPEnZF3R47HspuWYbYaFENpCR5dp3k4neY9kchxO+le3Eqr4cF7jIQjsrIQhCMcXiBMI8dsWaJhh1krUgOJKCpBAUAcDSoPh5xdFJtJvJFDOWlC+HP51RQqrLVUNbCK9Jf1EcAI4+LHt/QdPskmXKZlHZQhC/NKjTgTHITVz7QbJC5R8U/ylkcQKR1uwubNUY06E1klz181xIElLPNoh47LRbfDmE6nXVRh6iHNgx6K/pJ4ExCytzrQcICJR81/wAtYHEgCOwu/oNn3iDMFMsjtrRa/JKTTieMUv7mzdGVOvNZNc9fJcRBSzzSNAgwjyWRZwl2GmQtSw2kIClkFRAFBUgCPXHJZJJtJ5oniEIRaVEUfpyubybqZ1odBw6roHYv4VfUBTxTvi8I8VtWQ3NS7rDoqhxJSdo2EbwaEeEZLDL6VlcRqrhwfuLJx2lkUboPvvzOd5u4qjEyQnHJLmSFbq9U+I2RpmMW3gsR2TmXWHes2qlewjNKhuIofONM6Ib7frCQTyiqzDFG3a5nDoL+oDikx12E4zipReaZjzPuke96rRn3Xqnk09BobEAmh8VYqP8Aqj8Ln3zds5xbjLTS1rTq6zgUSkVqQnVUM8Ptjv8ASFozkmZxXJFxCV9PVBTqpJNSE9GoHmY5n2Gl++7xR6Ysq0oVoOFRZplU8tUSfv8AbR+TLfa564e/20fky32ueuIz2Gl++7xR6Yew0v33eKPTGO7GsfCRfvJcyT9/to/Jlvtc9cPf7aPyZb7XPXEZ7DS/fd4o9MPYaX77vFHph2NY+EhvJcyT9/to/Jlvtc9cPf7aPyZb7XPXEZ7DS/fd4o9MPYaX77vFHph2NY+EhvJcyT9/to/Jlvtc9cPf7aPyZb7XPXEZ7DS/fd4o9MPYaX77vFHph2NY+EhvJcyT9/to/Jlvtc9cPf7aPyZb7XPXEZ7DS/fd4o9MPYaX77vFHph2NY+EhvJcyT9/to/Jlvtc9cPf7aPyZb7XPXEZ7DS/fd4o9MPYaX77vFHph2NY+EhvJcyT9/to/Jlvtc9cPf7aPyZb7XPXEZ7DS/fd4o9MPYaX77vFHph2NY+EhvJcyT9/to/Jlvtc9cPf7aPyZb7XPXEZ7DS/fd4o9MPYaX77vFHph2NY+EhvJcyFvhfJ20XEOvNNIWlOrrNhQ1hWo1tZRyx4+EevRne9VnWg07U8ms8m6NqFEY+KTRXlvj3+w0v33eKPTHU6OtGkk7OJLhcWG/xAklOqog1AVRNSN1RGSpUoUYKEFkkWN56s/9k="/>
          <p:cNvSpPr>
            <a:spLocks noChangeAspect="1" noChangeArrowheads="1"/>
          </p:cNvSpPr>
          <p:nvPr/>
        </p:nvSpPr>
        <p:spPr bwMode="auto">
          <a:xfrm>
            <a:off x="98425" y="-639763"/>
            <a:ext cx="1524000" cy="133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pic>
        <p:nvPicPr>
          <p:cNvPr id="9219" name="Picture 10" descr="http://files.enerusko3d.webnode.sk/200000229-1daf31ea88/kata8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1885950"/>
            <a:ext cx="35052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BlokTextu 9"/>
          <p:cNvSpPr txBox="1">
            <a:spLocks noChangeArrowheads="1"/>
          </p:cNvSpPr>
          <p:nvPr/>
        </p:nvSpPr>
        <p:spPr bwMode="auto">
          <a:xfrm>
            <a:off x="3352800" y="1905000"/>
            <a:ext cx="20574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0" b="1">
                <a:solidFill>
                  <a:srgbClr val="FFFF00"/>
                </a:solidFill>
              </a:rPr>
              <a:t>=</a:t>
            </a:r>
          </a:p>
        </p:txBody>
      </p:sp>
      <p:pic>
        <p:nvPicPr>
          <p:cNvPr id="8198" name="Picture 12" descr="http://oomlaut.com/week/wp-content/uploads/2011/03/poison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18138" y="1931988"/>
            <a:ext cx="3497262" cy="30210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4" descr="LOGO__IS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8F8FA"/>
              </a:clrFrom>
              <a:clrTo>
                <a:srgbClr val="F8F8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14475" cy="114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Skupina 6"/>
          <p:cNvGrpSpPr>
            <a:grpSpLocks/>
          </p:cNvGrpSpPr>
          <p:nvPr/>
        </p:nvGrpSpPr>
        <p:grpSpPr bwMode="auto">
          <a:xfrm>
            <a:off x="7721600" y="0"/>
            <a:ext cx="1419204" cy="1114435"/>
            <a:chOff x="3180903" y="949837"/>
            <a:chExt cx="2057400" cy="1952362"/>
          </a:xfrm>
        </p:grpSpPr>
        <p:grpSp>
          <p:nvGrpSpPr>
            <p:cNvPr id="8" name="Skupina 25"/>
            <p:cNvGrpSpPr>
              <a:grpSpLocks/>
            </p:cNvGrpSpPr>
            <p:nvPr/>
          </p:nvGrpSpPr>
          <p:grpSpPr bwMode="auto">
            <a:xfrm>
              <a:off x="3180903" y="1102237"/>
              <a:ext cx="2057400" cy="1799962"/>
              <a:chOff x="3276600" y="5160334"/>
              <a:chExt cx="2057400" cy="1799962"/>
            </a:xfrm>
          </p:grpSpPr>
          <p:pic>
            <p:nvPicPr>
              <p:cNvPr id="10" name="lbImage" descr="http://www.sav.sk/php/image_thumb_ok.php?image_id=13830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3276600" y="5160334"/>
                <a:ext cx="2057400" cy="167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BlokTextu 10"/>
              <p:cNvSpPr txBox="1"/>
              <p:nvPr/>
            </p:nvSpPr>
            <p:spPr>
              <a:xfrm>
                <a:off x="3448050" y="5180971"/>
                <a:ext cx="1752601" cy="17793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Veda Pre Budúcnosť</a:t>
                </a:r>
              </a:p>
              <a:p>
                <a:pPr algn="ctr">
                  <a:defRPr/>
                </a:pPr>
                <a:endParaRPr lang="sk-SK" sz="1200" b="1" cap="small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>
                  <a:defRPr/>
                </a:pP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Science </a:t>
                </a:r>
                <a:r>
                  <a:rPr lang="sk-SK" sz="1200" b="1" cap="small" dirty="0" err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</a:t>
                </a: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sk-SK" sz="1200" b="1" cap="small" dirty="0" err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</a:t>
                </a: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sk-SK" sz="1200" b="1" cap="small" dirty="0" err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Future</a:t>
                </a:r>
                <a:endParaRPr lang="sk-SK" sz="1200" b="1" cap="small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9" name="Obrázok 8" descr="Logo SAV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3180903" y="949837"/>
              <a:ext cx="2057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8" descr="data:image/jpg;base64,/9j/4AAQSkZJRgABAQAAAQABAAD/2wCEAAkGBhASEBIUEhMWFBUWFyEXGRYWGRcWGhsdHxcXGxocGBkaHyYfHCUjIRgaIDssIycqLCwvFSoxNTAqNSYrLCkBCQoKDgwOGg8PGjQlHyQsMDI0NCkvLDU0NS0yLyksNDUuKTU1KSkpLCo1NTU1NSksLywwNDUsMDAvLDQtNTU0Kv/AABEIAIwAoAMBIgACEQEDEQH/xAAcAAEAAwEBAAMAAAAAAAAAAAAABQcIBgQBAgP/xABDEAABAgMEBQkGAggHAQAAAAABAgMABBEFBiExBxJRYZETFCIyQVJxgdIWF0JTgpIjYggVGFSTwcLRM2NyobHh8KL/xAAbAQEAAQUBAAAAAAAAAAAAAAAABAECBQYHA//EADMRAAIBAgMEBgoDAQAAAAAAAAABAgMEBREhEhMxUQYUFUFTgSIjYXGRobHR4fAWUsFy/9oADAMBAAIRAxEAPwC8YQhACEIQAhCEAIQhACM9ad9IC3ZjmLDhDTP+Lqmmu53TTMIyptJ2CLZ0mXyFmyDjoI5Vf4bI/ORnTYkVV5U7YyrIST01MIbRVbrq6CpqSpRxJPEkxSUlFNvggWpoG0gLbmOYvuEtu/4JUa6ix8IrkFDs2gUzMaCjFE3KvSswpCqtusrphgQpJwIPlUGNXaNr4ptKQbeJHKp6DqR2LAFTTYoUV507IRaks1wB1MIQioEIQgBCEIAQhCAEIQgBCEIAQhCAEfBMfMVlpzvxzSS5s0qj8yCnDNLeS1btbqjz2QBUGly+36xn1FCqsM1ba2HHpL+ojgkR2Wgu5tEqnnRiqqGQdmS1+fVHgdsVjc67S5+caYTUAmq1D4UDrH+Q3kRqiSkkMtobbSEoQkJSkdgAoBGo9JsR3VLq0HrLj7vz9CRRhm82VHp0ubUJnmhlRDwHBC/6T5b45LRBfb9Xz6Q4qku/Rt2uQx6C/pJ4KMaIn5Ft5pbTidZC0lKge0EUMZWvddtcjOOy68dU1SrvIPVVw/3BivRrEd9S6tN+lHh/z+PpkUrQyeaNlQitdB99+eSXIOKq/LAJNc1N5IVvpTVPgNsWVG2ngIQhACEIQAhCEAIQhACEIQAhCEAea0bQbYacddUEttpK1KPYAKmMg30vQ5aE69Mrw1jRCe6gYJT5DPeSYtj9IO/NAmz2lZ0W+RszQj+o/Tviv9Fdz+fToK01YZotyuRx6KPqI4JMeFzcQt6Uqs+CX78SqWbyRamhy53NJPlnE0emAFGuaUZoTur1j4jZFgwhHHru5ndVpVp8W/1eRkIrZWSEV3pludzqU5w2mr0uCcM1N5qHl1h57YsSBEVtLmdrWjWhxT/V5iUdpZGVLkXqXZ061MIqQk0WkfEg9ZPDEbwI17ITzbzSHWlBSHEhSVDtBFQYyrpRufzCdVqJow7VbWwY9JH0k8CIsb9Hy/OslVnuqxTVbBOzNaPLrDxVsEdgt68LilGrDg0Y9rJ5MuyEIR7lBCEIAQhCAEIQgBCEIARDXwvM3ISb0y5jqDop7yzglI8TwFTEzGbdO19+dTnNWlVZliQaZKdyUfp6o3622AK7np16bmFuLJcdeXU0xJUo5AedAPKNMaP7qCz5JtogcorpukdqyMRXYnBPlvirdB9zeWfM46n8Nk0br8TlM/pB4qGwxadt6QJCVmGpd138RagkhOOpXIuHJIy341pSNF6RXdS5qqzoJvZ1eXP8fUlUYpLaZ0cIQjSCSIQhAHM6Q7pC0JJbYA5VPTaP5wMq7FCqfOvZGarNtB6UmEOt1Q6yuormFJOII4gjyjTFhaQJCbfcYad/EQopCVYa9M1NnJQ8McK0pFU6brm8hMCcbT+G8aLp8Lm36hj4g7RG79HbupbVXZ101nqs+f5ItaKa2kX3dK8jc/JszLeAWnFOeqoYKSfA1/5iYjOGge/HNZsyjqqMzJGrXJLuSfvHR8QmNHxvRGEIQgBCEIAQhCAEIR9VrCQSSAAKknAAdpJgDjdK99RZ0gpSFUfdq2yO0GnSX9Ix8SNsZfsaynZuZbZbxW6qgrvzUdwFSfCOg0o30NpT63Ek8i3+GyPyg9am1Rx8KDsjtNFVhokZF+1ZhOOoeTHbqDMjetVEjcN8Y/EbzqlBzWsnpFc5PgXwjtMkL73ubsaTas+SP4wRQrw6AOaz+dZqd1a7K0e66pSipRKlE1JJqSTmSTnHota1HJl9x501W4oqUfHsG4ZDcI8kW4dYRtKeus3rJ839hOW0zR2iK+PPZINuKq+xRCq5qT8C9+Aod6d8d3GVbj3oVITrb4qU9VxI+JBprDxGBG9IjUsrMocQlaFBSFgKSoZEEVBHlGg4/h3VLjbgvQnqvY+9EqlPaR+scHpevjzOSLbaqPP1QmmaU/GrdnqjerdHbzU0htCnFqCUISVKUcgAKkmMs32vQufnXHzUJ6raT8KB1R/M71GGAYd1u425r0Iav2vuQqz2UQjTykqCkkpUk1CgSCCMiCMovC5d7G7aknZCdI5fUwXh0wMlgd5JoSO3PbSjI9lj2q5LPtvtGi21BQ8uw7iMDuMb9iNhG7p6aTjrF8n9iLCWyz7WrZjspMOMudFxpVDTaMiDsOBB3xqTRZfQWlIIWojl2/w3h+YDBVPzDHxqOyKv0sWEidk2LVlxmhPKDt1DkTvQapP/AFHH6K76mzZ9C1Ehhyjbw7NUnBdPynHwrti/DrzrdBTeklpJcpLiJx2WaxhHwhYIBBqDiCI+YnlghCEAIQhACKp08345tKiTaVR2YHTpmlrI/eej4BUWVbFrNSzDr7x1W20lSjuHYNpOQ3mMfXqvG7Pzb0y7m4qoTmEpGCUjwFBAHruLdZVoTrbIqEdZxQ7EAivmcEjeqLe02zIYspthsBKVuJbCRgAhCSqg3DVSIktEtzuZSQW4mj79FrrmlNOgjdQGp3q3R7793ERaaGkLdU0G1FXRSFVqAO07v9459eYtTrYnCU36um/nz+JLjTag+bMvwi7v2fGP3tz+Gn+8P2fGP3tz+Gn+8bF/IsP/AL/J/Y8dzMp6xbIdmphthoVW4rVFchtJ3AVPlF7O3vkbBl2pNTjsy6hNSE6tRXHGpASMcBiacY/e5uiNmz5oTCX1uEJKQlSUpHSFK1B2V4xSukBp1Npzgdrrcso490mqPLV1YhSq0MauNyperis8uDcuHvyX+l2TprPvLkavZJW9LPSaHHJZ1aahKqVNKHChIWMMRgacYoi2bIdlX3GHRRbatU0y3EbiKHziW0dtOqtST5KusHUk07oxX/8ANYue+OiNm0JozCn1tkpCSlKUqHRFK1J2U4RSNahgtzuXL1clnzalw9+T/wAGTqLPvM6wi7v2fGP3tz+Gn+8P2fGP3tz+Gn+8Tv5Fh/8Af5P7Fu5mSWhWYTMWS4w4ApKHFtlJxBQpIVQ7ukoRT1+LrqkJ1xg1Kes2o/Eg11T4jEHekxoK4lxUWY26hDqnQ4oK6SQmlBTsP/qRGaXbnc9ki42mr7FVppmpPxo34Co3p3xrtlitOjiU3B+rqP58/ie0oNwXNH20D3451KGUdVV6WA1a5qayT9nV8NWLTjGl0ryOSE4zMt4lCuknLWScFJPiK/8AMbAsm1Gplht5pWs24kLSdx27CMvER0EiHrhCEAIQjn79XrRZ0i7MKoVAaraT8Sz1R/M7gYAqb9IK/GstNntK6KKLfI7VZoR5DpHeRsjkdENzueToccTVhii1VyUr4E78qncnfHHuLempgk1ceeX5qWpX8yY0/ci66ZCSbYFCrrOKHxLPWPh2DckRr2P4j1S32IP056L2LvZ60obTJ6EIRy8nCEIQAisb42pd2amnGZxRQ8z0eVSFDsxTrprWhNKKGByjp9It7RZ8itwEcqvoND8xGdNiRj5AdsZfccKiSokkmpJxJJzJMbb0fwqVwpV5ScUtE4vJ59/kR6s8tC+rmWrd6VmUMSSit57o8qoKPZUJ11UpUjJIxOcWbGOWnVJUFJJBBqCMCCMQQY1Bo9vYLQkkOkjlU9B0bFgZ02KFFedOyKdIMKlbqNeMnJPRuTzefd5ClPPQ6aEIRqZIEIQgDN+lu53Mp0rbTRh+q0UySr40bqE1G5W6O0/R8vzRSrPdVgqq2Cdua0efWHgraI7y/V1k2hJOMmgX1m1H4VgHV8jik7lRmJh96VmApNW3mV1G1K0nt8CI6jgGI9bt9mb9OOj9q7mQasNlm14RBXJvU3aMk1MIoCoUWkfCsdZPHEbiInY2A8hGY9N19+ezxZbVViWJQKZKXktW+lNUeBPbFwaYb7/q+QIbVSYfq23TNIp01j/SDQb1CM1XdsJycmmpdvrOKpXsSM1KO4Cp8otnOMIuUnkkOJZOgy5uu4qedHRRVDIPar4lfSMPEnZF3R47HspuWYbYaFENpCR5dp3k4neY9kchxO+le3Eqr4cF7jIQjsrIQhCMcXiBMI8dsWaJhh1krUgOJKCpBAUAcDSoPh5xdFJtJvJFDOWlC+HP51RQqrLVUNbCK9Jf1EcAI4+LHt/QdPskmXKZlHZQhC/NKjTgTHITVz7QbJC5R8U/ylkcQKR1uwubNUY06E1klz181xIElLPNoh47LRbfDmE6nXVRh6iHNgx6K/pJ4ExCytzrQcICJR81/wAtYHEgCOwu/oNn3iDMFMsjtrRa/JKTTieMUv7mzdGVOvNZNc9fJcRBSzzSNAgwjyWRZwl2GmQtSw2kIClkFRAFBUgCPXHJZJJtJ5oniEIRaVEUfpyubybqZ1odBw6roHYv4VfUBTxTvi8I8VtWQ3NS7rDoqhxJSdo2EbwaEeEZLDL6VlcRqrhwfuLJx2lkUboPvvzOd5u4qjEyQnHJLmSFbq9U+I2RpmMW3gsR2TmXWHes2qlewjNKhuIofONM6Ib7frCQTyiqzDFG3a5nDoL+oDikx12E4zipReaZjzPuke96rRn3Xqnk09BobEAmh8VYqP8Aqj8Ln3zds5xbjLTS1rTq6zgUSkVqQnVUM8Ptjv8ASFozkmZxXJFxCV9PVBTqpJNSE9GoHmY5n2Gl++7xR6Ysq0oVoOFRZplU8tUSfv8AbR+TLfa564e/20fky32ueuIz2Gl++7xR6Yew0v33eKPTGO7GsfCRfvJcyT9/to/Jlvtc9cPf7aPyZb7XPXEZ7DS/fd4o9MPYaX77vFHph2NY+EhvJcyT9/to/Jlvtc9cPf7aPyZb7XPXEZ7DS/fd4o9MPYaX77vFHph2NY+EhvJcyT9/to/Jlvtc9cPf7aPyZb7XPXEZ7DS/fd4o9MPYaX77vFHph2NY+EhvJcyT9/to/Jlvtc9cPf7aPyZb7XPXEZ7DS/fd4o9MPYaX77vFHph2NY+EhvJcyT9/to/Jlvtc9cPf7aPyZb7XPXEZ7DS/fd4o9MPYaX77vFHph2NY+EhvJcyT9/to/Jlvtc9cPf7aPyZb7XPXEZ7DS/fd4o9MPYaX77vFHph2NY+EhvJcyT9/to/Jlvtc9cPf7aPyZb7XPXEZ7DS/fd4o9MPYaX77vFHph2NY+EhvJcyFvhfJ20XEOvNNIWlOrrNhQ1hWo1tZRyx4+EevRne9VnWg07U8ms8m6NqFEY+KTRXlvj3+w0v33eKPTHU6OtGkk7OJLhcWG/xAklOqog1AVRNSN1RGSpUoUYKEFkkWN56s/9k="/>
          <p:cNvSpPr>
            <a:spLocks noChangeAspect="1" noChangeArrowheads="1"/>
          </p:cNvSpPr>
          <p:nvPr/>
        </p:nvSpPr>
        <p:spPr bwMode="auto">
          <a:xfrm>
            <a:off x="98425" y="-639763"/>
            <a:ext cx="1524000" cy="133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pic>
        <p:nvPicPr>
          <p:cNvPr id="10243" name="Picture 10" descr="http://files.enerusko3d.webnode.sk/200000229-1daf31ea88/kata8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1885950"/>
            <a:ext cx="35052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2" descr="http://oomlaut.com/week/wp-content/uploads/2011/03/poison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18138" y="1931988"/>
            <a:ext cx="3497262" cy="30210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grpSp>
        <p:nvGrpSpPr>
          <p:cNvPr id="2" name="Skupina 11"/>
          <p:cNvGrpSpPr>
            <a:grpSpLocks/>
          </p:cNvGrpSpPr>
          <p:nvPr/>
        </p:nvGrpSpPr>
        <p:grpSpPr bwMode="auto">
          <a:xfrm>
            <a:off x="1371600" y="381000"/>
            <a:ext cx="7620000" cy="5227638"/>
            <a:chOff x="1371600" y="381000"/>
            <a:chExt cx="7620000" cy="5227638"/>
          </a:xfrm>
        </p:grpSpPr>
        <p:sp>
          <p:nvSpPr>
            <p:cNvPr id="10246" name="Rectangle 87"/>
            <p:cNvSpPr>
              <a:spLocks noChangeArrowheads="1"/>
            </p:cNvSpPr>
            <p:nvPr/>
          </p:nvSpPr>
          <p:spPr bwMode="auto">
            <a:xfrm>
              <a:off x="1371600" y="381000"/>
              <a:ext cx="76200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sk-SK" sz="6000" b="1" dirty="0">
                  <a:solidFill>
                    <a:schemeClr val="bg1"/>
                  </a:solidFill>
                  <a:latin typeface="Calibri" pitchFamily="34" charset="0"/>
                </a:rPr>
                <a:t>Platí, ale nie vždy.....</a:t>
              </a:r>
              <a:endParaRPr lang="en-US" sz="60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0247" name="BlokTextu 9"/>
            <p:cNvSpPr txBox="1">
              <a:spLocks noChangeArrowheads="1"/>
            </p:cNvSpPr>
            <p:nvPr/>
          </p:nvSpPr>
          <p:spPr bwMode="auto">
            <a:xfrm>
              <a:off x="3635375" y="762000"/>
              <a:ext cx="2057400" cy="3170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k-SK" sz="20000" b="1">
                  <a:solidFill>
                    <a:srgbClr val="FFFF00"/>
                  </a:solidFill>
                </a:rPr>
                <a:t>=</a:t>
              </a:r>
            </a:p>
          </p:txBody>
        </p:sp>
        <p:sp>
          <p:nvSpPr>
            <p:cNvPr id="10248" name="BlokTextu 10"/>
            <p:cNvSpPr txBox="1">
              <a:spLocks noChangeArrowheads="1"/>
            </p:cNvSpPr>
            <p:nvPr/>
          </p:nvSpPr>
          <p:spPr bwMode="auto">
            <a:xfrm>
              <a:off x="3711575" y="2438400"/>
              <a:ext cx="2057400" cy="3170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k-SK" sz="20000" b="1">
                  <a:solidFill>
                    <a:srgbClr val="FFFF00"/>
                  </a:solidFill>
                </a:rPr>
                <a:t>≠</a:t>
              </a:r>
              <a:endParaRPr lang="sk-SK" sz="20000"/>
            </a:p>
          </p:txBody>
        </p:sp>
      </p:grpSp>
      <p:pic>
        <p:nvPicPr>
          <p:cNvPr id="9" name="Picture 4" descr="LOGO__IS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8F8FA"/>
              </a:clrFrom>
              <a:clrTo>
                <a:srgbClr val="F8F8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14475" cy="114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Skupina 9"/>
          <p:cNvGrpSpPr>
            <a:grpSpLocks/>
          </p:cNvGrpSpPr>
          <p:nvPr/>
        </p:nvGrpSpPr>
        <p:grpSpPr bwMode="auto">
          <a:xfrm>
            <a:off x="7721600" y="0"/>
            <a:ext cx="1419204" cy="1114435"/>
            <a:chOff x="3180903" y="949837"/>
            <a:chExt cx="2057400" cy="1952362"/>
          </a:xfrm>
        </p:grpSpPr>
        <p:grpSp>
          <p:nvGrpSpPr>
            <p:cNvPr id="11" name="Skupina 25"/>
            <p:cNvGrpSpPr>
              <a:grpSpLocks/>
            </p:cNvGrpSpPr>
            <p:nvPr/>
          </p:nvGrpSpPr>
          <p:grpSpPr bwMode="auto">
            <a:xfrm>
              <a:off x="3180903" y="1102237"/>
              <a:ext cx="2057400" cy="1799962"/>
              <a:chOff x="3276600" y="5160334"/>
              <a:chExt cx="2057400" cy="1799962"/>
            </a:xfrm>
          </p:grpSpPr>
          <p:pic>
            <p:nvPicPr>
              <p:cNvPr id="13" name="lbImage" descr="http://www.sav.sk/php/image_thumb_ok.php?image_id=13830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3276600" y="5160334"/>
                <a:ext cx="2057400" cy="167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BlokTextu 13"/>
              <p:cNvSpPr txBox="1"/>
              <p:nvPr/>
            </p:nvSpPr>
            <p:spPr>
              <a:xfrm>
                <a:off x="3448050" y="5180971"/>
                <a:ext cx="1752601" cy="17793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Veda Pre Budúcnosť</a:t>
                </a:r>
              </a:p>
              <a:p>
                <a:pPr algn="ctr">
                  <a:defRPr/>
                </a:pPr>
                <a:endParaRPr lang="sk-SK" sz="1200" b="1" cap="small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>
                  <a:defRPr/>
                </a:pP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Science </a:t>
                </a:r>
                <a:r>
                  <a:rPr lang="sk-SK" sz="1200" b="1" cap="small" dirty="0" err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</a:t>
                </a: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sk-SK" sz="1200" b="1" cap="small" dirty="0" err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</a:t>
                </a: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sk-SK" sz="1200" b="1" cap="small" dirty="0" err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Future</a:t>
                </a:r>
                <a:endParaRPr lang="sk-SK" sz="1200" b="1" cap="small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2" name="Obrázok 11" descr="Logo SAV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3180903" y="949837"/>
              <a:ext cx="2057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BlokTextu 4"/>
          <p:cNvSpPr txBox="1">
            <a:spLocks noChangeArrowheads="1"/>
          </p:cNvSpPr>
          <p:nvPr/>
        </p:nvSpPr>
        <p:spPr bwMode="auto">
          <a:xfrm>
            <a:off x="1208088" y="5657850"/>
            <a:ext cx="6977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… </a:t>
            </a:r>
            <a:r>
              <a:rPr lang="sk-SK" b="1" dirty="0">
                <a:solidFill>
                  <a:schemeClr val="bg1"/>
                </a:solidFill>
                <a:latin typeface="Calibri" pitchFamily="34" charset="0"/>
              </a:rPr>
              <a:t>ale s vysokou kontamináciou pôdy </a:t>
            </a:r>
            <a:r>
              <a:rPr lang="sk-SK" b="1" dirty="0" err="1">
                <a:solidFill>
                  <a:schemeClr val="bg1"/>
                </a:solidFill>
                <a:latin typeface="Calibri" pitchFamily="34" charset="0"/>
              </a:rPr>
              <a:t>dlhožijúcim</a:t>
            </a:r>
            <a:r>
              <a:rPr lang="sk-SK" b="1" dirty="0">
                <a:solidFill>
                  <a:schemeClr val="bg1"/>
                </a:solidFill>
                <a:latin typeface="Calibri" pitchFamily="34" charset="0"/>
              </a:rPr>
              <a:t> rádioizotopmi ako napríklad </a:t>
            </a:r>
            <a:r>
              <a:rPr lang="en-US" b="1" baseline="30000" dirty="0">
                <a:solidFill>
                  <a:schemeClr val="bg1"/>
                </a:solidFill>
                <a:latin typeface="Calibri" pitchFamily="34" charset="0"/>
              </a:rPr>
              <a:t>137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Cs</a:t>
            </a:r>
            <a:r>
              <a:rPr lang="sk-SK" b="1" dirty="0">
                <a:solidFill>
                  <a:schemeClr val="bg1"/>
                </a:solidFill>
                <a:latin typeface="Calibri" pitchFamily="34" charset="0"/>
              </a:rPr>
              <a:t> a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b="1" baseline="30000" dirty="0">
                <a:solidFill>
                  <a:schemeClr val="bg1"/>
                </a:solidFill>
                <a:latin typeface="Calibri" pitchFamily="34" charset="0"/>
              </a:rPr>
              <a:t>90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Sr</a:t>
            </a:r>
          </a:p>
        </p:txBody>
      </p:sp>
      <p:sp>
        <p:nvSpPr>
          <p:cNvPr id="11267" name="BlokTextu 5"/>
          <p:cNvSpPr txBox="1">
            <a:spLocks noChangeArrowheads="1"/>
          </p:cNvSpPr>
          <p:nvPr/>
        </p:nvSpPr>
        <p:spPr bwMode="auto">
          <a:xfrm>
            <a:off x="636588" y="781050"/>
            <a:ext cx="800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2400" b="1" dirty="0">
                <a:solidFill>
                  <a:schemeClr val="bg1"/>
                </a:solidFill>
                <a:latin typeface="Calibri" pitchFamily="34" charset="0"/>
              </a:rPr>
              <a:t>V okolí Černobyľu je príroda späť v normále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… 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87475" y="1165225"/>
            <a:ext cx="6442075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_IS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8F8FA"/>
              </a:clrFrom>
              <a:clrTo>
                <a:srgbClr val="F8F8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14475" cy="114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Skupina 5"/>
          <p:cNvGrpSpPr>
            <a:grpSpLocks/>
          </p:cNvGrpSpPr>
          <p:nvPr/>
        </p:nvGrpSpPr>
        <p:grpSpPr bwMode="auto">
          <a:xfrm>
            <a:off x="7721600" y="0"/>
            <a:ext cx="1419204" cy="1114435"/>
            <a:chOff x="3180903" y="949837"/>
            <a:chExt cx="2057400" cy="1952362"/>
          </a:xfrm>
        </p:grpSpPr>
        <p:grpSp>
          <p:nvGrpSpPr>
            <p:cNvPr id="7" name="Skupina 25"/>
            <p:cNvGrpSpPr>
              <a:grpSpLocks/>
            </p:cNvGrpSpPr>
            <p:nvPr/>
          </p:nvGrpSpPr>
          <p:grpSpPr bwMode="auto">
            <a:xfrm>
              <a:off x="3180903" y="1102237"/>
              <a:ext cx="2057400" cy="1799962"/>
              <a:chOff x="3276600" y="5160334"/>
              <a:chExt cx="2057400" cy="1799962"/>
            </a:xfrm>
          </p:grpSpPr>
          <p:pic>
            <p:nvPicPr>
              <p:cNvPr id="9" name="lbImage" descr="http://www.sav.sk/php/image_thumb_ok.php?image_id=13830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3276600" y="5160334"/>
                <a:ext cx="2057400" cy="167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BlokTextu 9"/>
              <p:cNvSpPr txBox="1"/>
              <p:nvPr/>
            </p:nvSpPr>
            <p:spPr>
              <a:xfrm>
                <a:off x="3448050" y="5180971"/>
                <a:ext cx="1752601" cy="17793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Veda Pre Budúcnosť</a:t>
                </a:r>
              </a:p>
              <a:p>
                <a:pPr algn="ctr">
                  <a:defRPr/>
                </a:pPr>
                <a:endParaRPr lang="sk-SK" sz="1200" b="1" cap="small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>
                  <a:defRPr/>
                </a:pP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Science </a:t>
                </a:r>
                <a:r>
                  <a:rPr lang="sk-SK" sz="1200" b="1" cap="small" dirty="0" err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</a:t>
                </a: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sk-SK" sz="1200" b="1" cap="small" dirty="0" err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</a:t>
                </a: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sk-SK" sz="1200" b="1" cap="small" dirty="0" err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Future</a:t>
                </a:r>
                <a:endParaRPr lang="sk-SK" sz="1200" b="1" cap="small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8" name="Obrázok 7" descr="Logo SAV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3180903" y="949837"/>
              <a:ext cx="2057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BlokTextu 4"/>
          <p:cNvSpPr txBox="1">
            <a:spLocks noChangeArrowheads="1"/>
          </p:cNvSpPr>
          <p:nvPr/>
        </p:nvSpPr>
        <p:spPr bwMode="auto">
          <a:xfrm>
            <a:off x="609600" y="2514600"/>
            <a:ext cx="815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7200" b="1" dirty="0">
                <a:solidFill>
                  <a:schemeClr val="bg1"/>
                </a:solidFill>
                <a:latin typeface="Calibri" pitchFamily="34" charset="0"/>
              </a:rPr>
              <a:t>Ako je to možné?</a:t>
            </a:r>
            <a:endParaRPr lang="en-US" sz="7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" name="Picture 4" descr="LOGO__IS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8F8FA"/>
              </a:clrFrom>
              <a:clrTo>
                <a:srgbClr val="F8F8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14475" cy="114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7721600" y="0"/>
            <a:ext cx="1419204" cy="1114435"/>
            <a:chOff x="3180903" y="949837"/>
            <a:chExt cx="2057400" cy="1952362"/>
          </a:xfrm>
        </p:grpSpPr>
        <p:grpSp>
          <p:nvGrpSpPr>
            <p:cNvPr id="5" name="Skupina 25"/>
            <p:cNvGrpSpPr>
              <a:grpSpLocks/>
            </p:cNvGrpSpPr>
            <p:nvPr/>
          </p:nvGrpSpPr>
          <p:grpSpPr bwMode="auto">
            <a:xfrm>
              <a:off x="3180903" y="1102237"/>
              <a:ext cx="2057400" cy="1799962"/>
              <a:chOff x="3276600" y="5160334"/>
              <a:chExt cx="2057400" cy="1799962"/>
            </a:xfrm>
          </p:grpSpPr>
          <p:pic>
            <p:nvPicPr>
              <p:cNvPr id="7" name="lbImage" descr="http://www.sav.sk/php/image_thumb_ok.php?image_id=13830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3276600" y="5160334"/>
                <a:ext cx="2057400" cy="167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BlokTextu 7"/>
              <p:cNvSpPr txBox="1"/>
              <p:nvPr/>
            </p:nvSpPr>
            <p:spPr>
              <a:xfrm>
                <a:off x="3448050" y="5180971"/>
                <a:ext cx="1752601" cy="17793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Veda Pre Budúcnosť</a:t>
                </a:r>
              </a:p>
              <a:p>
                <a:pPr algn="ctr">
                  <a:defRPr/>
                </a:pPr>
                <a:endParaRPr lang="sk-SK" sz="1200" b="1" cap="small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>
                  <a:defRPr/>
                </a:pP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Science </a:t>
                </a:r>
                <a:r>
                  <a:rPr lang="sk-SK" sz="1200" b="1" cap="small" dirty="0" err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</a:t>
                </a: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sk-SK" sz="1200" b="1" cap="small" dirty="0" err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</a:t>
                </a:r>
                <a:r>
                  <a:rPr lang="sk-SK" sz="1200" b="1" cap="small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sk-SK" sz="1200" b="1" cap="small" dirty="0" err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Future</a:t>
                </a:r>
                <a:endParaRPr lang="sk-SK" sz="1200" b="1" cap="small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6" name="Obrázok 5" descr="Logo SAV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180903" y="949837"/>
              <a:ext cx="2057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ind_1598_slide">
  <a:themeElements>
    <a:clrScheme name="Office Theme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2EF3D"/>
      </a:accent1>
      <a:accent2>
        <a:srgbClr val="F2DA3D"/>
      </a:accent2>
      <a:accent3>
        <a:srgbClr val="AAAAAA"/>
      </a:accent3>
      <a:accent4>
        <a:srgbClr val="DADADA"/>
      </a:accent4>
      <a:accent5>
        <a:srgbClr val="F7F6AF"/>
      </a:accent5>
      <a:accent6>
        <a:srgbClr val="DBC536"/>
      </a:accent6>
      <a:hlink>
        <a:srgbClr val="EDF252"/>
      </a:hlink>
      <a:folHlink>
        <a:srgbClr val="FFEB8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6666"/>
        </a:accent1>
        <a:accent2>
          <a:srgbClr val="FF8585"/>
        </a:accent2>
        <a:accent3>
          <a:srgbClr val="AAAAAA"/>
        </a:accent3>
        <a:accent4>
          <a:srgbClr val="DADADA"/>
        </a:accent4>
        <a:accent5>
          <a:srgbClr val="FFB8B8"/>
        </a:accent5>
        <a:accent6>
          <a:srgbClr val="E77878"/>
        </a:accent6>
        <a:hlink>
          <a:srgbClr val="FFA4A4"/>
        </a:hlink>
        <a:folHlink>
          <a:srgbClr val="FFD1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A4D9"/>
        </a:accent1>
        <a:accent2>
          <a:srgbClr val="FFA66B"/>
        </a:accent2>
        <a:accent3>
          <a:srgbClr val="AAAAAA"/>
        </a:accent3>
        <a:accent4>
          <a:srgbClr val="DADADA"/>
        </a:accent4>
        <a:accent5>
          <a:srgbClr val="FFCFE9"/>
        </a:accent5>
        <a:accent6>
          <a:srgbClr val="E79660"/>
        </a:accent6>
        <a:hlink>
          <a:srgbClr val="FFB5B5"/>
        </a:hlink>
        <a:folHlink>
          <a:srgbClr val="FFE6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65CDF0"/>
        </a:accent1>
        <a:accent2>
          <a:srgbClr val="FF9999"/>
        </a:accent2>
        <a:accent3>
          <a:srgbClr val="AAAAAA"/>
        </a:accent3>
        <a:accent4>
          <a:srgbClr val="DADADA"/>
        </a:accent4>
        <a:accent5>
          <a:srgbClr val="B8E3F6"/>
        </a:accent5>
        <a:accent6>
          <a:srgbClr val="E78A8A"/>
        </a:accent6>
        <a:hlink>
          <a:srgbClr val="D6F37D"/>
        </a:hlink>
        <a:folHlink>
          <a:srgbClr val="B8D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A3A3"/>
        </a:accent1>
        <a:accent2>
          <a:srgbClr val="FFD943"/>
        </a:accent2>
        <a:accent3>
          <a:srgbClr val="AAAAAA"/>
        </a:accent3>
        <a:accent4>
          <a:srgbClr val="DADADA"/>
        </a:accent4>
        <a:accent5>
          <a:srgbClr val="FFCECE"/>
        </a:accent5>
        <a:accent6>
          <a:srgbClr val="E7C43C"/>
        </a:accent6>
        <a:hlink>
          <a:srgbClr val="D2C9FF"/>
        </a:hlink>
        <a:folHlink>
          <a:srgbClr val="97ED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2EF3D"/>
        </a:accent1>
        <a:accent2>
          <a:srgbClr val="F2DA3D"/>
        </a:accent2>
        <a:accent3>
          <a:srgbClr val="AAAAAA"/>
        </a:accent3>
        <a:accent4>
          <a:srgbClr val="DADADA"/>
        </a:accent4>
        <a:accent5>
          <a:srgbClr val="F7F6AF"/>
        </a:accent5>
        <a:accent6>
          <a:srgbClr val="DBC536"/>
        </a:accent6>
        <a:hlink>
          <a:srgbClr val="EDF252"/>
        </a:hlink>
        <a:folHlink>
          <a:srgbClr val="FFEB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D640"/>
        </a:accent1>
        <a:accent2>
          <a:srgbClr val="D1FA4B"/>
        </a:accent2>
        <a:accent3>
          <a:srgbClr val="AAAAAA"/>
        </a:accent3>
        <a:accent4>
          <a:srgbClr val="DADADA"/>
        </a:accent4>
        <a:accent5>
          <a:srgbClr val="FFE8AF"/>
        </a:accent5>
        <a:accent6>
          <a:srgbClr val="BDE343"/>
        </a:accent6>
        <a:hlink>
          <a:srgbClr val="FFFD99"/>
        </a:hlink>
        <a:folHlink>
          <a:srgbClr val="DBFFD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EC"/>
        </a:accent1>
        <a:accent2>
          <a:srgbClr val="F2EF16"/>
        </a:accent2>
        <a:accent3>
          <a:srgbClr val="AAAAAA"/>
        </a:accent3>
        <a:accent4>
          <a:srgbClr val="DADADA"/>
        </a:accent4>
        <a:accent5>
          <a:srgbClr val="FFE2F4"/>
        </a:accent5>
        <a:accent6>
          <a:srgbClr val="DBD913"/>
        </a:accent6>
        <a:hlink>
          <a:srgbClr val="FFDDD1"/>
        </a:hlink>
        <a:folHlink>
          <a:srgbClr val="D2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8A6"/>
        </a:accent1>
        <a:accent2>
          <a:srgbClr val="9AE2ED"/>
        </a:accent2>
        <a:accent3>
          <a:srgbClr val="AAAAAA"/>
        </a:accent3>
        <a:accent4>
          <a:srgbClr val="DADADA"/>
        </a:accent4>
        <a:accent5>
          <a:srgbClr val="FFE0D0"/>
        </a:accent5>
        <a:accent6>
          <a:srgbClr val="8BCDD7"/>
        </a:accent6>
        <a:hlink>
          <a:srgbClr val="F1D9FF"/>
        </a:hlink>
        <a:folHlink>
          <a:srgbClr val="F2F1A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1E35A"/>
        </a:accent1>
        <a:accent2>
          <a:srgbClr val="C7E052"/>
        </a:accent2>
        <a:accent3>
          <a:srgbClr val="AAAAAA"/>
        </a:accent3>
        <a:accent4>
          <a:srgbClr val="DADADA"/>
        </a:accent4>
        <a:accent5>
          <a:srgbClr val="C7EFB5"/>
        </a:accent5>
        <a:accent6>
          <a:srgbClr val="B4CB49"/>
        </a:accent6>
        <a:hlink>
          <a:srgbClr val="CFF3B7"/>
        </a:hlink>
        <a:folHlink>
          <a:srgbClr val="E9F5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7E052"/>
        </a:accent1>
        <a:accent2>
          <a:srgbClr val="86D5EB"/>
        </a:accent2>
        <a:accent3>
          <a:srgbClr val="AAAAAA"/>
        </a:accent3>
        <a:accent4>
          <a:srgbClr val="DADADA"/>
        </a:accent4>
        <a:accent5>
          <a:srgbClr val="E0EDB3"/>
        </a:accent5>
        <a:accent6>
          <a:srgbClr val="79C1D5"/>
        </a:accent6>
        <a:hlink>
          <a:srgbClr val="F8EDCD"/>
        </a:hlink>
        <a:folHlink>
          <a:srgbClr val="CFF3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FBDA1"/>
        </a:accent1>
        <a:accent2>
          <a:srgbClr val="B8B7F3"/>
        </a:accent2>
        <a:accent3>
          <a:srgbClr val="AAAAAA"/>
        </a:accent3>
        <a:accent4>
          <a:srgbClr val="DADADA"/>
        </a:accent4>
        <a:accent5>
          <a:srgbClr val="F6DBCD"/>
        </a:accent5>
        <a:accent6>
          <a:srgbClr val="A6A6DC"/>
        </a:accent6>
        <a:hlink>
          <a:srgbClr val="CFF3B7"/>
        </a:hlink>
        <a:folHlink>
          <a:srgbClr val="F8E5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7D4D8"/>
        </a:accent1>
        <a:accent2>
          <a:srgbClr val="EBD68B"/>
        </a:accent2>
        <a:accent3>
          <a:srgbClr val="AAAAAA"/>
        </a:accent3>
        <a:accent4>
          <a:srgbClr val="DADADA"/>
        </a:accent4>
        <a:accent5>
          <a:srgbClr val="FAE6E9"/>
        </a:accent5>
        <a:accent6>
          <a:srgbClr val="D5C27D"/>
        </a:accent6>
        <a:hlink>
          <a:srgbClr val="DFF8CD"/>
        </a:hlink>
        <a:folHlink>
          <a:srgbClr val="DDDD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EB5CC"/>
        </a:accent1>
        <a:accent2>
          <a:srgbClr val="8FBAE5"/>
        </a:accent2>
        <a:accent3>
          <a:srgbClr val="AAAAAA"/>
        </a:accent3>
        <a:accent4>
          <a:srgbClr val="DADADA"/>
        </a:accent4>
        <a:accent5>
          <a:srgbClr val="CCD7E2"/>
        </a:accent5>
        <a:accent6>
          <a:srgbClr val="81A8CF"/>
        </a:accent6>
        <a:hlink>
          <a:srgbClr val="E7EFF7"/>
        </a:hlink>
        <a:folHlink>
          <a:srgbClr val="D4DBE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8BB6DF"/>
        </a:accent1>
        <a:accent2>
          <a:srgbClr val="C6BEE7"/>
        </a:accent2>
        <a:accent3>
          <a:srgbClr val="AAAAAA"/>
        </a:accent3>
        <a:accent4>
          <a:srgbClr val="DADADA"/>
        </a:accent4>
        <a:accent5>
          <a:srgbClr val="C4D7EC"/>
        </a:accent5>
        <a:accent6>
          <a:srgbClr val="B3ACD1"/>
        </a:accent6>
        <a:hlink>
          <a:srgbClr val="DBE9F0"/>
        </a:hlink>
        <a:folHlink>
          <a:srgbClr val="E2DE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B1D2E7"/>
        </a:accent1>
        <a:accent2>
          <a:srgbClr val="E7C4B2"/>
        </a:accent2>
        <a:accent3>
          <a:srgbClr val="AAAAAA"/>
        </a:accent3>
        <a:accent4>
          <a:srgbClr val="DADADA"/>
        </a:accent4>
        <a:accent5>
          <a:srgbClr val="D5E5F1"/>
        </a:accent5>
        <a:accent6>
          <a:srgbClr val="D1B1A1"/>
        </a:accent6>
        <a:hlink>
          <a:srgbClr val="F1EDDA"/>
        </a:hlink>
        <a:folHlink>
          <a:srgbClr val="DAE6F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6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ED88D"/>
        </a:accent1>
        <a:accent2>
          <a:srgbClr val="D7BB8F"/>
        </a:accent2>
        <a:accent3>
          <a:srgbClr val="AAAAAA"/>
        </a:accent3>
        <a:accent4>
          <a:srgbClr val="DADADA"/>
        </a:accent4>
        <a:accent5>
          <a:srgbClr val="E3E9C5"/>
        </a:accent5>
        <a:accent6>
          <a:srgbClr val="C3A981"/>
        </a:accent6>
        <a:hlink>
          <a:srgbClr val="EFDCEF"/>
        </a:hlink>
        <a:folHlink>
          <a:srgbClr val="DBE6F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6666"/>
        </a:accent1>
        <a:accent2>
          <a:srgbClr val="FF8585"/>
        </a:accent2>
        <a:accent3>
          <a:srgbClr val="FFFFFF"/>
        </a:accent3>
        <a:accent4>
          <a:srgbClr val="000000"/>
        </a:accent4>
        <a:accent5>
          <a:srgbClr val="FFB8B8"/>
        </a:accent5>
        <a:accent6>
          <a:srgbClr val="E77878"/>
        </a:accent6>
        <a:hlink>
          <a:srgbClr val="FFA4A4"/>
        </a:hlink>
        <a:folHlink>
          <a:srgbClr val="FFD1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A4D9"/>
        </a:accent1>
        <a:accent2>
          <a:srgbClr val="FFA66B"/>
        </a:accent2>
        <a:accent3>
          <a:srgbClr val="FFFFFF"/>
        </a:accent3>
        <a:accent4>
          <a:srgbClr val="000000"/>
        </a:accent4>
        <a:accent5>
          <a:srgbClr val="FFCFE9"/>
        </a:accent5>
        <a:accent6>
          <a:srgbClr val="E79660"/>
        </a:accent6>
        <a:hlink>
          <a:srgbClr val="FFB5B5"/>
        </a:hlink>
        <a:folHlink>
          <a:srgbClr val="FFE6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5CDF0"/>
        </a:accent1>
        <a:accent2>
          <a:srgbClr val="FF9999"/>
        </a:accent2>
        <a:accent3>
          <a:srgbClr val="FFFFFF"/>
        </a:accent3>
        <a:accent4>
          <a:srgbClr val="000000"/>
        </a:accent4>
        <a:accent5>
          <a:srgbClr val="B8E3F6"/>
        </a:accent5>
        <a:accent6>
          <a:srgbClr val="E78A8A"/>
        </a:accent6>
        <a:hlink>
          <a:srgbClr val="D6F37D"/>
        </a:hlink>
        <a:folHlink>
          <a:srgbClr val="B8D5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A3A3"/>
        </a:accent1>
        <a:accent2>
          <a:srgbClr val="FFD943"/>
        </a:accent2>
        <a:accent3>
          <a:srgbClr val="FFFFFF"/>
        </a:accent3>
        <a:accent4>
          <a:srgbClr val="000000"/>
        </a:accent4>
        <a:accent5>
          <a:srgbClr val="FFCECE"/>
        </a:accent5>
        <a:accent6>
          <a:srgbClr val="E7C43C"/>
        </a:accent6>
        <a:hlink>
          <a:srgbClr val="D2C9FF"/>
        </a:hlink>
        <a:folHlink>
          <a:srgbClr val="97ED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EF3D"/>
        </a:accent1>
        <a:accent2>
          <a:srgbClr val="F2DA3D"/>
        </a:accent2>
        <a:accent3>
          <a:srgbClr val="FFFFFF"/>
        </a:accent3>
        <a:accent4>
          <a:srgbClr val="000000"/>
        </a:accent4>
        <a:accent5>
          <a:srgbClr val="F7F6AF"/>
        </a:accent5>
        <a:accent6>
          <a:srgbClr val="DBC536"/>
        </a:accent6>
        <a:hlink>
          <a:srgbClr val="EDF252"/>
        </a:hlink>
        <a:folHlink>
          <a:srgbClr val="FFEB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D640"/>
        </a:accent1>
        <a:accent2>
          <a:srgbClr val="D1FA4B"/>
        </a:accent2>
        <a:accent3>
          <a:srgbClr val="FFFFFF"/>
        </a:accent3>
        <a:accent4>
          <a:srgbClr val="000000"/>
        </a:accent4>
        <a:accent5>
          <a:srgbClr val="FFE8AF"/>
        </a:accent5>
        <a:accent6>
          <a:srgbClr val="BDE343"/>
        </a:accent6>
        <a:hlink>
          <a:srgbClr val="FFFD99"/>
        </a:hlink>
        <a:folHlink>
          <a:srgbClr val="DBFF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CEC"/>
        </a:accent1>
        <a:accent2>
          <a:srgbClr val="F2EF16"/>
        </a:accent2>
        <a:accent3>
          <a:srgbClr val="FFFFFF"/>
        </a:accent3>
        <a:accent4>
          <a:srgbClr val="000000"/>
        </a:accent4>
        <a:accent5>
          <a:srgbClr val="FFE2F4"/>
        </a:accent5>
        <a:accent6>
          <a:srgbClr val="DBD913"/>
        </a:accent6>
        <a:hlink>
          <a:srgbClr val="FFDDD1"/>
        </a:hlink>
        <a:folHlink>
          <a:srgbClr val="D2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8A6"/>
        </a:accent1>
        <a:accent2>
          <a:srgbClr val="9AE2ED"/>
        </a:accent2>
        <a:accent3>
          <a:srgbClr val="FFFFFF"/>
        </a:accent3>
        <a:accent4>
          <a:srgbClr val="000000"/>
        </a:accent4>
        <a:accent5>
          <a:srgbClr val="FFE0D0"/>
        </a:accent5>
        <a:accent6>
          <a:srgbClr val="8BCDD7"/>
        </a:accent6>
        <a:hlink>
          <a:srgbClr val="F1D9FF"/>
        </a:hlink>
        <a:folHlink>
          <a:srgbClr val="F2F1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1E35A"/>
        </a:accent1>
        <a:accent2>
          <a:srgbClr val="C7E052"/>
        </a:accent2>
        <a:accent3>
          <a:srgbClr val="FFFFFF"/>
        </a:accent3>
        <a:accent4>
          <a:srgbClr val="000000"/>
        </a:accent4>
        <a:accent5>
          <a:srgbClr val="C7EFB5"/>
        </a:accent5>
        <a:accent6>
          <a:srgbClr val="B4CB49"/>
        </a:accent6>
        <a:hlink>
          <a:srgbClr val="CFF3B7"/>
        </a:hlink>
        <a:folHlink>
          <a:srgbClr val="E9F5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7E052"/>
        </a:accent1>
        <a:accent2>
          <a:srgbClr val="86D5EB"/>
        </a:accent2>
        <a:accent3>
          <a:srgbClr val="FFFFFF"/>
        </a:accent3>
        <a:accent4>
          <a:srgbClr val="000000"/>
        </a:accent4>
        <a:accent5>
          <a:srgbClr val="E0EDB3"/>
        </a:accent5>
        <a:accent6>
          <a:srgbClr val="79C1D5"/>
        </a:accent6>
        <a:hlink>
          <a:srgbClr val="F8EDCD"/>
        </a:hlink>
        <a:folHlink>
          <a:srgbClr val="CFF3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FBDA1"/>
        </a:accent1>
        <a:accent2>
          <a:srgbClr val="B8B7F3"/>
        </a:accent2>
        <a:accent3>
          <a:srgbClr val="FFFFFF"/>
        </a:accent3>
        <a:accent4>
          <a:srgbClr val="000000"/>
        </a:accent4>
        <a:accent5>
          <a:srgbClr val="F6DBCD"/>
        </a:accent5>
        <a:accent6>
          <a:srgbClr val="A6A6DC"/>
        </a:accent6>
        <a:hlink>
          <a:srgbClr val="CFF3B7"/>
        </a:hlink>
        <a:folHlink>
          <a:srgbClr val="F8E5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7D4D8"/>
        </a:accent1>
        <a:accent2>
          <a:srgbClr val="EBD68B"/>
        </a:accent2>
        <a:accent3>
          <a:srgbClr val="FFFFFF"/>
        </a:accent3>
        <a:accent4>
          <a:srgbClr val="000000"/>
        </a:accent4>
        <a:accent5>
          <a:srgbClr val="FAE6E9"/>
        </a:accent5>
        <a:accent6>
          <a:srgbClr val="D5C27D"/>
        </a:accent6>
        <a:hlink>
          <a:srgbClr val="DFF8CD"/>
        </a:hlink>
        <a:folHlink>
          <a:srgbClr val="DDDDF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EB5CC"/>
        </a:accent1>
        <a:accent2>
          <a:srgbClr val="8FBAE5"/>
        </a:accent2>
        <a:accent3>
          <a:srgbClr val="FFFFFF"/>
        </a:accent3>
        <a:accent4>
          <a:srgbClr val="000000"/>
        </a:accent4>
        <a:accent5>
          <a:srgbClr val="CCD7E2"/>
        </a:accent5>
        <a:accent6>
          <a:srgbClr val="81A8CF"/>
        </a:accent6>
        <a:hlink>
          <a:srgbClr val="E7EFF7"/>
        </a:hlink>
        <a:folHlink>
          <a:srgbClr val="D4DB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BB6DF"/>
        </a:accent1>
        <a:accent2>
          <a:srgbClr val="C6BEE7"/>
        </a:accent2>
        <a:accent3>
          <a:srgbClr val="FFFFFF"/>
        </a:accent3>
        <a:accent4>
          <a:srgbClr val="000000"/>
        </a:accent4>
        <a:accent5>
          <a:srgbClr val="C4D7EC"/>
        </a:accent5>
        <a:accent6>
          <a:srgbClr val="B3ACD1"/>
        </a:accent6>
        <a:hlink>
          <a:srgbClr val="DBE9F0"/>
        </a:hlink>
        <a:folHlink>
          <a:srgbClr val="E2DE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1D2E7"/>
        </a:accent1>
        <a:accent2>
          <a:srgbClr val="E7C4B2"/>
        </a:accent2>
        <a:accent3>
          <a:srgbClr val="FFFFFF"/>
        </a:accent3>
        <a:accent4>
          <a:srgbClr val="000000"/>
        </a:accent4>
        <a:accent5>
          <a:srgbClr val="D5E5F1"/>
        </a:accent5>
        <a:accent6>
          <a:srgbClr val="D1B1A1"/>
        </a:accent6>
        <a:hlink>
          <a:srgbClr val="F1EDDA"/>
        </a:hlink>
        <a:folHlink>
          <a:srgbClr val="DAE6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ED88D"/>
        </a:accent1>
        <a:accent2>
          <a:srgbClr val="D7BB8F"/>
        </a:accent2>
        <a:accent3>
          <a:srgbClr val="FFFFFF"/>
        </a:accent3>
        <a:accent4>
          <a:srgbClr val="000000"/>
        </a:accent4>
        <a:accent5>
          <a:srgbClr val="E3E9C5"/>
        </a:accent5>
        <a:accent6>
          <a:srgbClr val="C3A981"/>
        </a:accent6>
        <a:hlink>
          <a:srgbClr val="EFDCEF"/>
        </a:hlink>
        <a:folHlink>
          <a:srgbClr val="DBE6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2EF3D"/>
      </a:accent1>
      <a:accent2>
        <a:srgbClr val="F2DA3D"/>
      </a:accent2>
      <a:accent3>
        <a:srgbClr val="AAAAAA"/>
      </a:accent3>
      <a:accent4>
        <a:srgbClr val="DADADA"/>
      </a:accent4>
      <a:accent5>
        <a:srgbClr val="F7F6AF"/>
      </a:accent5>
      <a:accent6>
        <a:srgbClr val="DBC536"/>
      </a:accent6>
      <a:hlink>
        <a:srgbClr val="EDF252"/>
      </a:hlink>
      <a:folHlink>
        <a:srgbClr val="FFEB8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6666"/>
        </a:accent1>
        <a:accent2>
          <a:srgbClr val="FF8585"/>
        </a:accent2>
        <a:accent3>
          <a:srgbClr val="AAAAAA"/>
        </a:accent3>
        <a:accent4>
          <a:srgbClr val="DADADA"/>
        </a:accent4>
        <a:accent5>
          <a:srgbClr val="FFB8B8"/>
        </a:accent5>
        <a:accent6>
          <a:srgbClr val="E77878"/>
        </a:accent6>
        <a:hlink>
          <a:srgbClr val="FFA4A4"/>
        </a:hlink>
        <a:folHlink>
          <a:srgbClr val="FFD1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A4D9"/>
        </a:accent1>
        <a:accent2>
          <a:srgbClr val="FFA66B"/>
        </a:accent2>
        <a:accent3>
          <a:srgbClr val="AAAAAA"/>
        </a:accent3>
        <a:accent4>
          <a:srgbClr val="DADADA"/>
        </a:accent4>
        <a:accent5>
          <a:srgbClr val="FFCFE9"/>
        </a:accent5>
        <a:accent6>
          <a:srgbClr val="E79660"/>
        </a:accent6>
        <a:hlink>
          <a:srgbClr val="FFB5B5"/>
        </a:hlink>
        <a:folHlink>
          <a:srgbClr val="FFE6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65CDF0"/>
        </a:accent1>
        <a:accent2>
          <a:srgbClr val="FF9999"/>
        </a:accent2>
        <a:accent3>
          <a:srgbClr val="AAAAAA"/>
        </a:accent3>
        <a:accent4>
          <a:srgbClr val="DADADA"/>
        </a:accent4>
        <a:accent5>
          <a:srgbClr val="B8E3F6"/>
        </a:accent5>
        <a:accent6>
          <a:srgbClr val="E78A8A"/>
        </a:accent6>
        <a:hlink>
          <a:srgbClr val="D6F37D"/>
        </a:hlink>
        <a:folHlink>
          <a:srgbClr val="B8D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A3A3"/>
        </a:accent1>
        <a:accent2>
          <a:srgbClr val="FFD943"/>
        </a:accent2>
        <a:accent3>
          <a:srgbClr val="AAAAAA"/>
        </a:accent3>
        <a:accent4>
          <a:srgbClr val="DADADA"/>
        </a:accent4>
        <a:accent5>
          <a:srgbClr val="FFCECE"/>
        </a:accent5>
        <a:accent6>
          <a:srgbClr val="E7C43C"/>
        </a:accent6>
        <a:hlink>
          <a:srgbClr val="D2C9FF"/>
        </a:hlink>
        <a:folHlink>
          <a:srgbClr val="97ED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2EF3D"/>
        </a:accent1>
        <a:accent2>
          <a:srgbClr val="F2DA3D"/>
        </a:accent2>
        <a:accent3>
          <a:srgbClr val="AAAAAA"/>
        </a:accent3>
        <a:accent4>
          <a:srgbClr val="DADADA"/>
        </a:accent4>
        <a:accent5>
          <a:srgbClr val="F7F6AF"/>
        </a:accent5>
        <a:accent6>
          <a:srgbClr val="DBC536"/>
        </a:accent6>
        <a:hlink>
          <a:srgbClr val="EDF252"/>
        </a:hlink>
        <a:folHlink>
          <a:srgbClr val="FFEB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D640"/>
        </a:accent1>
        <a:accent2>
          <a:srgbClr val="D1FA4B"/>
        </a:accent2>
        <a:accent3>
          <a:srgbClr val="AAAAAA"/>
        </a:accent3>
        <a:accent4>
          <a:srgbClr val="DADADA"/>
        </a:accent4>
        <a:accent5>
          <a:srgbClr val="FFE8AF"/>
        </a:accent5>
        <a:accent6>
          <a:srgbClr val="BDE343"/>
        </a:accent6>
        <a:hlink>
          <a:srgbClr val="FFFD99"/>
        </a:hlink>
        <a:folHlink>
          <a:srgbClr val="DBFFD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EC"/>
        </a:accent1>
        <a:accent2>
          <a:srgbClr val="F2EF16"/>
        </a:accent2>
        <a:accent3>
          <a:srgbClr val="AAAAAA"/>
        </a:accent3>
        <a:accent4>
          <a:srgbClr val="DADADA"/>
        </a:accent4>
        <a:accent5>
          <a:srgbClr val="FFE2F4"/>
        </a:accent5>
        <a:accent6>
          <a:srgbClr val="DBD913"/>
        </a:accent6>
        <a:hlink>
          <a:srgbClr val="FFDDD1"/>
        </a:hlink>
        <a:folHlink>
          <a:srgbClr val="D2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8A6"/>
        </a:accent1>
        <a:accent2>
          <a:srgbClr val="9AE2ED"/>
        </a:accent2>
        <a:accent3>
          <a:srgbClr val="AAAAAA"/>
        </a:accent3>
        <a:accent4>
          <a:srgbClr val="DADADA"/>
        </a:accent4>
        <a:accent5>
          <a:srgbClr val="FFE0D0"/>
        </a:accent5>
        <a:accent6>
          <a:srgbClr val="8BCDD7"/>
        </a:accent6>
        <a:hlink>
          <a:srgbClr val="F1D9FF"/>
        </a:hlink>
        <a:folHlink>
          <a:srgbClr val="F2F1A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1E35A"/>
        </a:accent1>
        <a:accent2>
          <a:srgbClr val="C7E052"/>
        </a:accent2>
        <a:accent3>
          <a:srgbClr val="AAAAAA"/>
        </a:accent3>
        <a:accent4>
          <a:srgbClr val="DADADA"/>
        </a:accent4>
        <a:accent5>
          <a:srgbClr val="C7EFB5"/>
        </a:accent5>
        <a:accent6>
          <a:srgbClr val="B4CB49"/>
        </a:accent6>
        <a:hlink>
          <a:srgbClr val="CFF3B7"/>
        </a:hlink>
        <a:folHlink>
          <a:srgbClr val="E9F5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7E052"/>
        </a:accent1>
        <a:accent2>
          <a:srgbClr val="86D5EB"/>
        </a:accent2>
        <a:accent3>
          <a:srgbClr val="AAAAAA"/>
        </a:accent3>
        <a:accent4>
          <a:srgbClr val="DADADA"/>
        </a:accent4>
        <a:accent5>
          <a:srgbClr val="E0EDB3"/>
        </a:accent5>
        <a:accent6>
          <a:srgbClr val="79C1D5"/>
        </a:accent6>
        <a:hlink>
          <a:srgbClr val="F8EDCD"/>
        </a:hlink>
        <a:folHlink>
          <a:srgbClr val="CFF3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FBDA1"/>
        </a:accent1>
        <a:accent2>
          <a:srgbClr val="B8B7F3"/>
        </a:accent2>
        <a:accent3>
          <a:srgbClr val="AAAAAA"/>
        </a:accent3>
        <a:accent4>
          <a:srgbClr val="DADADA"/>
        </a:accent4>
        <a:accent5>
          <a:srgbClr val="F6DBCD"/>
        </a:accent5>
        <a:accent6>
          <a:srgbClr val="A6A6DC"/>
        </a:accent6>
        <a:hlink>
          <a:srgbClr val="CFF3B7"/>
        </a:hlink>
        <a:folHlink>
          <a:srgbClr val="F8E5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7D4D8"/>
        </a:accent1>
        <a:accent2>
          <a:srgbClr val="EBD68B"/>
        </a:accent2>
        <a:accent3>
          <a:srgbClr val="AAAAAA"/>
        </a:accent3>
        <a:accent4>
          <a:srgbClr val="DADADA"/>
        </a:accent4>
        <a:accent5>
          <a:srgbClr val="FAE6E9"/>
        </a:accent5>
        <a:accent6>
          <a:srgbClr val="D5C27D"/>
        </a:accent6>
        <a:hlink>
          <a:srgbClr val="DFF8CD"/>
        </a:hlink>
        <a:folHlink>
          <a:srgbClr val="DDDD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EB5CC"/>
        </a:accent1>
        <a:accent2>
          <a:srgbClr val="8FBAE5"/>
        </a:accent2>
        <a:accent3>
          <a:srgbClr val="AAAAAA"/>
        </a:accent3>
        <a:accent4>
          <a:srgbClr val="DADADA"/>
        </a:accent4>
        <a:accent5>
          <a:srgbClr val="CCD7E2"/>
        </a:accent5>
        <a:accent6>
          <a:srgbClr val="81A8CF"/>
        </a:accent6>
        <a:hlink>
          <a:srgbClr val="E7EFF7"/>
        </a:hlink>
        <a:folHlink>
          <a:srgbClr val="D4DBE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8BB6DF"/>
        </a:accent1>
        <a:accent2>
          <a:srgbClr val="C6BEE7"/>
        </a:accent2>
        <a:accent3>
          <a:srgbClr val="AAAAAA"/>
        </a:accent3>
        <a:accent4>
          <a:srgbClr val="DADADA"/>
        </a:accent4>
        <a:accent5>
          <a:srgbClr val="C4D7EC"/>
        </a:accent5>
        <a:accent6>
          <a:srgbClr val="B3ACD1"/>
        </a:accent6>
        <a:hlink>
          <a:srgbClr val="DBE9F0"/>
        </a:hlink>
        <a:folHlink>
          <a:srgbClr val="E2DE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B1D2E7"/>
        </a:accent1>
        <a:accent2>
          <a:srgbClr val="E7C4B2"/>
        </a:accent2>
        <a:accent3>
          <a:srgbClr val="AAAAAA"/>
        </a:accent3>
        <a:accent4>
          <a:srgbClr val="DADADA"/>
        </a:accent4>
        <a:accent5>
          <a:srgbClr val="D5E5F1"/>
        </a:accent5>
        <a:accent6>
          <a:srgbClr val="D1B1A1"/>
        </a:accent6>
        <a:hlink>
          <a:srgbClr val="F1EDDA"/>
        </a:hlink>
        <a:folHlink>
          <a:srgbClr val="DAE6F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ED88D"/>
        </a:accent1>
        <a:accent2>
          <a:srgbClr val="D7BB8F"/>
        </a:accent2>
        <a:accent3>
          <a:srgbClr val="AAAAAA"/>
        </a:accent3>
        <a:accent4>
          <a:srgbClr val="DADADA"/>
        </a:accent4>
        <a:accent5>
          <a:srgbClr val="E3E9C5"/>
        </a:accent5>
        <a:accent6>
          <a:srgbClr val="C3A981"/>
        </a:accent6>
        <a:hlink>
          <a:srgbClr val="EFDCEF"/>
        </a:hlink>
        <a:folHlink>
          <a:srgbClr val="DBE6F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6666"/>
        </a:accent1>
        <a:accent2>
          <a:srgbClr val="FF8585"/>
        </a:accent2>
        <a:accent3>
          <a:srgbClr val="FFFFFF"/>
        </a:accent3>
        <a:accent4>
          <a:srgbClr val="000000"/>
        </a:accent4>
        <a:accent5>
          <a:srgbClr val="FFB8B8"/>
        </a:accent5>
        <a:accent6>
          <a:srgbClr val="E77878"/>
        </a:accent6>
        <a:hlink>
          <a:srgbClr val="FFA4A4"/>
        </a:hlink>
        <a:folHlink>
          <a:srgbClr val="FFD1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A4D9"/>
        </a:accent1>
        <a:accent2>
          <a:srgbClr val="FFA66B"/>
        </a:accent2>
        <a:accent3>
          <a:srgbClr val="FFFFFF"/>
        </a:accent3>
        <a:accent4>
          <a:srgbClr val="000000"/>
        </a:accent4>
        <a:accent5>
          <a:srgbClr val="FFCFE9"/>
        </a:accent5>
        <a:accent6>
          <a:srgbClr val="E79660"/>
        </a:accent6>
        <a:hlink>
          <a:srgbClr val="FFB5B5"/>
        </a:hlink>
        <a:folHlink>
          <a:srgbClr val="FFE6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5CDF0"/>
        </a:accent1>
        <a:accent2>
          <a:srgbClr val="FF9999"/>
        </a:accent2>
        <a:accent3>
          <a:srgbClr val="FFFFFF"/>
        </a:accent3>
        <a:accent4>
          <a:srgbClr val="000000"/>
        </a:accent4>
        <a:accent5>
          <a:srgbClr val="B8E3F6"/>
        </a:accent5>
        <a:accent6>
          <a:srgbClr val="E78A8A"/>
        </a:accent6>
        <a:hlink>
          <a:srgbClr val="D6F37D"/>
        </a:hlink>
        <a:folHlink>
          <a:srgbClr val="B8D5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A3A3"/>
        </a:accent1>
        <a:accent2>
          <a:srgbClr val="FFD943"/>
        </a:accent2>
        <a:accent3>
          <a:srgbClr val="FFFFFF"/>
        </a:accent3>
        <a:accent4>
          <a:srgbClr val="000000"/>
        </a:accent4>
        <a:accent5>
          <a:srgbClr val="FFCECE"/>
        </a:accent5>
        <a:accent6>
          <a:srgbClr val="E7C43C"/>
        </a:accent6>
        <a:hlink>
          <a:srgbClr val="D2C9FF"/>
        </a:hlink>
        <a:folHlink>
          <a:srgbClr val="97ED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EF3D"/>
        </a:accent1>
        <a:accent2>
          <a:srgbClr val="F2DA3D"/>
        </a:accent2>
        <a:accent3>
          <a:srgbClr val="FFFFFF"/>
        </a:accent3>
        <a:accent4>
          <a:srgbClr val="000000"/>
        </a:accent4>
        <a:accent5>
          <a:srgbClr val="F7F6AF"/>
        </a:accent5>
        <a:accent6>
          <a:srgbClr val="DBC536"/>
        </a:accent6>
        <a:hlink>
          <a:srgbClr val="EDF252"/>
        </a:hlink>
        <a:folHlink>
          <a:srgbClr val="FFEB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D640"/>
        </a:accent1>
        <a:accent2>
          <a:srgbClr val="D1FA4B"/>
        </a:accent2>
        <a:accent3>
          <a:srgbClr val="FFFFFF"/>
        </a:accent3>
        <a:accent4>
          <a:srgbClr val="000000"/>
        </a:accent4>
        <a:accent5>
          <a:srgbClr val="FFE8AF"/>
        </a:accent5>
        <a:accent6>
          <a:srgbClr val="BDE343"/>
        </a:accent6>
        <a:hlink>
          <a:srgbClr val="FFFD99"/>
        </a:hlink>
        <a:folHlink>
          <a:srgbClr val="DBFF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CEC"/>
        </a:accent1>
        <a:accent2>
          <a:srgbClr val="F2EF16"/>
        </a:accent2>
        <a:accent3>
          <a:srgbClr val="FFFFFF"/>
        </a:accent3>
        <a:accent4>
          <a:srgbClr val="000000"/>
        </a:accent4>
        <a:accent5>
          <a:srgbClr val="FFE2F4"/>
        </a:accent5>
        <a:accent6>
          <a:srgbClr val="DBD913"/>
        </a:accent6>
        <a:hlink>
          <a:srgbClr val="FFDDD1"/>
        </a:hlink>
        <a:folHlink>
          <a:srgbClr val="D2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8A6"/>
        </a:accent1>
        <a:accent2>
          <a:srgbClr val="9AE2ED"/>
        </a:accent2>
        <a:accent3>
          <a:srgbClr val="FFFFFF"/>
        </a:accent3>
        <a:accent4>
          <a:srgbClr val="000000"/>
        </a:accent4>
        <a:accent5>
          <a:srgbClr val="FFE0D0"/>
        </a:accent5>
        <a:accent6>
          <a:srgbClr val="8BCDD7"/>
        </a:accent6>
        <a:hlink>
          <a:srgbClr val="F1D9FF"/>
        </a:hlink>
        <a:folHlink>
          <a:srgbClr val="F2F1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1E35A"/>
        </a:accent1>
        <a:accent2>
          <a:srgbClr val="C7E052"/>
        </a:accent2>
        <a:accent3>
          <a:srgbClr val="FFFFFF"/>
        </a:accent3>
        <a:accent4>
          <a:srgbClr val="000000"/>
        </a:accent4>
        <a:accent5>
          <a:srgbClr val="C7EFB5"/>
        </a:accent5>
        <a:accent6>
          <a:srgbClr val="B4CB49"/>
        </a:accent6>
        <a:hlink>
          <a:srgbClr val="CFF3B7"/>
        </a:hlink>
        <a:folHlink>
          <a:srgbClr val="E9F5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7E052"/>
        </a:accent1>
        <a:accent2>
          <a:srgbClr val="86D5EB"/>
        </a:accent2>
        <a:accent3>
          <a:srgbClr val="FFFFFF"/>
        </a:accent3>
        <a:accent4>
          <a:srgbClr val="000000"/>
        </a:accent4>
        <a:accent5>
          <a:srgbClr val="E0EDB3"/>
        </a:accent5>
        <a:accent6>
          <a:srgbClr val="79C1D5"/>
        </a:accent6>
        <a:hlink>
          <a:srgbClr val="F8EDCD"/>
        </a:hlink>
        <a:folHlink>
          <a:srgbClr val="CFF3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FBDA1"/>
        </a:accent1>
        <a:accent2>
          <a:srgbClr val="B8B7F3"/>
        </a:accent2>
        <a:accent3>
          <a:srgbClr val="FFFFFF"/>
        </a:accent3>
        <a:accent4>
          <a:srgbClr val="000000"/>
        </a:accent4>
        <a:accent5>
          <a:srgbClr val="F6DBCD"/>
        </a:accent5>
        <a:accent6>
          <a:srgbClr val="A6A6DC"/>
        </a:accent6>
        <a:hlink>
          <a:srgbClr val="CFF3B7"/>
        </a:hlink>
        <a:folHlink>
          <a:srgbClr val="F8E5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7D4D8"/>
        </a:accent1>
        <a:accent2>
          <a:srgbClr val="EBD68B"/>
        </a:accent2>
        <a:accent3>
          <a:srgbClr val="FFFFFF"/>
        </a:accent3>
        <a:accent4>
          <a:srgbClr val="000000"/>
        </a:accent4>
        <a:accent5>
          <a:srgbClr val="FAE6E9"/>
        </a:accent5>
        <a:accent6>
          <a:srgbClr val="D5C27D"/>
        </a:accent6>
        <a:hlink>
          <a:srgbClr val="DFF8CD"/>
        </a:hlink>
        <a:folHlink>
          <a:srgbClr val="DDDDF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EB5CC"/>
        </a:accent1>
        <a:accent2>
          <a:srgbClr val="8FBAE5"/>
        </a:accent2>
        <a:accent3>
          <a:srgbClr val="FFFFFF"/>
        </a:accent3>
        <a:accent4>
          <a:srgbClr val="000000"/>
        </a:accent4>
        <a:accent5>
          <a:srgbClr val="CCD7E2"/>
        </a:accent5>
        <a:accent6>
          <a:srgbClr val="81A8CF"/>
        </a:accent6>
        <a:hlink>
          <a:srgbClr val="E7EFF7"/>
        </a:hlink>
        <a:folHlink>
          <a:srgbClr val="D4DB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BB6DF"/>
        </a:accent1>
        <a:accent2>
          <a:srgbClr val="C6BEE7"/>
        </a:accent2>
        <a:accent3>
          <a:srgbClr val="FFFFFF"/>
        </a:accent3>
        <a:accent4>
          <a:srgbClr val="000000"/>
        </a:accent4>
        <a:accent5>
          <a:srgbClr val="C4D7EC"/>
        </a:accent5>
        <a:accent6>
          <a:srgbClr val="B3ACD1"/>
        </a:accent6>
        <a:hlink>
          <a:srgbClr val="DBE9F0"/>
        </a:hlink>
        <a:folHlink>
          <a:srgbClr val="E2DE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1D2E7"/>
        </a:accent1>
        <a:accent2>
          <a:srgbClr val="E7C4B2"/>
        </a:accent2>
        <a:accent3>
          <a:srgbClr val="FFFFFF"/>
        </a:accent3>
        <a:accent4>
          <a:srgbClr val="000000"/>
        </a:accent4>
        <a:accent5>
          <a:srgbClr val="D5E5F1"/>
        </a:accent5>
        <a:accent6>
          <a:srgbClr val="D1B1A1"/>
        </a:accent6>
        <a:hlink>
          <a:srgbClr val="F1EDDA"/>
        </a:hlink>
        <a:folHlink>
          <a:srgbClr val="DAE6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ED88D"/>
        </a:accent1>
        <a:accent2>
          <a:srgbClr val="D7BB8F"/>
        </a:accent2>
        <a:accent3>
          <a:srgbClr val="FFFFFF"/>
        </a:accent3>
        <a:accent4>
          <a:srgbClr val="000000"/>
        </a:accent4>
        <a:accent5>
          <a:srgbClr val="E3E9C5"/>
        </a:accent5>
        <a:accent6>
          <a:srgbClr val="C3A981"/>
        </a:accent6>
        <a:hlink>
          <a:srgbClr val="EFDCEF"/>
        </a:hlink>
        <a:folHlink>
          <a:srgbClr val="DBE6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ind_1598_slide</Template>
  <TotalTime>295</TotalTime>
  <Words>521</Words>
  <Application>Microsoft Office PowerPoint</Application>
  <PresentationFormat>Prezentácia na obrazovke (4:3)</PresentationFormat>
  <Paragraphs>144</Paragraphs>
  <Slides>23</Slides>
  <Notes>20</Notes>
  <HiddenSlides>0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23</vt:i4>
      </vt:variant>
    </vt:vector>
  </HeadingPairs>
  <TitlesOfParts>
    <vt:vector size="25" baseType="lpstr">
      <vt:lpstr>ind_1598_slide</vt:lpstr>
      <vt:lpstr>1_Default Design</vt:lpstr>
      <vt:lpstr>Prezentácia programu PowerPoint</vt:lpstr>
      <vt:lpstr>Prezentácia programu PowerPoint</vt:lpstr>
      <vt:lpstr>Prezentácia programu PowerPoint</vt:lpstr>
      <vt:lpstr>Prezentácia programu PowerPoint</vt:lpstr>
      <vt:lpstr>Nasledujúci rok (1987) boli pozorované abnormality ako napríklad “witches'-broom”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Dana Retová</dc:creator>
  <cp:lastModifiedBy>MartinH</cp:lastModifiedBy>
  <cp:revision>16</cp:revision>
  <dcterms:created xsi:type="dcterms:W3CDTF">2011-05-18T22:23:14Z</dcterms:created>
  <dcterms:modified xsi:type="dcterms:W3CDTF">2015-01-23T13:47:34Z</dcterms:modified>
</cp:coreProperties>
</file>