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69" r:id="rId11"/>
    <p:sldId id="267" r:id="rId12"/>
    <p:sldId id="268" r:id="rId13"/>
    <p:sldId id="25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4C0F8-6BBC-4262-8BCB-5652DC277386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C9B41-35BF-46A7-A99C-D1023E01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6D5C-667F-4189-9DDD-D674DC21BA2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F9CF-B265-41CB-9C95-35E8F35F8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Ribonukleov&#225;_kyselina" TargetMode="External"/><Relationship Id="rId2" Type="http://schemas.openxmlformats.org/officeDocument/2006/relationships/hyperlink" Target="http://www.oskole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vzsr.sk/index.php?option=com_content...id...onchripke...chripka..." TargetMode="External"/><Relationship Id="rId5" Type="http://schemas.openxmlformats.org/officeDocument/2006/relationships/hyperlink" Target="https://sk.wikipedia.org/wiki/Chr&#237;pka" TargetMode="External"/><Relationship Id="rId4" Type="http://schemas.openxmlformats.org/officeDocument/2006/relationships/hyperlink" Target="http://stromzdravia.sk/zdrave-dychanie/chripk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sk-SK" sz="4000" dirty="0"/>
              <a:t>Petržalská super škola </a:t>
            </a:r>
            <a:br>
              <a:rPr lang="sk-SK" sz="4000" dirty="0"/>
            </a:br>
            <a:r>
              <a:rPr lang="sk-SK" sz="4000" dirty="0"/>
              <a:t>IV. ročník 2016/2017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48" y="363385"/>
            <a:ext cx="1874440" cy="176947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115616" y="2690336"/>
            <a:ext cx="73403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Téma práce: Vírusy</a:t>
            </a:r>
            <a:endParaRPr lang="sk-SK" dirty="0"/>
          </a:p>
          <a:p>
            <a:r>
              <a:rPr lang="sk-SK" dirty="0"/>
              <a:t>Názov práce</a:t>
            </a:r>
            <a:r>
              <a:rPr lang="sk-SK" dirty="0" smtClean="0"/>
              <a:t>: Vírusy okolo nás</a:t>
            </a:r>
            <a:endParaRPr lang="sk-SK" dirty="0"/>
          </a:p>
          <a:p>
            <a:r>
              <a:rPr lang="sk-SK" dirty="0"/>
              <a:t>Vypracovali</a:t>
            </a:r>
            <a:r>
              <a:rPr lang="sk-SK" dirty="0" smtClean="0"/>
              <a:t>:</a:t>
            </a:r>
            <a:r>
              <a:rPr lang="sk-SK" dirty="0"/>
              <a:t> Nina </a:t>
            </a:r>
            <a:r>
              <a:rPr lang="sk-SK" dirty="0" err="1"/>
              <a:t>Čirková</a:t>
            </a:r>
            <a:r>
              <a:rPr lang="sk-SK" dirty="0"/>
              <a:t>, Margaréta </a:t>
            </a:r>
            <a:r>
              <a:rPr lang="sk-SK" dirty="0" err="1"/>
              <a:t>Lejová</a:t>
            </a:r>
            <a:r>
              <a:rPr lang="sk-SK" dirty="0"/>
              <a:t>, Michaela Töröková</a:t>
            </a:r>
          </a:p>
          <a:p>
            <a:r>
              <a:rPr lang="sk-SK" dirty="0"/>
              <a:t>Vedúci práce</a:t>
            </a:r>
            <a:r>
              <a:rPr lang="sk-SK" dirty="0" smtClean="0"/>
              <a:t>: Mgr. Ľuboš </a:t>
            </a:r>
            <a:r>
              <a:rPr lang="sk-SK" dirty="0" err="1" smtClean="0"/>
              <a:t>Paller</a:t>
            </a:r>
            <a:endParaRPr lang="sk-SK" dirty="0"/>
          </a:p>
          <a:p>
            <a:r>
              <a:rPr lang="sk-SK" dirty="0"/>
              <a:t>Škola, trieda</a:t>
            </a:r>
            <a:r>
              <a:rPr lang="sk-SK" dirty="0" smtClean="0"/>
              <a:t>: </a:t>
            </a:r>
            <a:r>
              <a:rPr lang="sk-SK" dirty="0"/>
              <a:t>ZŠ </a:t>
            </a:r>
            <a:r>
              <a:rPr lang="sk-SK" dirty="0" err="1"/>
              <a:t>Dudova</a:t>
            </a:r>
            <a:r>
              <a:rPr lang="sk-SK" dirty="0"/>
              <a:t> </a:t>
            </a:r>
            <a:r>
              <a:rPr lang="sk-SK" dirty="0" smtClean="0"/>
              <a:t>2, 7. B</a:t>
            </a:r>
            <a:endParaRPr lang="en-US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chorý člov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010354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Vírus chrípky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ok vyhľadávania obrázkov pre dopyt vírus chrípky stav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5"/>
            <a:ext cx="3240360" cy="3196571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vírus chríp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4478898" cy="319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Ako liečiť chrípku?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2060848"/>
            <a:ext cx="8352928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Pacient by mal ležať 5-7 dní. Liečba vyžaduje pokoj, tekutiny, vitamíny a tlmenie vysokej teploty a bolestí antipyretikami. Väčšinou sa používa Paralen, Acylpyrin, alebo originálny Aspirin.</a:t>
            </a:r>
            <a:r>
              <a:rPr lang="sk-SK" dirty="0" smtClean="0"/>
              <a:t> </a:t>
            </a:r>
            <a:r>
              <a:rPr lang="en-US" dirty="0" smtClean="0"/>
              <a:t>Používajú sa kvapky do nosa, kvapky proti kašľu, alebo prostriedky na bolestí hrdla. Samozrejme vitamíny.</a:t>
            </a:r>
          </a:p>
        </p:txBody>
      </p:sp>
      <p:pic>
        <p:nvPicPr>
          <p:cNvPr id="25604" name="Picture 4" descr="Výsledok vyhľadávania obrázkov pre dopyt ill people in bad i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65104"/>
            <a:ext cx="1914218" cy="21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Zdroje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319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www.oskole.sk</a:t>
            </a:r>
            <a:r>
              <a:rPr lang="sk-SK" dirty="0" smtClean="0"/>
              <a:t> </a:t>
            </a:r>
            <a:r>
              <a:rPr lang="en-US" dirty="0" smtClean="0"/>
              <a:t>› </a:t>
            </a:r>
            <a:r>
              <a:rPr lang="en-US" dirty="0"/>
              <a:t>Učivá › Biológia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780928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https://sk.wikipedia.org/wiki/Ribonukleová_kyselina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0770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http://stromzdravia.sk/zdrave-dychanie/chripka/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5576" y="3429000"/>
            <a:ext cx="373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https://sk.wikipedia.org/wiki/Chrípka</a:t>
            </a:r>
            <a:r>
              <a:rPr lang="sk-SK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472514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www.uvzsr.sk/index.php?option=com_content...id...onchripke...chripka...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Ako sme pomohli Petržalke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Tradične - po skončení</a:t>
            </a:r>
          </a:p>
          <a:p>
            <a:pPr marL="0" indent="0">
              <a:buNone/>
            </a:pPr>
            <a:r>
              <a:rPr lang="sk-SK" sz="2000" dirty="0"/>
              <a:t>v</a:t>
            </a:r>
            <a:r>
              <a:rPr lang="sk-SK" sz="2000" dirty="0" smtClean="0"/>
              <a:t>ynášania Morény sa</a:t>
            </a:r>
          </a:p>
          <a:p>
            <a:pPr marL="0" indent="0">
              <a:buNone/>
            </a:pPr>
            <a:r>
              <a:rPr lang="sk-SK" sz="2000" dirty="0"/>
              <a:t>s</a:t>
            </a:r>
            <a:r>
              <a:rPr lang="sk-SK" sz="2000" dirty="0" smtClean="0"/>
              <a:t>nažíme trochu upraviť</a:t>
            </a:r>
          </a:p>
          <a:p>
            <a:pPr marL="0" indent="0">
              <a:buNone/>
            </a:pPr>
            <a:r>
              <a:rPr lang="sk-SK" sz="2000" dirty="0"/>
              <a:t>o</a:t>
            </a:r>
            <a:r>
              <a:rPr lang="sk-SK" sz="2000" dirty="0" smtClean="0"/>
              <a:t>kolie </a:t>
            </a:r>
          </a:p>
          <a:p>
            <a:pPr marL="0" indent="0">
              <a:buNone/>
            </a:pPr>
            <a:r>
              <a:rPr lang="sk-SK" sz="2000" dirty="0" smtClean="0"/>
              <a:t>Chorvátskeho ramena.  </a:t>
            </a:r>
            <a:endParaRPr lang="sk-SK" sz="2000" dirty="0"/>
          </a:p>
        </p:txBody>
      </p:sp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772816"/>
            <a:ext cx="4226504" cy="41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Informovaný súhlas rodičov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85" y="1052736"/>
            <a:ext cx="5593627" cy="5073427"/>
          </a:xfrm>
        </p:spPr>
      </p:pic>
    </p:spTree>
    <p:extLst>
      <p:ext uri="{BB962C8B-B14F-4D97-AF65-F5344CB8AC3E}">
        <p14:creationId xmlns:p14="http://schemas.microsoft.com/office/powerpoint/2010/main" val="8959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čo sme si vybrali túto tému?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1844824"/>
            <a:ext cx="8136904" cy="2304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31640" y="23488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pretože  sme  sa chceli dozvedieť viac o vírusoch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99592" y="2348880"/>
            <a:ext cx="360040" cy="360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1640" y="28529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ako sa máme pred nimi chrániť</a:t>
            </a:r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899592" y="2852936"/>
            <a:ext cx="360040" cy="360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99592" y="3356992"/>
            <a:ext cx="360040" cy="360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1640" y="335699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chceli sme vedieť, ktorý je teraz najrozšírenejší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365104"/>
            <a:ext cx="2880320" cy="231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2520280" cy="232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Vírusy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1700808"/>
            <a:ext cx="8352928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5"/>
            <a:ext cx="71287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Sú </a:t>
            </a:r>
            <a:r>
              <a:rPr lang="en-US" b="1" dirty="0" smtClean="0"/>
              <a:t>nebunkové organizmy</a:t>
            </a:r>
            <a:r>
              <a:rPr lang="en-US" dirty="0" smtClean="0"/>
              <a:t>, viditeľné len elektrónovým mikroskopom. Ich veľkosť sa pohybuje v rozmedzí </a:t>
            </a:r>
            <a:r>
              <a:rPr lang="en-US" b="1" dirty="0" smtClean="0"/>
              <a:t>15 – 300 </a:t>
            </a:r>
            <a:r>
              <a:rPr lang="sk-SK" b="1" dirty="0" smtClean="0"/>
              <a:t>m</a:t>
            </a:r>
            <a:r>
              <a:rPr lang="en-US" b="1" dirty="0" smtClean="0"/>
              <a:t>m</a:t>
            </a:r>
            <a:r>
              <a:rPr lang="en-US" dirty="0" smtClean="0"/>
              <a:t>. Bez hostiteľskej bunky nie sú schopné rásť a deliť sa. 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Odbor zaoberajúci sa štúdiom vírusov je </a:t>
            </a:r>
            <a:r>
              <a:rPr lang="en-US" b="1" dirty="0" smtClean="0"/>
              <a:t>virológia.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Virión</a:t>
            </a:r>
            <a:r>
              <a:rPr lang="en-US" dirty="0" smtClean="0"/>
              <a:t> je stavebná </a:t>
            </a:r>
            <a:r>
              <a:rPr lang="en-US" b="1" dirty="0" smtClean="0"/>
              <a:t>častica vírusu </a:t>
            </a:r>
            <a:r>
              <a:rPr lang="en-US" dirty="0" smtClean="0"/>
              <a:t>(infekčná častica).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5536" y="4581128"/>
            <a:ext cx="8352928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7584" y="4653136"/>
            <a:ext cx="7488832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b="1" dirty="0" smtClean="0"/>
              <a:t>Vírus obsahuje </a:t>
            </a:r>
            <a:r>
              <a:rPr lang="en-US" dirty="0" smtClean="0"/>
              <a:t>jednu alebo viac </a:t>
            </a:r>
            <a:r>
              <a:rPr lang="en-US" b="1" dirty="0" smtClean="0"/>
              <a:t>molekúl nukleovej kyseliny. </a:t>
            </a:r>
          </a:p>
          <a:p>
            <a:pPr>
              <a:lnSpc>
                <a:spcPct val="150000"/>
              </a:lnSpc>
            </a:pPr>
            <a:r>
              <a:rPr lang="sk-SK" b="1" dirty="0" smtClean="0"/>
              <a:t>K</a:t>
            </a:r>
            <a:r>
              <a:rPr lang="en-US" b="1" dirty="0" smtClean="0"/>
              <a:t>apsida </a:t>
            </a:r>
            <a:r>
              <a:rPr lang="en-US" dirty="0" smtClean="0"/>
              <a:t>- </a:t>
            </a:r>
            <a:r>
              <a:rPr lang="en-US" b="1" dirty="0" smtClean="0"/>
              <a:t>bielkovinový obal </a:t>
            </a:r>
            <a:r>
              <a:rPr lang="en-US" dirty="0" smtClean="0"/>
              <a:t>chrániaci genetický materiál vírusu. Niekedy je členený na menšie stavebné jednotky – </a:t>
            </a:r>
            <a:r>
              <a:rPr lang="en-US" b="1" dirty="0" smtClean="0"/>
              <a:t>kapsoméry.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Tvary vírusov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1844824"/>
            <a:ext cx="676875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19888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en-US" sz="2400" b="1" dirty="0" smtClean="0"/>
              <a:t>bakteriofág</a:t>
            </a:r>
            <a:r>
              <a:rPr lang="en-US" sz="2400" dirty="0" smtClean="0"/>
              <a:t> (vírus baktérií so špecifickou stavbou)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3528" y="4149080"/>
            <a:ext cx="525658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3528" y="2996952"/>
            <a:ext cx="525658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6" y="31409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en-US" sz="2400" b="1" dirty="0" smtClean="0"/>
              <a:t>guľovitý </a:t>
            </a:r>
            <a:r>
              <a:rPr lang="en-US" sz="2400" dirty="0" smtClean="0"/>
              <a:t>(vírus chrípky)</a:t>
            </a:r>
            <a:r>
              <a:rPr lang="en-US" dirty="0" smtClean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429309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en-US" sz="2400" b="1" dirty="0" smtClean="0"/>
              <a:t>tyčinkovitý </a:t>
            </a:r>
            <a:r>
              <a:rPr lang="en-US" sz="2400" dirty="0" smtClean="0"/>
              <a:t>(vírus tabakovej mozaiky)</a:t>
            </a:r>
            <a:endParaRPr lang="sk-SK" sz="2400" dirty="0" smtClean="0"/>
          </a:p>
        </p:txBody>
      </p:sp>
      <p:pic>
        <p:nvPicPr>
          <p:cNvPr id="5122" name="Picture 2" descr="Zdroj: http://www.bioweb.genezis.eu/vir_prokaryota/bakteriof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780928"/>
            <a:ext cx="2232248" cy="3366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Klasifikácia vírusov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560" y="1556792"/>
            <a:ext cx="7920880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3608" y="170080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</a:t>
            </a:r>
            <a:r>
              <a:rPr lang="en-US" sz="2400" b="1" dirty="0" smtClean="0"/>
              <a:t>odľa typu nukleovej kyseliny</a:t>
            </a:r>
            <a:r>
              <a:rPr lang="sk-SK" sz="2400" b="1" dirty="0" smtClean="0"/>
              <a:t>:</a:t>
            </a:r>
            <a:endParaRPr 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43608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DNA </a:t>
            </a:r>
            <a:r>
              <a:rPr lang="sk-SK" dirty="0" smtClean="0"/>
              <a:t> </a:t>
            </a:r>
            <a:r>
              <a:rPr lang="en-US" b="1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RNA</a:t>
            </a:r>
            <a:r>
              <a:rPr lang="sk-SK" dirty="0" smtClean="0"/>
              <a:t>  </a:t>
            </a:r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611560" y="3573016"/>
            <a:ext cx="7920880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3608" y="37170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Podľa hostiteľa: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7" y="4221088"/>
            <a:ext cx="46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US" b="1" dirty="0" smtClean="0"/>
              <a:t>bakteriofágy</a:t>
            </a:r>
            <a:r>
              <a:rPr lang="en-US" dirty="0" smtClean="0"/>
              <a:t> </a:t>
            </a:r>
            <a:r>
              <a:rPr lang="sk-SK" dirty="0" smtClean="0"/>
              <a:t>- </a:t>
            </a:r>
            <a:r>
              <a:rPr lang="en-US" dirty="0" smtClean="0"/>
              <a:t>vírusy baktérií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4653136"/>
            <a:ext cx="359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f</a:t>
            </a:r>
            <a:r>
              <a:rPr lang="en-US" b="1" dirty="0" smtClean="0"/>
              <a:t>ytovírusy</a:t>
            </a:r>
            <a:r>
              <a:rPr lang="sk-SK" b="1" dirty="0" smtClean="0"/>
              <a:t> </a:t>
            </a:r>
            <a:r>
              <a:rPr lang="sk-SK" dirty="0" smtClean="0"/>
              <a:t>- </a:t>
            </a:r>
            <a:r>
              <a:rPr lang="en-US" dirty="0" smtClean="0"/>
              <a:t>rastlinné vírusy</a:t>
            </a:r>
            <a:r>
              <a:rPr lang="sk-SK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5085184"/>
            <a:ext cx="393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en-US" b="1" dirty="0" smtClean="0"/>
              <a:t>zoovírusy</a:t>
            </a:r>
            <a:r>
              <a:rPr lang="sk-SK" b="1" dirty="0" smtClean="0"/>
              <a:t> </a:t>
            </a:r>
            <a:r>
              <a:rPr lang="sk-SK" dirty="0" smtClean="0"/>
              <a:t>-</a:t>
            </a:r>
            <a:r>
              <a:rPr lang="en-US" dirty="0" smtClean="0"/>
              <a:t> živočíšne vírusy</a:t>
            </a:r>
            <a:r>
              <a:rPr lang="sk-SK" dirty="0" smtClean="0"/>
              <a:t> 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11560" y="6021288"/>
            <a:ext cx="792088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5576" y="609329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</a:t>
            </a:r>
            <a:r>
              <a:rPr lang="en-US" b="1" dirty="0" smtClean="0"/>
              <a:t>oonózy </a:t>
            </a:r>
            <a:r>
              <a:rPr lang="sk-SK" dirty="0" smtClean="0"/>
              <a:t>- </a:t>
            </a:r>
            <a:r>
              <a:rPr lang="en-US" dirty="0" smtClean="0"/>
              <a:t>virózy prenosné zo živočíchov na človeka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Čo je DNA a RNA?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9552" y="1628800"/>
            <a:ext cx="7920880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1600" y="17728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DNA: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22768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en-US" b="1" dirty="0" smtClean="0"/>
              <a:t>deoxyribonukleová kyselina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270892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en-US" b="1" dirty="0" smtClean="0"/>
              <a:t>zabezpeč</a:t>
            </a:r>
            <a:r>
              <a:rPr lang="sk-SK" b="1" dirty="0" smtClean="0"/>
              <a:t>uje</a:t>
            </a:r>
            <a:r>
              <a:rPr lang="en-US" dirty="0" smtClean="0"/>
              <a:t> </a:t>
            </a:r>
            <a:r>
              <a:rPr lang="en-US" b="1" dirty="0" smtClean="0"/>
              <a:t>uchovanie genetickej informácie a dedičných znakov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31409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DNA </a:t>
            </a:r>
            <a:r>
              <a:rPr lang="en-US" b="1" dirty="0" smtClean="0"/>
              <a:t>tvoria štyri rozdielne bázy: adenín, guanín, cytozín</a:t>
            </a:r>
            <a:r>
              <a:rPr lang="sk-SK" b="1" dirty="0" smtClean="0"/>
              <a:t> a tymín 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39552" y="4005064"/>
            <a:ext cx="7920880" cy="2304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71600" y="414908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RNA: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46531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je ribo</a:t>
            </a:r>
            <a:r>
              <a:rPr lang="en-US" b="1" dirty="0" smtClean="0"/>
              <a:t>nukleová kyselina</a:t>
            </a:r>
            <a:r>
              <a:rPr lang="sk-SK" b="1" dirty="0" smtClean="0"/>
              <a:t> </a:t>
            </a:r>
            <a:r>
              <a:rPr lang="en-US" b="1" dirty="0" smtClean="0"/>
              <a:t>tvorená jedným vláknom</a:t>
            </a:r>
            <a:r>
              <a:rPr lang="sk-SK" b="1" dirty="0" smtClean="0"/>
              <a:t>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71600" y="508518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k</a:t>
            </a:r>
            <a:r>
              <a:rPr lang="en-US" b="1" dirty="0" smtClean="0"/>
              <a:t>opír</a:t>
            </a:r>
            <a:r>
              <a:rPr lang="sk-SK" b="1" dirty="0" smtClean="0"/>
              <a:t>uje </a:t>
            </a:r>
            <a:r>
              <a:rPr lang="en-US" b="1" dirty="0" smtClean="0"/>
              <a:t>genetickú informáciu z DNA (transkripcia) a fyzicky ju pren</a:t>
            </a:r>
            <a:r>
              <a:rPr lang="sk-SK" b="1" dirty="0" smtClean="0"/>
              <a:t>áša</a:t>
            </a:r>
            <a:r>
              <a:rPr lang="en-US" b="1" dirty="0" smtClean="0"/>
              <a:t> na miesto, kde dôjde k </a:t>
            </a:r>
            <a:r>
              <a:rPr lang="en-US" b="1" dirty="0" err="1" smtClean="0"/>
              <a:t>jej</a:t>
            </a:r>
            <a:r>
              <a:rPr lang="en-US" b="1" dirty="0" smtClean="0"/>
              <a:t> preloženiu (translácia)</a:t>
            </a:r>
            <a:r>
              <a:rPr lang="sk-SK" b="1" dirty="0" smtClean="0"/>
              <a:t> na výsledný proteín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58052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US" b="1" dirty="0" smtClean="0"/>
              <a:t>RNA tvoria štyri rozdielne bázy: adenín, guanín, cytozín a uracil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Skupiny v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írusov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560" y="1772816"/>
            <a:ext cx="7920880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3608" y="19168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en-US" b="1" dirty="0" smtClean="0"/>
              <a:t>pomalé vírusy </a:t>
            </a:r>
            <a:r>
              <a:rPr lang="sk-SK" dirty="0" smtClean="0"/>
              <a:t>-</a:t>
            </a:r>
            <a:r>
              <a:rPr lang="en-US" b="1" dirty="0" smtClean="0"/>
              <a:t> </a:t>
            </a:r>
            <a:r>
              <a:rPr lang="en-US" dirty="0" smtClean="0"/>
              <a:t>nedokáže ich zachytiť imunitný systém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3488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 onkogénne vírusy (onkovírusy</a:t>
            </a:r>
            <a:r>
              <a:rPr lang="en-US" dirty="0" smtClean="0"/>
              <a:t>) </a:t>
            </a:r>
            <a:r>
              <a:rPr lang="sk-SK" dirty="0" smtClean="0"/>
              <a:t>-</a:t>
            </a:r>
            <a:r>
              <a:rPr lang="en-US" dirty="0" smtClean="0"/>
              <a:t> spôsobujú neregulované delenie buniek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27809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en-US" b="1" dirty="0" smtClean="0"/>
              <a:t>retrovírusy</a:t>
            </a:r>
            <a:r>
              <a:rPr lang="en-US" dirty="0" smtClean="0"/>
              <a:t> – schopné zmeniť nukleovú kyselinu 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2"/>
            <a:ext cx="32756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80112" y="5661248"/>
            <a:ext cx="56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 smtClean="0"/>
              <a:t>DNA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6093296"/>
            <a:ext cx="105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Kapsida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zmnožovací cyklus vírusov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1560" y="1628800"/>
            <a:ext cx="7920880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17728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Rozmnožovanie prebieha v 4 fázach: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21328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US" dirty="0" smtClean="0"/>
              <a:t>vírusová častica sa prichytí na povrch bunky</a:t>
            </a:r>
            <a:r>
              <a:rPr lang="sk-SK" dirty="0" smtClean="0"/>
              <a:t> (v</a:t>
            </a:r>
            <a:r>
              <a:rPr lang="en-US" dirty="0" smtClean="0"/>
              <a:t>írusy, ktoré majú bičíky sa prichytávajú bičíkom</a:t>
            </a:r>
            <a:r>
              <a:rPr lang="sk-SK" dirty="0" smtClean="0"/>
              <a:t>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285293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US" dirty="0" smtClean="0"/>
              <a:t>prienik RNA alebo DNA alebo viriónu do vnútra bunky</a:t>
            </a:r>
            <a:r>
              <a:rPr lang="sk-SK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328498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US" dirty="0" smtClean="0"/>
              <a:t>vlastné rozmnožovanie vírusov</a:t>
            </a:r>
            <a:r>
              <a:rPr lang="sk-SK" dirty="0" smtClean="0"/>
              <a:t> - r</a:t>
            </a:r>
            <a:r>
              <a:rPr lang="en-US" dirty="0" smtClean="0"/>
              <a:t>eplikácia a transkripcia vírusovej genetickej informácie, syntéza bielkovín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40050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v</a:t>
            </a:r>
            <a:r>
              <a:rPr lang="en-US" dirty="0" smtClean="0"/>
              <a:t>írusová DNA alebo RNA sa obalí štruktúrnymi bielkovinami</a:t>
            </a:r>
            <a:r>
              <a:rPr lang="sk-SK" dirty="0" smtClean="0"/>
              <a:t>, p</a:t>
            </a:r>
            <a:r>
              <a:rPr lang="en-US" dirty="0" smtClean="0"/>
              <a:t>oškodzuje sa napadnutá – infikovaná bunka a nastáva </a:t>
            </a:r>
            <a:r>
              <a:rPr lang="en-US" dirty="0" err="1" smtClean="0"/>
              <a:t>jej</a:t>
            </a:r>
            <a:r>
              <a:rPr lang="en-US" dirty="0" smtClean="0"/>
              <a:t> odumretie</a:t>
            </a:r>
            <a:r>
              <a:rPr lang="sk-SK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560" y="5157192"/>
            <a:ext cx="7920880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7584" y="522920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 sa vírusové ochorenie rozšíri v určitej oblasti hovoríme o </a:t>
            </a:r>
            <a:r>
              <a:rPr lang="en-US" b="1" dirty="0" smtClean="0"/>
              <a:t>epidémii</a:t>
            </a:r>
            <a:r>
              <a:rPr lang="en-US" dirty="0" smtClean="0"/>
              <a:t>, </a:t>
            </a:r>
            <a:r>
              <a:rPr lang="en-US" dirty="0" err="1" smtClean="0"/>
              <a:t>ak</a:t>
            </a:r>
            <a:r>
              <a:rPr lang="en-US" dirty="0" smtClean="0"/>
              <a:t> prekročí svetadiely hovoríme o </a:t>
            </a:r>
            <a:r>
              <a:rPr lang="en-US" b="1" dirty="0" smtClean="0"/>
              <a:t>pandémii</a:t>
            </a:r>
            <a:r>
              <a:rPr lang="en-US" dirty="0" smtClean="0"/>
              <a:t>. Vírusové ochorenie sa nelieči antibiotikami, ale </a:t>
            </a:r>
            <a:r>
              <a:rPr lang="en-US" b="1" dirty="0" smtClean="0"/>
              <a:t>antivirotikami</a:t>
            </a:r>
            <a:r>
              <a:rPr lang="en-US" dirty="0" smtClean="0"/>
              <a:t>. 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Ak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ý je najrozšírenejší vírus?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3068960"/>
            <a:ext cx="8352928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212976"/>
            <a:ext cx="70567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Najrozšírenejším vírusom je </a:t>
            </a:r>
            <a:r>
              <a:rPr lang="sk-SK" b="1" dirty="0" smtClean="0"/>
              <a:t>vírus chrípky</a:t>
            </a:r>
            <a:r>
              <a:rPr lang="sk-SK" dirty="0" smtClean="0"/>
              <a:t>.</a:t>
            </a:r>
            <a:r>
              <a:rPr lang="en-US" dirty="0" smtClean="0"/>
              <a:t> Chrípka</a:t>
            </a:r>
            <a:r>
              <a:rPr lang="sk-SK" dirty="0" smtClean="0"/>
              <a:t> je </a:t>
            </a:r>
            <a:r>
              <a:rPr lang="sk-SK" b="1" dirty="0" smtClean="0"/>
              <a:t>infekčné ochorenie </a:t>
            </a:r>
            <a:r>
              <a:rPr lang="sk-SK" dirty="0" smtClean="0"/>
              <a:t>spôsobené RNA vírusom. N</a:t>
            </a:r>
            <a:r>
              <a:rPr lang="en-US" dirty="0" smtClean="0"/>
              <a:t>ajčastejšie </a:t>
            </a:r>
            <a:r>
              <a:rPr lang="sk-SK" dirty="0" smtClean="0"/>
              <a:t>sa </a:t>
            </a:r>
            <a:r>
              <a:rPr lang="en-US" dirty="0" smtClean="0"/>
              <a:t>šíri </a:t>
            </a:r>
            <a:r>
              <a:rPr lang="en-US" b="1" dirty="0" smtClean="0"/>
              <a:t>kvapôčkovou </a:t>
            </a:r>
            <a:r>
              <a:rPr lang="sk-SK" b="1" dirty="0" smtClean="0"/>
              <a:t>infekciou</a:t>
            </a:r>
            <a:r>
              <a:rPr lang="en-US" dirty="0" smtClean="0"/>
              <a:t>. </a:t>
            </a:r>
            <a:r>
              <a:rPr lang="sk-SK" dirty="0" smtClean="0"/>
              <a:t>Chrípka je </a:t>
            </a:r>
            <a:r>
              <a:rPr lang="en-US" dirty="0" smtClean="0"/>
              <a:t>akútne zápalové ochorenie horných dýchacích ciest.</a:t>
            </a:r>
            <a:r>
              <a:rPr lang="sk-SK" dirty="0" smtClean="0"/>
              <a:t> </a:t>
            </a:r>
            <a:r>
              <a:rPr lang="en-US" dirty="0" smtClean="0"/>
              <a:t>Jej nástup je obvykle náhly</a:t>
            </a:r>
            <a:r>
              <a:rPr lang="sk-SK" dirty="0" smtClean="0"/>
              <a:t>. </a:t>
            </a:r>
            <a:r>
              <a:rPr lang="en-US" dirty="0" smtClean="0"/>
              <a:t>Chorý má bolesti svalov a kĺbov, suchý, dráždivý kašeľ, nádchu, pocit sucha a škriabania v hrdle.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2" y="170080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accent6">
                    <a:lumMod val="75000"/>
                  </a:schemeClr>
                </a:solidFill>
              </a:rPr>
              <a:t>Chrípka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461</Words>
  <Application>Microsoft Office PowerPoint</Application>
  <PresentationFormat>Prezentácia na obrazovke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Petržalská super škola  IV. ročník 2016/2017</vt:lpstr>
      <vt:lpstr>Prečo sme si vybrali túto tému?</vt:lpstr>
      <vt:lpstr>Vírusy</vt:lpstr>
      <vt:lpstr>Tvary vírusov</vt:lpstr>
      <vt:lpstr>Klasifikácia vírusov</vt:lpstr>
      <vt:lpstr>Čo je DNA a RNA?</vt:lpstr>
      <vt:lpstr>Skupiny vírusov</vt:lpstr>
      <vt:lpstr>Rozmnožovací cyklus vírusov</vt:lpstr>
      <vt:lpstr>Aký je najrozšírenejší vírus?</vt:lpstr>
      <vt:lpstr>Prezentácia programu PowerPoint</vt:lpstr>
      <vt:lpstr>Vírus chrípky</vt:lpstr>
      <vt:lpstr>Ako liečiť chrípku?</vt:lpstr>
      <vt:lpstr>Zdroje</vt:lpstr>
      <vt:lpstr>Ako sme pomohli Petržalke</vt:lpstr>
      <vt:lpstr>Informovaný súhlas rodičov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Vírusy</dc:title>
  <dc:creator>andrejko</dc:creator>
  <cp:lastModifiedBy>Ľuboš</cp:lastModifiedBy>
  <cp:revision>65</cp:revision>
  <dcterms:created xsi:type="dcterms:W3CDTF">2017-03-07T13:47:32Z</dcterms:created>
  <dcterms:modified xsi:type="dcterms:W3CDTF">2017-03-29T15:24:01Z</dcterms:modified>
</cp:coreProperties>
</file>