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57" r:id="rId4"/>
    <p:sldId id="258" r:id="rId5"/>
    <p:sldId id="259" r:id="rId6"/>
    <p:sldId id="261" r:id="rId7"/>
    <p:sldId id="263" r:id="rId8"/>
    <p:sldId id="262" r:id="rId9"/>
    <p:sldId id="264" r:id="rId10"/>
    <p:sldId id="268" r:id="rId11"/>
    <p:sldId id="270" r:id="rId12"/>
    <p:sldId id="267" r:id="rId13"/>
    <p:sldId id="266" r:id="rId1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showGuides="1">
      <p:cViewPr varScale="1">
        <p:scale>
          <a:sx n="87" d="100"/>
          <a:sy n="87" d="100"/>
        </p:scale>
        <p:origin x="-1062" y="-126"/>
      </p:cViewPr>
      <p:guideLst>
        <p:guide orient="horz" pos="2205"/>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sk-SK"/>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sk-SK"/>
          </a:p>
        </p:txBody>
      </p:sp>
      <p:sp>
        <p:nvSpPr>
          <p:cNvPr id="4" name="Symbol zastępczy daty 3"/>
          <p:cNvSpPr>
            <a:spLocks noGrp="1"/>
          </p:cNvSpPr>
          <p:nvPr>
            <p:ph type="dt" sz="half" idx="10"/>
          </p:nvPr>
        </p:nvSpPr>
        <p:spPr/>
        <p:txBody>
          <a:bodyPr/>
          <a:lstStyle/>
          <a:p>
            <a:fld id="{374AD69B-DB1B-4DF1-9282-54C6064B5A8E}" type="datetimeFigureOut">
              <a:rPr lang="sk-SK" smtClean="0"/>
              <a:t>30. 3. 2017</a:t>
            </a:fld>
            <a:endParaRPr lang="sk-SK"/>
          </a:p>
        </p:txBody>
      </p:sp>
      <p:sp>
        <p:nvSpPr>
          <p:cNvPr id="5" name="Symbol zastępczy stopki 4"/>
          <p:cNvSpPr>
            <a:spLocks noGrp="1"/>
          </p:cNvSpPr>
          <p:nvPr>
            <p:ph type="ftr" sz="quarter" idx="11"/>
          </p:nvPr>
        </p:nvSpPr>
        <p:spPr/>
        <p:txBody>
          <a:bodyPr/>
          <a:lstStyle/>
          <a:p>
            <a:endParaRPr lang="sk-SK"/>
          </a:p>
        </p:txBody>
      </p:sp>
      <p:sp>
        <p:nvSpPr>
          <p:cNvPr id="6" name="Symbol zastępczy numeru slajdu 5"/>
          <p:cNvSpPr>
            <a:spLocks noGrp="1"/>
          </p:cNvSpPr>
          <p:nvPr>
            <p:ph type="sldNum" sz="quarter" idx="12"/>
          </p:nvPr>
        </p:nvSpPr>
        <p:spPr/>
        <p:txBody>
          <a:bodyPr/>
          <a:lstStyle/>
          <a:p>
            <a:fld id="{B1A2AC65-59B0-44D5-A7BF-DF6DCE076AC3}" type="slidenum">
              <a:rPr lang="sk-SK" smtClean="0"/>
              <a:t>‹#›</a:t>
            </a:fld>
            <a:endParaRPr lang="sk-SK"/>
          </a:p>
        </p:txBody>
      </p:sp>
    </p:spTree>
    <p:extLst>
      <p:ext uri="{BB962C8B-B14F-4D97-AF65-F5344CB8AC3E}">
        <p14:creationId xmlns:p14="http://schemas.microsoft.com/office/powerpoint/2010/main" val="31254894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sk-SK"/>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sk-SK"/>
          </a:p>
        </p:txBody>
      </p:sp>
      <p:sp>
        <p:nvSpPr>
          <p:cNvPr id="4" name="Symbol zastępczy daty 3"/>
          <p:cNvSpPr>
            <a:spLocks noGrp="1"/>
          </p:cNvSpPr>
          <p:nvPr>
            <p:ph type="dt" sz="half" idx="10"/>
          </p:nvPr>
        </p:nvSpPr>
        <p:spPr/>
        <p:txBody>
          <a:bodyPr/>
          <a:lstStyle/>
          <a:p>
            <a:fld id="{374AD69B-DB1B-4DF1-9282-54C6064B5A8E}" type="datetimeFigureOut">
              <a:rPr lang="sk-SK" smtClean="0"/>
              <a:t>30. 3. 2017</a:t>
            </a:fld>
            <a:endParaRPr lang="sk-SK"/>
          </a:p>
        </p:txBody>
      </p:sp>
      <p:sp>
        <p:nvSpPr>
          <p:cNvPr id="5" name="Symbol zastępczy stopki 4"/>
          <p:cNvSpPr>
            <a:spLocks noGrp="1"/>
          </p:cNvSpPr>
          <p:nvPr>
            <p:ph type="ftr" sz="quarter" idx="11"/>
          </p:nvPr>
        </p:nvSpPr>
        <p:spPr/>
        <p:txBody>
          <a:bodyPr/>
          <a:lstStyle/>
          <a:p>
            <a:endParaRPr lang="sk-SK"/>
          </a:p>
        </p:txBody>
      </p:sp>
      <p:sp>
        <p:nvSpPr>
          <p:cNvPr id="6" name="Symbol zastępczy numeru slajdu 5"/>
          <p:cNvSpPr>
            <a:spLocks noGrp="1"/>
          </p:cNvSpPr>
          <p:nvPr>
            <p:ph type="sldNum" sz="quarter" idx="12"/>
          </p:nvPr>
        </p:nvSpPr>
        <p:spPr/>
        <p:txBody>
          <a:bodyPr/>
          <a:lstStyle/>
          <a:p>
            <a:fld id="{B1A2AC65-59B0-44D5-A7BF-DF6DCE076AC3}" type="slidenum">
              <a:rPr lang="sk-SK" smtClean="0"/>
              <a:t>‹#›</a:t>
            </a:fld>
            <a:endParaRPr lang="sk-SK"/>
          </a:p>
        </p:txBody>
      </p:sp>
    </p:spTree>
    <p:extLst>
      <p:ext uri="{BB962C8B-B14F-4D97-AF65-F5344CB8AC3E}">
        <p14:creationId xmlns:p14="http://schemas.microsoft.com/office/powerpoint/2010/main" val="22801198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sk-SK"/>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sk-SK"/>
          </a:p>
        </p:txBody>
      </p:sp>
      <p:sp>
        <p:nvSpPr>
          <p:cNvPr id="4" name="Symbol zastępczy daty 3"/>
          <p:cNvSpPr>
            <a:spLocks noGrp="1"/>
          </p:cNvSpPr>
          <p:nvPr>
            <p:ph type="dt" sz="half" idx="10"/>
          </p:nvPr>
        </p:nvSpPr>
        <p:spPr/>
        <p:txBody>
          <a:bodyPr/>
          <a:lstStyle/>
          <a:p>
            <a:fld id="{374AD69B-DB1B-4DF1-9282-54C6064B5A8E}" type="datetimeFigureOut">
              <a:rPr lang="sk-SK" smtClean="0"/>
              <a:t>30. 3. 2017</a:t>
            </a:fld>
            <a:endParaRPr lang="sk-SK"/>
          </a:p>
        </p:txBody>
      </p:sp>
      <p:sp>
        <p:nvSpPr>
          <p:cNvPr id="5" name="Symbol zastępczy stopki 4"/>
          <p:cNvSpPr>
            <a:spLocks noGrp="1"/>
          </p:cNvSpPr>
          <p:nvPr>
            <p:ph type="ftr" sz="quarter" idx="11"/>
          </p:nvPr>
        </p:nvSpPr>
        <p:spPr/>
        <p:txBody>
          <a:bodyPr/>
          <a:lstStyle/>
          <a:p>
            <a:endParaRPr lang="sk-SK"/>
          </a:p>
        </p:txBody>
      </p:sp>
      <p:sp>
        <p:nvSpPr>
          <p:cNvPr id="6" name="Symbol zastępczy numeru slajdu 5"/>
          <p:cNvSpPr>
            <a:spLocks noGrp="1"/>
          </p:cNvSpPr>
          <p:nvPr>
            <p:ph type="sldNum" sz="quarter" idx="12"/>
          </p:nvPr>
        </p:nvSpPr>
        <p:spPr/>
        <p:txBody>
          <a:bodyPr/>
          <a:lstStyle/>
          <a:p>
            <a:fld id="{B1A2AC65-59B0-44D5-A7BF-DF6DCE076AC3}" type="slidenum">
              <a:rPr lang="sk-SK" smtClean="0"/>
              <a:t>‹#›</a:t>
            </a:fld>
            <a:endParaRPr lang="sk-SK"/>
          </a:p>
        </p:txBody>
      </p:sp>
    </p:spTree>
    <p:extLst>
      <p:ext uri="{BB962C8B-B14F-4D97-AF65-F5344CB8AC3E}">
        <p14:creationId xmlns:p14="http://schemas.microsoft.com/office/powerpoint/2010/main" val="16313492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sk-SK"/>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sk-SK"/>
          </a:p>
        </p:txBody>
      </p:sp>
      <p:sp>
        <p:nvSpPr>
          <p:cNvPr id="4" name="Symbol zastępczy daty 3"/>
          <p:cNvSpPr>
            <a:spLocks noGrp="1"/>
          </p:cNvSpPr>
          <p:nvPr>
            <p:ph type="dt" sz="half" idx="10"/>
          </p:nvPr>
        </p:nvSpPr>
        <p:spPr/>
        <p:txBody>
          <a:bodyPr/>
          <a:lstStyle/>
          <a:p>
            <a:fld id="{374AD69B-DB1B-4DF1-9282-54C6064B5A8E}" type="datetimeFigureOut">
              <a:rPr lang="sk-SK" smtClean="0"/>
              <a:t>30. 3. 2017</a:t>
            </a:fld>
            <a:endParaRPr lang="sk-SK"/>
          </a:p>
        </p:txBody>
      </p:sp>
      <p:sp>
        <p:nvSpPr>
          <p:cNvPr id="5" name="Symbol zastępczy stopki 4"/>
          <p:cNvSpPr>
            <a:spLocks noGrp="1"/>
          </p:cNvSpPr>
          <p:nvPr>
            <p:ph type="ftr" sz="quarter" idx="11"/>
          </p:nvPr>
        </p:nvSpPr>
        <p:spPr/>
        <p:txBody>
          <a:bodyPr/>
          <a:lstStyle/>
          <a:p>
            <a:endParaRPr lang="sk-SK"/>
          </a:p>
        </p:txBody>
      </p:sp>
      <p:sp>
        <p:nvSpPr>
          <p:cNvPr id="6" name="Symbol zastępczy numeru slajdu 5"/>
          <p:cNvSpPr>
            <a:spLocks noGrp="1"/>
          </p:cNvSpPr>
          <p:nvPr>
            <p:ph type="sldNum" sz="quarter" idx="12"/>
          </p:nvPr>
        </p:nvSpPr>
        <p:spPr/>
        <p:txBody>
          <a:bodyPr/>
          <a:lstStyle/>
          <a:p>
            <a:fld id="{B1A2AC65-59B0-44D5-A7BF-DF6DCE076AC3}" type="slidenum">
              <a:rPr lang="sk-SK" smtClean="0"/>
              <a:t>‹#›</a:t>
            </a:fld>
            <a:endParaRPr lang="sk-SK"/>
          </a:p>
        </p:txBody>
      </p:sp>
    </p:spTree>
    <p:extLst>
      <p:ext uri="{BB962C8B-B14F-4D97-AF65-F5344CB8AC3E}">
        <p14:creationId xmlns:p14="http://schemas.microsoft.com/office/powerpoint/2010/main" val="17586783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sk-SK"/>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74AD69B-DB1B-4DF1-9282-54C6064B5A8E}" type="datetimeFigureOut">
              <a:rPr lang="sk-SK" smtClean="0"/>
              <a:t>30. 3. 2017</a:t>
            </a:fld>
            <a:endParaRPr lang="sk-SK"/>
          </a:p>
        </p:txBody>
      </p:sp>
      <p:sp>
        <p:nvSpPr>
          <p:cNvPr id="5" name="Symbol zastępczy stopki 4"/>
          <p:cNvSpPr>
            <a:spLocks noGrp="1"/>
          </p:cNvSpPr>
          <p:nvPr>
            <p:ph type="ftr" sz="quarter" idx="11"/>
          </p:nvPr>
        </p:nvSpPr>
        <p:spPr/>
        <p:txBody>
          <a:bodyPr/>
          <a:lstStyle/>
          <a:p>
            <a:endParaRPr lang="sk-SK"/>
          </a:p>
        </p:txBody>
      </p:sp>
      <p:sp>
        <p:nvSpPr>
          <p:cNvPr id="6" name="Symbol zastępczy numeru slajdu 5"/>
          <p:cNvSpPr>
            <a:spLocks noGrp="1"/>
          </p:cNvSpPr>
          <p:nvPr>
            <p:ph type="sldNum" sz="quarter" idx="12"/>
          </p:nvPr>
        </p:nvSpPr>
        <p:spPr/>
        <p:txBody>
          <a:bodyPr/>
          <a:lstStyle/>
          <a:p>
            <a:fld id="{B1A2AC65-59B0-44D5-A7BF-DF6DCE076AC3}" type="slidenum">
              <a:rPr lang="sk-SK" smtClean="0"/>
              <a:t>‹#›</a:t>
            </a:fld>
            <a:endParaRPr lang="sk-SK"/>
          </a:p>
        </p:txBody>
      </p:sp>
    </p:spTree>
    <p:extLst>
      <p:ext uri="{BB962C8B-B14F-4D97-AF65-F5344CB8AC3E}">
        <p14:creationId xmlns:p14="http://schemas.microsoft.com/office/powerpoint/2010/main" val="7912309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sk-SK"/>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sk-SK"/>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sk-SK"/>
          </a:p>
        </p:txBody>
      </p:sp>
      <p:sp>
        <p:nvSpPr>
          <p:cNvPr id="5" name="Symbol zastępczy daty 4"/>
          <p:cNvSpPr>
            <a:spLocks noGrp="1"/>
          </p:cNvSpPr>
          <p:nvPr>
            <p:ph type="dt" sz="half" idx="10"/>
          </p:nvPr>
        </p:nvSpPr>
        <p:spPr/>
        <p:txBody>
          <a:bodyPr/>
          <a:lstStyle/>
          <a:p>
            <a:fld id="{374AD69B-DB1B-4DF1-9282-54C6064B5A8E}" type="datetimeFigureOut">
              <a:rPr lang="sk-SK" smtClean="0"/>
              <a:t>30. 3. 2017</a:t>
            </a:fld>
            <a:endParaRPr lang="sk-SK"/>
          </a:p>
        </p:txBody>
      </p:sp>
      <p:sp>
        <p:nvSpPr>
          <p:cNvPr id="6" name="Symbol zastępczy stopki 5"/>
          <p:cNvSpPr>
            <a:spLocks noGrp="1"/>
          </p:cNvSpPr>
          <p:nvPr>
            <p:ph type="ftr" sz="quarter" idx="11"/>
          </p:nvPr>
        </p:nvSpPr>
        <p:spPr/>
        <p:txBody>
          <a:bodyPr/>
          <a:lstStyle/>
          <a:p>
            <a:endParaRPr lang="sk-SK"/>
          </a:p>
        </p:txBody>
      </p:sp>
      <p:sp>
        <p:nvSpPr>
          <p:cNvPr id="7" name="Symbol zastępczy numeru slajdu 6"/>
          <p:cNvSpPr>
            <a:spLocks noGrp="1"/>
          </p:cNvSpPr>
          <p:nvPr>
            <p:ph type="sldNum" sz="quarter" idx="12"/>
          </p:nvPr>
        </p:nvSpPr>
        <p:spPr/>
        <p:txBody>
          <a:bodyPr/>
          <a:lstStyle/>
          <a:p>
            <a:fld id="{B1A2AC65-59B0-44D5-A7BF-DF6DCE076AC3}" type="slidenum">
              <a:rPr lang="sk-SK" smtClean="0"/>
              <a:t>‹#›</a:t>
            </a:fld>
            <a:endParaRPr lang="sk-SK"/>
          </a:p>
        </p:txBody>
      </p:sp>
    </p:spTree>
    <p:extLst>
      <p:ext uri="{BB962C8B-B14F-4D97-AF65-F5344CB8AC3E}">
        <p14:creationId xmlns:p14="http://schemas.microsoft.com/office/powerpoint/2010/main" val="29677749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sk-SK"/>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sk-SK"/>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sk-SK"/>
          </a:p>
        </p:txBody>
      </p:sp>
      <p:sp>
        <p:nvSpPr>
          <p:cNvPr id="7" name="Symbol zastępczy daty 6"/>
          <p:cNvSpPr>
            <a:spLocks noGrp="1"/>
          </p:cNvSpPr>
          <p:nvPr>
            <p:ph type="dt" sz="half" idx="10"/>
          </p:nvPr>
        </p:nvSpPr>
        <p:spPr/>
        <p:txBody>
          <a:bodyPr/>
          <a:lstStyle/>
          <a:p>
            <a:fld id="{374AD69B-DB1B-4DF1-9282-54C6064B5A8E}" type="datetimeFigureOut">
              <a:rPr lang="sk-SK" smtClean="0"/>
              <a:t>30. 3. 2017</a:t>
            </a:fld>
            <a:endParaRPr lang="sk-SK"/>
          </a:p>
        </p:txBody>
      </p:sp>
      <p:sp>
        <p:nvSpPr>
          <p:cNvPr id="8" name="Symbol zastępczy stopki 7"/>
          <p:cNvSpPr>
            <a:spLocks noGrp="1"/>
          </p:cNvSpPr>
          <p:nvPr>
            <p:ph type="ftr" sz="quarter" idx="11"/>
          </p:nvPr>
        </p:nvSpPr>
        <p:spPr/>
        <p:txBody>
          <a:bodyPr/>
          <a:lstStyle/>
          <a:p>
            <a:endParaRPr lang="sk-SK"/>
          </a:p>
        </p:txBody>
      </p:sp>
      <p:sp>
        <p:nvSpPr>
          <p:cNvPr id="9" name="Symbol zastępczy numeru slajdu 8"/>
          <p:cNvSpPr>
            <a:spLocks noGrp="1"/>
          </p:cNvSpPr>
          <p:nvPr>
            <p:ph type="sldNum" sz="quarter" idx="12"/>
          </p:nvPr>
        </p:nvSpPr>
        <p:spPr/>
        <p:txBody>
          <a:bodyPr/>
          <a:lstStyle/>
          <a:p>
            <a:fld id="{B1A2AC65-59B0-44D5-A7BF-DF6DCE076AC3}" type="slidenum">
              <a:rPr lang="sk-SK" smtClean="0"/>
              <a:t>‹#›</a:t>
            </a:fld>
            <a:endParaRPr lang="sk-SK"/>
          </a:p>
        </p:txBody>
      </p:sp>
    </p:spTree>
    <p:extLst>
      <p:ext uri="{BB962C8B-B14F-4D97-AF65-F5344CB8AC3E}">
        <p14:creationId xmlns:p14="http://schemas.microsoft.com/office/powerpoint/2010/main" val="14850331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sk-SK"/>
          </a:p>
        </p:txBody>
      </p:sp>
      <p:sp>
        <p:nvSpPr>
          <p:cNvPr id="3" name="Symbol zastępczy daty 2"/>
          <p:cNvSpPr>
            <a:spLocks noGrp="1"/>
          </p:cNvSpPr>
          <p:nvPr>
            <p:ph type="dt" sz="half" idx="10"/>
          </p:nvPr>
        </p:nvSpPr>
        <p:spPr/>
        <p:txBody>
          <a:bodyPr/>
          <a:lstStyle/>
          <a:p>
            <a:fld id="{374AD69B-DB1B-4DF1-9282-54C6064B5A8E}" type="datetimeFigureOut">
              <a:rPr lang="sk-SK" smtClean="0"/>
              <a:t>30. 3. 2017</a:t>
            </a:fld>
            <a:endParaRPr lang="sk-SK"/>
          </a:p>
        </p:txBody>
      </p:sp>
      <p:sp>
        <p:nvSpPr>
          <p:cNvPr id="4" name="Symbol zastępczy stopki 3"/>
          <p:cNvSpPr>
            <a:spLocks noGrp="1"/>
          </p:cNvSpPr>
          <p:nvPr>
            <p:ph type="ftr" sz="quarter" idx="11"/>
          </p:nvPr>
        </p:nvSpPr>
        <p:spPr/>
        <p:txBody>
          <a:bodyPr/>
          <a:lstStyle/>
          <a:p>
            <a:endParaRPr lang="sk-SK"/>
          </a:p>
        </p:txBody>
      </p:sp>
      <p:sp>
        <p:nvSpPr>
          <p:cNvPr id="5" name="Symbol zastępczy numeru slajdu 4"/>
          <p:cNvSpPr>
            <a:spLocks noGrp="1"/>
          </p:cNvSpPr>
          <p:nvPr>
            <p:ph type="sldNum" sz="quarter" idx="12"/>
          </p:nvPr>
        </p:nvSpPr>
        <p:spPr/>
        <p:txBody>
          <a:bodyPr/>
          <a:lstStyle/>
          <a:p>
            <a:fld id="{B1A2AC65-59B0-44D5-A7BF-DF6DCE076AC3}" type="slidenum">
              <a:rPr lang="sk-SK" smtClean="0"/>
              <a:t>‹#›</a:t>
            </a:fld>
            <a:endParaRPr lang="sk-SK"/>
          </a:p>
        </p:txBody>
      </p:sp>
    </p:spTree>
    <p:extLst>
      <p:ext uri="{BB962C8B-B14F-4D97-AF65-F5344CB8AC3E}">
        <p14:creationId xmlns:p14="http://schemas.microsoft.com/office/powerpoint/2010/main" val="29036984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74AD69B-DB1B-4DF1-9282-54C6064B5A8E}" type="datetimeFigureOut">
              <a:rPr lang="sk-SK" smtClean="0"/>
              <a:t>30. 3. 2017</a:t>
            </a:fld>
            <a:endParaRPr lang="sk-SK"/>
          </a:p>
        </p:txBody>
      </p:sp>
      <p:sp>
        <p:nvSpPr>
          <p:cNvPr id="3" name="Symbol zastępczy stopki 2"/>
          <p:cNvSpPr>
            <a:spLocks noGrp="1"/>
          </p:cNvSpPr>
          <p:nvPr>
            <p:ph type="ftr" sz="quarter" idx="11"/>
          </p:nvPr>
        </p:nvSpPr>
        <p:spPr/>
        <p:txBody>
          <a:bodyPr/>
          <a:lstStyle/>
          <a:p>
            <a:endParaRPr lang="sk-SK"/>
          </a:p>
        </p:txBody>
      </p:sp>
      <p:sp>
        <p:nvSpPr>
          <p:cNvPr id="4" name="Symbol zastępczy numeru slajdu 3"/>
          <p:cNvSpPr>
            <a:spLocks noGrp="1"/>
          </p:cNvSpPr>
          <p:nvPr>
            <p:ph type="sldNum" sz="quarter" idx="12"/>
          </p:nvPr>
        </p:nvSpPr>
        <p:spPr/>
        <p:txBody>
          <a:bodyPr/>
          <a:lstStyle/>
          <a:p>
            <a:fld id="{B1A2AC65-59B0-44D5-A7BF-DF6DCE076AC3}" type="slidenum">
              <a:rPr lang="sk-SK" smtClean="0"/>
              <a:t>‹#›</a:t>
            </a:fld>
            <a:endParaRPr lang="sk-SK"/>
          </a:p>
        </p:txBody>
      </p:sp>
    </p:spTree>
    <p:extLst>
      <p:ext uri="{BB962C8B-B14F-4D97-AF65-F5344CB8AC3E}">
        <p14:creationId xmlns:p14="http://schemas.microsoft.com/office/powerpoint/2010/main" val="32704233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sk-SK"/>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sk-SK"/>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74AD69B-DB1B-4DF1-9282-54C6064B5A8E}" type="datetimeFigureOut">
              <a:rPr lang="sk-SK" smtClean="0"/>
              <a:t>30. 3. 2017</a:t>
            </a:fld>
            <a:endParaRPr lang="sk-SK"/>
          </a:p>
        </p:txBody>
      </p:sp>
      <p:sp>
        <p:nvSpPr>
          <p:cNvPr id="6" name="Symbol zastępczy stopki 5"/>
          <p:cNvSpPr>
            <a:spLocks noGrp="1"/>
          </p:cNvSpPr>
          <p:nvPr>
            <p:ph type="ftr" sz="quarter" idx="11"/>
          </p:nvPr>
        </p:nvSpPr>
        <p:spPr/>
        <p:txBody>
          <a:bodyPr/>
          <a:lstStyle/>
          <a:p>
            <a:endParaRPr lang="sk-SK"/>
          </a:p>
        </p:txBody>
      </p:sp>
      <p:sp>
        <p:nvSpPr>
          <p:cNvPr id="7" name="Symbol zastępczy numeru slajdu 6"/>
          <p:cNvSpPr>
            <a:spLocks noGrp="1"/>
          </p:cNvSpPr>
          <p:nvPr>
            <p:ph type="sldNum" sz="quarter" idx="12"/>
          </p:nvPr>
        </p:nvSpPr>
        <p:spPr/>
        <p:txBody>
          <a:bodyPr/>
          <a:lstStyle/>
          <a:p>
            <a:fld id="{B1A2AC65-59B0-44D5-A7BF-DF6DCE076AC3}" type="slidenum">
              <a:rPr lang="sk-SK" smtClean="0"/>
              <a:t>‹#›</a:t>
            </a:fld>
            <a:endParaRPr lang="sk-SK"/>
          </a:p>
        </p:txBody>
      </p:sp>
    </p:spTree>
    <p:extLst>
      <p:ext uri="{BB962C8B-B14F-4D97-AF65-F5344CB8AC3E}">
        <p14:creationId xmlns:p14="http://schemas.microsoft.com/office/powerpoint/2010/main" val="371386346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sk-SK"/>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74AD69B-DB1B-4DF1-9282-54C6064B5A8E}" type="datetimeFigureOut">
              <a:rPr lang="sk-SK" smtClean="0"/>
              <a:t>30. 3. 2017</a:t>
            </a:fld>
            <a:endParaRPr lang="sk-SK"/>
          </a:p>
        </p:txBody>
      </p:sp>
      <p:sp>
        <p:nvSpPr>
          <p:cNvPr id="6" name="Symbol zastępczy stopki 5"/>
          <p:cNvSpPr>
            <a:spLocks noGrp="1"/>
          </p:cNvSpPr>
          <p:nvPr>
            <p:ph type="ftr" sz="quarter" idx="11"/>
          </p:nvPr>
        </p:nvSpPr>
        <p:spPr/>
        <p:txBody>
          <a:bodyPr/>
          <a:lstStyle/>
          <a:p>
            <a:endParaRPr lang="sk-SK"/>
          </a:p>
        </p:txBody>
      </p:sp>
      <p:sp>
        <p:nvSpPr>
          <p:cNvPr id="7" name="Symbol zastępczy numeru slajdu 6"/>
          <p:cNvSpPr>
            <a:spLocks noGrp="1"/>
          </p:cNvSpPr>
          <p:nvPr>
            <p:ph type="sldNum" sz="quarter" idx="12"/>
          </p:nvPr>
        </p:nvSpPr>
        <p:spPr/>
        <p:txBody>
          <a:bodyPr/>
          <a:lstStyle/>
          <a:p>
            <a:fld id="{B1A2AC65-59B0-44D5-A7BF-DF6DCE076AC3}" type="slidenum">
              <a:rPr lang="sk-SK" smtClean="0"/>
              <a:t>‹#›</a:t>
            </a:fld>
            <a:endParaRPr lang="sk-SK"/>
          </a:p>
        </p:txBody>
      </p:sp>
    </p:spTree>
    <p:extLst>
      <p:ext uri="{BB962C8B-B14F-4D97-AF65-F5344CB8AC3E}">
        <p14:creationId xmlns:p14="http://schemas.microsoft.com/office/powerpoint/2010/main" val="245554878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sk-SK"/>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sk-SK"/>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AD69B-DB1B-4DF1-9282-54C6064B5A8E}" type="datetimeFigureOut">
              <a:rPr lang="sk-SK" smtClean="0"/>
              <a:t>30. 3. 2017</a:t>
            </a:fld>
            <a:endParaRPr lang="sk-SK"/>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2AC65-59B0-44D5-A7BF-DF6DCE076AC3}" type="slidenum">
              <a:rPr lang="sk-SK" smtClean="0"/>
              <a:t>‹#›</a:t>
            </a:fld>
            <a:endParaRPr lang="sk-SK"/>
          </a:p>
        </p:txBody>
      </p:sp>
    </p:spTree>
    <p:extLst>
      <p:ext uri="{BB962C8B-B14F-4D97-AF65-F5344CB8AC3E}">
        <p14:creationId xmlns:p14="http://schemas.microsoft.com/office/powerpoint/2010/main" val="909080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zdravoteka.webnoviny.sk/choroby/kliestova-encefalitida/" TargetMode="External"/><Relationship Id="rId5" Type="http://schemas.openxmlformats.org/officeDocument/2006/relationships/hyperlink" Target="http://detskechoroby.rodinka.sk/detske-choroby/hlava/mozog-a-nervy/kliestova-encefalitida/" TargetMode="External"/><Relationship Id="rId4" Type="http://schemas.openxmlformats.org/officeDocument/2006/relationships/hyperlink" Target="http://zdravie.pravda.sk/zdravie-a-prevencia/clanok/26490-kliestova-encefalitida-najzavaznejsie-ochoreni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sk-SK" dirty="0" smtClean="0"/>
              <a:t>Z</a:t>
            </a:r>
            <a:endParaRPr lang="sk-SK" dirty="0"/>
          </a:p>
        </p:txBody>
      </p:sp>
      <p:sp>
        <p:nvSpPr>
          <p:cNvPr id="3" name="Podtytuł 2"/>
          <p:cNvSpPr>
            <a:spLocks noGrp="1"/>
          </p:cNvSpPr>
          <p:nvPr>
            <p:ph type="subTitle" idx="1"/>
          </p:nvPr>
        </p:nvSpPr>
        <p:spPr/>
        <p:txBody>
          <a:bodyPr/>
          <a:lstStyle/>
          <a:p>
            <a:endParaRPr lang="sk-SK" dirty="0"/>
          </a:p>
        </p:txBody>
      </p:sp>
      <p:pic>
        <p:nvPicPr>
          <p:cNvPr id="1030" name="Picture 6" descr="Výsledok vyhľadávania obrázkov pre dopyt tráva poza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58" y="-109536"/>
            <a:ext cx="9290047" cy="6967536"/>
          </a:xfrm>
          <a:prstGeom prst="rect">
            <a:avLst/>
          </a:prstGeom>
          <a:noFill/>
          <a:extLst>
            <a:ext uri="{909E8E84-426E-40DD-AFC4-6F175D3DCCD1}">
              <a14:hiddenFill xmlns:a14="http://schemas.microsoft.com/office/drawing/2010/main">
                <a:solidFill>
                  <a:srgbClr val="FFFFFF"/>
                </a:solidFill>
              </a14:hiddenFill>
            </a:ext>
          </a:extLst>
        </p:spPr>
      </p:pic>
      <p:sp>
        <p:nvSpPr>
          <p:cNvPr id="4" name="BlokTextu 3"/>
          <p:cNvSpPr txBox="1"/>
          <p:nvPr/>
        </p:nvSpPr>
        <p:spPr>
          <a:xfrm>
            <a:off x="251520" y="836712"/>
            <a:ext cx="8496944" cy="1477328"/>
          </a:xfrm>
          <a:prstGeom prst="rect">
            <a:avLst/>
          </a:prstGeom>
          <a:noFill/>
        </p:spPr>
        <p:txBody>
          <a:bodyPr wrap="square" rtlCol="0">
            <a:spAutoFit/>
          </a:bodyPr>
          <a:lstStyle/>
          <a:p>
            <a:pPr algn="ctr"/>
            <a:r>
              <a:rPr lang="sk-SK" sz="5400" b="1" dirty="0" smtClean="0">
                <a:solidFill>
                  <a:srgbClr val="FFFF00"/>
                </a:solidFill>
                <a:effectLst>
                  <a:outerShdw blurRad="38100" dist="38100" dir="2700000" algn="tl">
                    <a:srgbClr val="000000">
                      <a:alpha val="43137"/>
                    </a:srgbClr>
                  </a:outerShdw>
                </a:effectLst>
                <a:latin typeface="Comic Sans MS" panose="030F0702030302020204" pitchFamily="66" charset="0"/>
              </a:rPr>
              <a:t>Petržalská super škola</a:t>
            </a:r>
          </a:p>
          <a:p>
            <a:pPr algn="ctr"/>
            <a:r>
              <a:rPr lang="sk-SK" sz="3600" b="1" dirty="0" smtClean="0">
                <a:solidFill>
                  <a:schemeClr val="bg1"/>
                </a:solidFill>
                <a:effectLst>
                  <a:outerShdw blurRad="38100" dist="38100" dir="2700000" algn="tl">
                    <a:srgbClr val="000000">
                      <a:alpha val="43137"/>
                    </a:srgbClr>
                  </a:outerShdw>
                </a:effectLst>
                <a:latin typeface="Comic Sans MS" panose="030F0702030302020204" pitchFamily="66" charset="0"/>
              </a:rPr>
              <a:t>IV. Ročník 2016/2017</a:t>
            </a:r>
            <a:endParaRPr lang="sk-SK" sz="36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BlokTextu 5"/>
          <p:cNvSpPr txBox="1"/>
          <p:nvPr/>
        </p:nvSpPr>
        <p:spPr>
          <a:xfrm>
            <a:off x="0" y="3668051"/>
            <a:ext cx="8892480" cy="3108543"/>
          </a:xfrm>
          <a:prstGeom prst="rect">
            <a:avLst/>
          </a:prstGeom>
          <a:noFill/>
        </p:spPr>
        <p:txBody>
          <a:bodyPr wrap="square" rtlCol="0">
            <a:spAutoFit/>
          </a:bodyPr>
          <a:lstStyle/>
          <a:p>
            <a:pPr algn="ctr"/>
            <a:r>
              <a:rPr lang="sk-SK"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Téma práce:</a:t>
            </a:r>
            <a:r>
              <a:rPr lang="sk-SK" sz="2800" b="1" dirty="0" smtClean="0">
                <a:solidFill>
                  <a:schemeClr val="bg1"/>
                </a:solidFill>
                <a:effectLst>
                  <a:outerShdw blurRad="38100" dist="38100" dir="2700000" algn="tl">
                    <a:srgbClr val="000000">
                      <a:alpha val="43137"/>
                    </a:srgbClr>
                  </a:outerShdw>
                </a:effectLst>
                <a:latin typeface="Comic Sans MS" panose="030F0702030302020204" pitchFamily="66" charset="0"/>
              </a:rPr>
              <a:t> Kliešťová encefalitída – ako sa môžeme nakaziť a ako sa dá pred ňou chrániť.</a:t>
            </a:r>
          </a:p>
          <a:p>
            <a:pPr algn="ctr"/>
            <a:r>
              <a:rPr lang="sk-SK"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Názov práce: </a:t>
            </a:r>
            <a:r>
              <a:rPr lang="sk-SK" sz="2800" b="1" dirty="0" smtClean="0">
                <a:solidFill>
                  <a:schemeClr val="bg1"/>
                </a:solidFill>
                <a:effectLst>
                  <a:outerShdw blurRad="38100" dist="38100" dir="2700000" algn="tl">
                    <a:srgbClr val="000000">
                      <a:alpha val="43137"/>
                    </a:srgbClr>
                  </a:outerShdw>
                </a:effectLst>
                <a:latin typeface="Comic Sans MS" panose="030F0702030302020204" pitchFamily="66" charset="0"/>
              </a:rPr>
              <a:t>Kliešte – riziká a prevencia.</a:t>
            </a:r>
          </a:p>
          <a:p>
            <a:pPr algn="ctr"/>
            <a:r>
              <a:rPr lang="sk-SK"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Vypracovali:</a:t>
            </a:r>
            <a:r>
              <a:rPr lang="sk-SK" sz="2800" b="1" dirty="0" smtClean="0">
                <a:solidFill>
                  <a:schemeClr val="bg1"/>
                </a:solidFill>
                <a:effectLst>
                  <a:outerShdw blurRad="38100" dist="38100" dir="2700000" algn="tl">
                    <a:srgbClr val="000000">
                      <a:alpha val="43137"/>
                    </a:srgbClr>
                  </a:outerShdw>
                </a:effectLst>
                <a:latin typeface="Comic Sans MS" panose="030F0702030302020204" pitchFamily="66" charset="0"/>
              </a:rPr>
              <a:t> Simona Polakovičová, Štefan Husár, Jakub Svoreň</a:t>
            </a:r>
          </a:p>
          <a:p>
            <a:pPr algn="ctr"/>
            <a:r>
              <a:rPr lang="sk-SK"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Vedúci práce:</a:t>
            </a:r>
            <a:r>
              <a:rPr lang="sk-SK" sz="2800" b="1" dirty="0" smtClean="0">
                <a:solidFill>
                  <a:schemeClr val="bg1"/>
                </a:solidFill>
                <a:effectLst>
                  <a:outerShdw blurRad="38100" dist="38100" dir="2700000" algn="tl">
                    <a:srgbClr val="000000">
                      <a:alpha val="43137"/>
                    </a:srgbClr>
                  </a:outerShdw>
                </a:effectLst>
                <a:latin typeface="Comic Sans MS" panose="030F0702030302020204" pitchFamily="66" charset="0"/>
              </a:rPr>
              <a:t> Mgr. Štefan </a:t>
            </a:r>
            <a:r>
              <a:rPr lang="sk-SK" sz="2800" b="1" dirty="0" err="1" smtClean="0">
                <a:solidFill>
                  <a:schemeClr val="bg1"/>
                </a:solidFill>
                <a:effectLst>
                  <a:outerShdw blurRad="38100" dist="38100" dir="2700000" algn="tl">
                    <a:srgbClr val="000000">
                      <a:alpha val="43137"/>
                    </a:srgbClr>
                  </a:outerShdw>
                </a:effectLst>
                <a:latin typeface="Comic Sans MS" panose="030F0702030302020204" pitchFamily="66" charset="0"/>
              </a:rPr>
              <a:t>Molota</a:t>
            </a:r>
            <a:endParaRPr lang="sk-SK" sz="2800"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algn="ctr"/>
            <a:r>
              <a:rPr lang="sk-SK" sz="2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Škola, trieda: </a:t>
            </a:r>
            <a:r>
              <a:rPr lang="sk-SK" sz="2800" b="1" dirty="0" smtClean="0">
                <a:solidFill>
                  <a:schemeClr val="bg1"/>
                </a:solidFill>
                <a:effectLst>
                  <a:outerShdw blurRad="38100" dist="38100" dir="2700000" algn="tl">
                    <a:srgbClr val="000000">
                      <a:alpha val="43137"/>
                    </a:srgbClr>
                  </a:outerShdw>
                </a:effectLst>
                <a:latin typeface="Comic Sans MS" panose="030F0702030302020204" pitchFamily="66" charset="0"/>
              </a:rPr>
              <a:t>ZŠ Prokofievova 5, Bratislava, 7.A</a:t>
            </a:r>
            <a:endParaRPr lang="sk-SK" sz="28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custDataLst>
      <p:tags r:id="rId1"/>
    </p:custDataLst>
    <p:extLst>
      <p:ext uri="{BB962C8B-B14F-4D97-AF65-F5344CB8AC3E}">
        <p14:creationId xmlns:p14="http://schemas.microsoft.com/office/powerpoint/2010/main" val="425892684"/>
      </p:ext>
    </p:extLst>
  </p:cSld>
  <p:clrMapOvr>
    <a:masterClrMapping/>
  </p:clrMapOvr>
  <mc:AlternateContent xmlns:mc="http://schemas.openxmlformats.org/markup-compatibility/2006">
    <mc:Choice xmlns:p14="http://schemas.microsoft.com/office/powerpoint/2010/main" Requires="p14">
      <p:transition spd="slow" p14:dur="2000" advTm="7544">
        <p14:reveal/>
      </p:transition>
    </mc:Choice>
    <mc:Fallback>
      <p:transition spd="slow" advTm="75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obsahu 2"/>
          <p:cNvSpPr>
            <a:spLocks noGrp="1"/>
          </p:cNvSpPr>
          <p:nvPr>
            <p:ph idx="1"/>
          </p:nvPr>
        </p:nvSpPr>
        <p:spPr/>
        <p:txBody>
          <a:bodyPr/>
          <a:lstStyle/>
          <a:p>
            <a:endParaRPr lang="sk-SK" dirty="0"/>
          </a:p>
        </p:txBody>
      </p:sp>
      <p:sp>
        <p:nvSpPr>
          <p:cNvPr id="4" name="AutoShape 2" descr="Výsledok vyhľadávania obrázkov pre dopyt kôra stromu pozad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5" name="AutoShape 4" descr="Výsledok vyhľadávania obrázkov pre dopyt kôra stromu pozadi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8" y="-144463"/>
            <a:ext cx="10319970" cy="703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lokTextu 5"/>
          <p:cNvSpPr txBox="1"/>
          <p:nvPr/>
        </p:nvSpPr>
        <p:spPr>
          <a:xfrm>
            <a:off x="3131840" y="651441"/>
            <a:ext cx="3900427" cy="830997"/>
          </a:xfrm>
          <a:prstGeom prst="rect">
            <a:avLst/>
          </a:prstGeom>
          <a:noFill/>
        </p:spPr>
        <p:txBody>
          <a:bodyPr wrap="none" rtlCol="0">
            <a:spAutoFit/>
          </a:bodyPr>
          <a:lstStyle/>
          <a:p>
            <a:r>
              <a:rPr lang="sk-SK" sz="4800" b="1" dirty="0" smtClean="0">
                <a:solidFill>
                  <a:srgbClr val="FFFF00"/>
                </a:solidFill>
                <a:effectLst>
                  <a:outerShdw blurRad="38100" dist="38100" dir="2700000" algn="tl">
                    <a:srgbClr val="000000">
                      <a:alpha val="43137"/>
                    </a:srgbClr>
                  </a:outerShdw>
                </a:effectLst>
                <a:latin typeface="Comic Sans MS" panose="030F0702030302020204" pitchFamily="66" charset="0"/>
              </a:rPr>
              <a:t>Zaujímavosti</a:t>
            </a:r>
            <a:endParaRPr lang="sk-SK" sz="48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7" name="BlokTextu 6"/>
          <p:cNvSpPr txBox="1"/>
          <p:nvPr/>
        </p:nvSpPr>
        <p:spPr>
          <a:xfrm>
            <a:off x="440843" y="1782146"/>
            <a:ext cx="8423721" cy="1292662"/>
          </a:xfrm>
          <a:prstGeom prst="rect">
            <a:avLst/>
          </a:prstGeom>
          <a:noFill/>
        </p:spPr>
        <p:txBody>
          <a:bodyPr wrap="square" rtlCol="0">
            <a:spAutoFit/>
          </a:bodyPr>
          <a:lstStyle/>
          <a:p>
            <a:pPr algn="ctr"/>
            <a:r>
              <a:rPr lang="sk-SK" sz="2000" b="1" dirty="0">
                <a:solidFill>
                  <a:srgbClr val="FFFF00"/>
                </a:solidFill>
                <a:effectLst>
                  <a:outerShdw blurRad="38100" dist="38100" dir="2700000" algn="tl">
                    <a:srgbClr val="000000">
                      <a:alpha val="43137"/>
                    </a:srgbClr>
                  </a:outerShdw>
                </a:effectLst>
                <a:latin typeface="Comic Sans MS" pitchFamily="66" charset="0"/>
              </a:rPr>
              <a:t>Na Slovensku sa </a:t>
            </a:r>
            <a:r>
              <a:rPr lang="sk-SK" sz="2000" b="1" dirty="0" smtClean="0">
                <a:solidFill>
                  <a:srgbClr val="FFFF00"/>
                </a:solidFill>
                <a:effectLst>
                  <a:outerShdw blurRad="38100" dist="38100" dir="2700000" algn="tl">
                    <a:srgbClr val="000000">
                      <a:alpha val="43137"/>
                    </a:srgbClr>
                  </a:outerShdw>
                </a:effectLst>
                <a:latin typeface="Comic Sans MS" pitchFamily="66" charset="0"/>
              </a:rPr>
              <a:t>vyskytuje </a:t>
            </a:r>
            <a:r>
              <a:rPr lang="sk-SK" sz="2000" b="1" dirty="0">
                <a:solidFill>
                  <a:srgbClr val="FFFF00"/>
                </a:solidFill>
                <a:effectLst>
                  <a:outerShdw blurRad="38100" dist="38100" dir="2700000" algn="tl">
                    <a:srgbClr val="000000">
                      <a:alpha val="43137"/>
                    </a:srgbClr>
                  </a:outerShdw>
                </a:effectLst>
                <a:latin typeface="Comic Sans MS" pitchFamily="66" charset="0"/>
              </a:rPr>
              <a:t>okolo 20 druhov kliešťov</a:t>
            </a:r>
          </a:p>
          <a:p>
            <a:pPr algn="ctr"/>
            <a:r>
              <a:rPr lang="sk-SK" sz="2000" b="1" dirty="0">
                <a:solidFill>
                  <a:srgbClr val="FFFF00"/>
                </a:solidFill>
                <a:effectLst>
                  <a:outerShdw blurRad="38100" dist="38100" dir="2700000" algn="tl">
                    <a:srgbClr val="000000">
                      <a:alpha val="43137"/>
                    </a:srgbClr>
                  </a:outerShdw>
                </a:effectLst>
                <a:latin typeface="Comic Sans MS" pitchFamily="66" charset="0"/>
              </a:rPr>
              <a:t>ale len päť druhov je schopných prenášať rôzne vírusy, baktérie či parazity</a:t>
            </a:r>
          </a:p>
          <a:p>
            <a:endParaRPr lang="sk-SK" dirty="0"/>
          </a:p>
        </p:txBody>
      </p:sp>
      <p:sp>
        <p:nvSpPr>
          <p:cNvPr id="9" name="BlokTextu 8"/>
          <p:cNvSpPr txBox="1"/>
          <p:nvPr/>
        </p:nvSpPr>
        <p:spPr>
          <a:xfrm>
            <a:off x="381594" y="2696146"/>
            <a:ext cx="8783761" cy="984885"/>
          </a:xfrm>
          <a:prstGeom prst="rect">
            <a:avLst/>
          </a:prstGeom>
          <a:noFill/>
        </p:spPr>
        <p:txBody>
          <a:bodyPr wrap="square" rtlCol="0">
            <a:spAutoFit/>
          </a:bodyPr>
          <a:lstStyle/>
          <a:p>
            <a:pPr algn="ctr"/>
            <a:r>
              <a:rPr lang="sk-SK" sz="2000" b="1" dirty="0" smtClean="0">
                <a:solidFill>
                  <a:srgbClr val="FFFF00"/>
                </a:solidFill>
                <a:effectLst>
                  <a:outerShdw blurRad="38100" dist="38100" dir="2700000" algn="tl">
                    <a:srgbClr val="000000">
                      <a:alpha val="43137"/>
                    </a:srgbClr>
                  </a:outerShdw>
                </a:effectLst>
                <a:latin typeface="Comic Sans MS" pitchFamily="66" charset="0"/>
              </a:rPr>
              <a:t>Cca 6 % ľudí majú po chorobe trvalé následky a cca. 1-2 % ľudí na toto ochorenie zomrie</a:t>
            </a:r>
            <a:endParaRPr lang="sk-SK" sz="2000" b="1" dirty="0">
              <a:solidFill>
                <a:srgbClr val="FFFF00"/>
              </a:solidFill>
              <a:effectLst>
                <a:outerShdw blurRad="38100" dist="38100" dir="2700000" algn="tl">
                  <a:srgbClr val="000000">
                    <a:alpha val="43137"/>
                  </a:srgbClr>
                </a:outerShdw>
              </a:effectLst>
              <a:latin typeface="Comic Sans MS" pitchFamily="66" charset="0"/>
            </a:endParaRPr>
          </a:p>
          <a:p>
            <a:pPr algn="ctr"/>
            <a:endParaRPr lang="sk-SK" dirty="0">
              <a:solidFill>
                <a:srgbClr val="FFFF00"/>
              </a:solidFill>
            </a:endParaRPr>
          </a:p>
        </p:txBody>
      </p:sp>
      <p:sp>
        <p:nvSpPr>
          <p:cNvPr id="10" name="BlokTextu 9"/>
          <p:cNvSpPr txBox="1"/>
          <p:nvPr/>
        </p:nvSpPr>
        <p:spPr>
          <a:xfrm>
            <a:off x="381594" y="3486003"/>
            <a:ext cx="8531226" cy="1292662"/>
          </a:xfrm>
          <a:prstGeom prst="rect">
            <a:avLst/>
          </a:prstGeom>
          <a:noFill/>
        </p:spPr>
        <p:txBody>
          <a:bodyPr wrap="square" rtlCol="0">
            <a:spAutoFit/>
          </a:bodyPr>
          <a:lstStyle/>
          <a:p>
            <a:pPr algn="ctr"/>
            <a:r>
              <a:rPr lang="sk-SK" sz="2000" b="1" dirty="0">
                <a:solidFill>
                  <a:srgbClr val="FFFF00"/>
                </a:solidFill>
                <a:effectLst>
                  <a:outerShdw blurRad="38100" dist="38100" dir="2700000" algn="tl">
                    <a:srgbClr val="000000">
                      <a:alpha val="43137"/>
                    </a:srgbClr>
                  </a:outerShdw>
                </a:effectLst>
                <a:latin typeface="Comic Sans MS" pitchFamily="66" charset="0"/>
              </a:rPr>
              <a:t>Kliešte sú slepé a pri vyhľadávaní hostiteľa sa riadia špeciálnymi orgánmi na prvom páre končatín, majú čuchovú funkciu alebo vnímajú tepelné vlnenie. </a:t>
            </a:r>
          </a:p>
          <a:p>
            <a:endParaRPr lang="sk-SK" dirty="0">
              <a:solidFill>
                <a:srgbClr val="FFFF00"/>
              </a:solidFill>
            </a:endParaRPr>
          </a:p>
        </p:txBody>
      </p:sp>
      <p:sp>
        <p:nvSpPr>
          <p:cNvPr id="11" name="BlokTextu 10"/>
          <p:cNvSpPr txBox="1"/>
          <p:nvPr/>
        </p:nvSpPr>
        <p:spPr>
          <a:xfrm>
            <a:off x="1110822" y="4581127"/>
            <a:ext cx="7072770" cy="677108"/>
          </a:xfrm>
          <a:prstGeom prst="rect">
            <a:avLst/>
          </a:prstGeom>
          <a:noFill/>
        </p:spPr>
        <p:txBody>
          <a:bodyPr wrap="none" rtlCol="0">
            <a:spAutoFit/>
          </a:bodyPr>
          <a:lstStyle/>
          <a:p>
            <a:pPr algn="ctr"/>
            <a:r>
              <a:rPr lang="sk-SK" sz="2000" b="1" dirty="0">
                <a:solidFill>
                  <a:srgbClr val="FFFF00"/>
                </a:solidFill>
                <a:effectLst>
                  <a:outerShdw blurRad="38100" dist="38100" dir="2700000" algn="tl">
                    <a:srgbClr val="000000">
                      <a:alpha val="43137"/>
                    </a:srgbClr>
                  </a:outerShdw>
                </a:effectLst>
                <a:latin typeface="Comic Sans MS" pitchFamily="66" charset="0"/>
              </a:rPr>
              <a:t>Nacicaná samička zväčšuje svoju hmotnosť až 200krát</a:t>
            </a:r>
            <a:r>
              <a:rPr lang="sk-SK" sz="2000" dirty="0">
                <a:solidFill>
                  <a:srgbClr val="FFFF00"/>
                </a:solidFill>
              </a:rPr>
              <a:t>.</a:t>
            </a:r>
          </a:p>
          <a:p>
            <a:endParaRPr lang="sk-SK" dirty="0">
              <a:solidFill>
                <a:srgbClr val="FFFF00"/>
              </a:solidFill>
            </a:endParaRPr>
          </a:p>
        </p:txBody>
      </p:sp>
      <p:sp>
        <p:nvSpPr>
          <p:cNvPr id="12" name="BlokTextu 11"/>
          <p:cNvSpPr txBox="1"/>
          <p:nvPr/>
        </p:nvSpPr>
        <p:spPr>
          <a:xfrm>
            <a:off x="643944" y="5085184"/>
            <a:ext cx="8268876" cy="1046440"/>
          </a:xfrm>
          <a:prstGeom prst="rect">
            <a:avLst/>
          </a:prstGeom>
          <a:noFill/>
        </p:spPr>
        <p:txBody>
          <a:bodyPr wrap="square" rtlCol="0">
            <a:spAutoFit/>
          </a:bodyPr>
          <a:lstStyle/>
          <a:p>
            <a:pPr algn="ctr"/>
            <a:r>
              <a:rPr lang="sk-SK" sz="2200" b="1" dirty="0">
                <a:solidFill>
                  <a:srgbClr val="FFFF00"/>
                </a:solidFill>
                <a:effectLst>
                  <a:outerShdw blurRad="38100" dist="38100" dir="2700000" algn="tl">
                    <a:srgbClr val="000000">
                      <a:alpha val="43137"/>
                    </a:srgbClr>
                  </a:outerShdw>
                </a:effectLst>
                <a:latin typeface="Comic Sans MS" pitchFamily="66" charset="0"/>
              </a:rPr>
              <a:t>Kliešť obyčajný má ploché telo s tvrdým povrchom </a:t>
            </a:r>
            <a:endParaRPr lang="sk-SK" sz="2200" b="1" dirty="0" smtClean="0">
              <a:solidFill>
                <a:srgbClr val="FFFF00"/>
              </a:solidFill>
              <a:effectLst>
                <a:outerShdw blurRad="38100" dist="38100" dir="2700000" algn="tl">
                  <a:srgbClr val="000000">
                    <a:alpha val="43137"/>
                  </a:srgbClr>
                </a:outerShdw>
              </a:effectLst>
              <a:latin typeface="Comic Sans MS" pitchFamily="66" charset="0"/>
            </a:endParaRPr>
          </a:p>
          <a:p>
            <a:pPr algn="ctr"/>
            <a:r>
              <a:rPr lang="sk-SK" sz="2200" b="1" dirty="0" smtClean="0">
                <a:solidFill>
                  <a:srgbClr val="FFFF00"/>
                </a:solidFill>
                <a:effectLst>
                  <a:outerShdw blurRad="38100" dist="38100" dir="2700000" algn="tl">
                    <a:srgbClr val="000000">
                      <a:alpha val="43137"/>
                    </a:srgbClr>
                  </a:outerShdw>
                </a:effectLst>
                <a:latin typeface="Comic Sans MS" pitchFamily="66" charset="0"/>
              </a:rPr>
              <a:t>a </a:t>
            </a:r>
            <a:r>
              <a:rPr lang="sk-SK" sz="2200" b="1" dirty="0">
                <a:solidFill>
                  <a:srgbClr val="FFFF00"/>
                </a:solidFill>
                <a:effectLst>
                  <a:outerShdw blurRad="38100" dist="38100" dir="2700000" algn="tl">
                    <a:srgbClr val="000000">
                      <a:alpha val="43137"/>
                    </a:srgbClr>
                  </a:outerShdw>
                </a:effectLst>
                <a:latin typeface="Comic Sans MS" pitchFamily="66" charset="0"/>
              </a:rPr>
              <a:t>8 nohami. Meria 2 mm (samček) až 10 mm (samička).</a:t>
            </a:r>
          </a:p>
          <a:p>
            <a:pPr algn="ctr"/>
            <a:endParaRPr lang="sk-SK" dirty="0"/>
          </a:p>
        </p:txBody>
      </p:sp>
    </p:spTree>
    <p:custDataLst>
      <p:tags r:id="rId1"/>
    </p:custDataLst>
    <p:extLst>
      <p:ext uri="{BB962C8B-B14F-4D97-AF65-F5344CB8AC3E}">
        <p14:creationId xmlns:p14="http://schemas.microsoft.com/office/powerpoint/2010/main" val="2231861082"/>
      </p:ext>
    </p:extLst>
  </p:cSld>
  <p:clrMapOvr>
    <a:masterClrMapping/>
  </p:clrMapOvr>
  <mc:AlternateContent xmlns:mc="http://schemas.openxmlformats.org/markup-compatibility/2006">
    <mc:Choice xmlns:p14="http://schemas.microsoft.com/office/powerpoint/2010/main" Requires="p14">
      <p:transition spd="slow" p14:dur="2000" advTm="16411">
        <p14:reveal/>
      </p:transition>
    </mc:Choice>
    <mc:Fallback>
      <p:transition spd="slow" advTm="164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363272" cy="850106"/>
          </a:xfrm>
        </p:spPr>
        <p:txBody>
          <a:bodyPr>
            <a:noAutofit/>
          </a:bodyPr>
          <a:lstStyle/>
          <a:p>
            <a:r>
              <a:rPr lang="sk-SK" sz="5400" b="1" dirty="0">
                <a:solidFill>
                  <a:srgbClr val="00B050"/>
                </a:solidFill>
                <a:effectLst>
                  <a:outerShdw blurRad="38100" dist="38100" dir="2700000" algn="tl">
                    <a:srgbClr val="000000">
                      <a:alpha val="43137"/>
                    </a:srgbClr>
                  </a:outerShdw>
                </a:effectLst>
              </a:rPr>
              <a:t>Ako som pomohol Petržalke</a:t>
            </a:r>
            <a:r>
              <a:rPr lang="sk-SK" sz="5400" b="1" dirty="0">
                <a:solidFill>
                  <a:srgbClr val="C00000"/>
                </a:solidFill>
              </a:rPr>
              <a:t/>
            </a:r>
            <a:br>
              <a:rPr lang="sk-SK" sz="5400" b="1" dirty="0">
                <a:solidFill>
                  <a:srgbClr val="C00000"/>
                </a:solidFill>
              </a:rPr>
            </a:br>
            <a:endParaRPr lang="sk-SK" sz="5400" b="1" dirty="0">
              <a:solidFill>
                <a:srgbClr val="C00000"/>
              </a:solidFill>
            </a:endParaRPr>
          </a:p>
        </p:txBody>
      </p:sp>
      <p:sp>
        <p:nvSpPr>
          <p:cNvPr id="8" name="Obdĺžnik 7"/>
          <p:cNvSpPr/>
          <p:nvPr/>
        </p:nvSpPr>
        <p:spPr>
          <a:xfrm>
            <a:off x="107504" y="692696"/>
            <a:ext cx="8784976" cy="1785104"/>
          </a:xfrm>
          <a:prstGeom prst="rect">
            <a:avLst/>
          </a:prstGeom>
        </p:spPr>
        <p:txBody>
          <a:bodyPr wrap="square">
            <a:spAutoFit/>
          </a:bodyPr>
          <a:lstStyle/>
          <a:p>
            <a:pPr lvl="0" algn="just"/>
            <a:r>
              <a:rPr lang="sk-SK" sz="2200" b="1" dirty="0">
                <a:solidFill>
                  <a:srgbClr val="FFFF00"/>
                </a:solidFill>
                <a:effectLst>
                  <a:outerShdw blurRad="38100" dist="38100" dir="2700000" algn="tl">
                    <a:srgbClr val="000000">
                      <a:alpha val="43137"/>
                    </a:srgbClr>
                  </a:outerShdw>
                </a:effectLst>
              </a:rPr>
              <a:t>Každý rok sa zapájame do projektu „</a:t>
            </a:r>
            <a:r>
              <a:rPr lang="sk-SK" sz="2200" b="1" dirty="0" err="1">
                <a:solidFill>
                  <a:srgbClr val="FFFF00"/>
                </a:solidFill>
                <a:effectLst>
                  <a:outerShdw blurRad="38100" dist="38100" dir="2700000" algn="tl">
                    <a:srgbClr val="000000">
                      <a:alpha val="43137"/>
                    </a:srgbClr>
                  </a:outerShdw>
                </a:effectLst>
              </a:rPr>
              <a:t>Olompiáda</a:t>
            </a:r>
            <a:r>
              <a:rPr lang="sk-SK" sz="2200" b="1" dirty="0">
                <a:solidFill>
                  <a:srgbClr val="FFFF00"/>
                </a:solidFill>
                <a:effectLst>
                  <a:outerShdw blurRad="38100" dist="38100" dir="2700000" algn="tl">
                    <a:srgbClr val="000000">
                      <a:alpha val="43137"/>
                    </a:srgbClr>
                  </a:outerShdw>
                </a:effectLst>
              </a:rPr>
              <a:t>“. Hlavnou úlohou tohto projektu je zber a separácia plastových fliaš a </a:t>
            </a:r>
            <a:r>
              <a:rPr lang="sk-SK" sz="2200" b="1" dirty="0" smtClean="0">
                <a:solidFill>
                  <a:srgbClr val="FFFF00"/>
                </a:solidFill>
                <a:effectLst>
                  <a:outerShdw blurRad="38100" dist="38100" dir="2700000" algn="tl">
                    <a:srgbClr val="000000">
                      <a:alpha val="43137"/>
                    </a:srgbClr>
                  </a:outerShdw>
                </a:effectLst>
              </a:rPr>
              <a:t>papiera.</a:t>
            </a:r>
            <a:r>
              <a:rPr lang="sk-SK" sz="2200" b="1" dirty="0">
                <a:solidFill>
                  <a:srgbClr val="FFFF00"/>
                </a:solidFill>
                <a:effectLst>
                  <a:outerShdw blurRad="38100" dist="38100" dir="2700000" algn="tl">
                    <a:srgbClr val="000000">
                      <a:alpha val="43137"/>
                    </a:srgbClr>
                  </a:outerShdw>
                </a:effectLst>
              </a:rPr>
              <a:t> </a:t>
            </a:r>
            <a:r>
              <a:rPr lang="sk-SK" sz="2200" b="1" dirty="0">
                <a:solidFill>
                  <a:srgbClr val="FFFF00"/>
                </a:solidFill>
                <a:effectLst>
                  <a:outerShdw blurRad="38100" dist="38100" dir="2700000" algn="tl">
                    <a:srgbClr val="000000">
                      <a:alpha val="43137"/>
                    </a:srgbClr>
                  </a:outerShdw>
                </a:effectLst>
              </a:rPr>
              <a:t>P</a:t>
            </a:r>
            <a:r>
              <a:rPr lang="sk-SK" sz="2200" b="1" dirty="0" smtClean="0">
                <a:solidFill>
                  <a:srgbClr val="FFFF00"/>
                </a:solidFill>
                <a:effectLst>
                  <a:outerShdw blurRad="38100" dist="38100" dir="2700000" algn="tl">
                    <a:srgbClr val="000000">
                      <a:alpha val="43137"/>
                    </a:srgbClr>
                  </a:outerShdw>
                </a:effectLst>
              </a:rPr>
              <a:t>ravidelne </a:t>
            </a:r>
            <a:r>
              <a:rPr lang="sk-SK" sz="2200" b="1" dirty="0">
                <a:solidFill>
                  <a:srgbClr val="FFFF00"/>
                </a:solidFill>
                <a:effectLst>
                  <a:outerShdw blurRad="38100" dist="38100" dir="2700000" algn="tl">
                    <a:srgbClr val="000000">
                      <a:alpha val="43137"/>
                    </a:srgbClr>
                  </a:outerShdw>
                </a:effectLst>
              </a:rPr>
              <a:t>čistíme školský dvor a jeho okolie, aby sa tam cítili všetci dobre a aby sme ho mali </a:t>
            </a:r>
            <a:r>
              <a:rPr lang="sk-SK" sz="2200" b="1" dirty="0" smtClean="0">
                <a:solidFill>
                  <a:srgbClr val="FFFF00"/>
                </a:solidFill>
                <a:effectLst>
                  <a:outerShdw blurRad="38100" dist="38100" dir="2700000" algn="tl">
                    <a:srgbClr val="000000">
                      <a:alpha val="43137"/>
                    </a:srgbClr>
                  </a:outerShdw>
                </a:effectLst>
              </a:rPr>
              <a:t>krásny. Dobrovoľníci </a:t>
            </a:r>
            <a:r>
              <a:rPr lang="sk-SK" sz="2200" b="1" dirty="0">
                <a:solidFill>
                  <a:srgbClr val="FFFF00"/>
                </a:solidFill>
                <a:effectLst>
                  <a:outerShdw blurRad="38100" dist="38100" dir="2700000" algn="tl">
                    <a:srgbClr val="000000">
                      <a:alpha val="43137"/>
                    </a:srgbClr>
                  </a:outerShdw>
                </a:effectLst>
              </a:rPr>
              <a:t>z našej školy pomáhajú </a:t>
            </a:r>
            <a:r>
              <a:rPr lang="sk-SK" sz="2200" b="1" dirty="0" smtClean="0">
                <a:solidFill>
                  <a:srgbClr val="FFFF00"/>
                </a:solidFill>
                <a:effectLst>
                  <a:outerShdw blurRad="38100" dist="38100" dir="2700000" algn="tl">
                    <a:srgbClr val="000000">
                      <a:alpha val="43137"/>
                    </a:srgbClr>
                  </a:outerShdw>
                </a:effectLst>
              </a:rPr>
              <a:t>pri jarnej </a:t>
            </a:r>
            <a:r>
              <a:rPr lang="sk-SK" sz="2200" b="1" dirty="0">
                <a:solidFill>
                  <a:srgbClr val="FFFF00"/>
                </a:solidFill>
                <a:effectLst>
                  <a:outerShdw blurRad="38100" dist="38100" dir="2700000" algn="tl">
                    <a:srgbClr val="000000">
                      <a:alpha val="43137"/>
                    </a:srgbClr>
                  </a:outerShdw>
                </a:effectLst>
              </a:rPr>
              <a:t>petržalskej akcii Čistenie Chorvátskeho ramena.</a:t>
            </a:r>
          </a:p>
        </p:txBody>
      </p:sp>
    </p:spTree>
    <p:extLst>
      <p:ext uri="{BB962C8B-B14F-4D97-AF65-F5344CB8AC3E}">
        <p14:creationId xmlns:p14="http://schemas.microsoft.com/office/powerpoint/2010/main" val="4220796387"/>
      </p:ext>
    </p:extLst>
  </p:cSld>
  <p:clrMapOvr>
    <a:masterClrMapping/>
  </p:clrMapOvr>
  <mc:AlternateContent xmlns:mc="http://schemas.openxmlformats.org/markup-compatibility/2006">
    <mc:Choice xmlns:p14="http://schemas.microsoft.com/office/powerpoint/2010/main" Requires="p14">
      <p:transition spd="slow" p14:dur="2000" advTm="6594">
        <p14:reveal/>
      </p:transition>
    </mc:Choice>
    <mc:Fallback>
      <p:transition spd="slow" advTm="6594">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1026" name="Picture 2" descr="Výsledok vyhľadávania obrázkov pre dopyt Klieš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99" y="0"/>
            <a:ext cx="101449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BlokTextu 3"/>
          <p:cNvSpPr txBox="1"/>
          <p:nvPr/>
        </p:nvSpPr>
        <p:spPr>
          <a:xfrm>
            <a:off x="5004048" y="548680"/>
            <a:ext cx="4149891" cy="3693319"/>
          </a:xfrm>
          <a:prstGeom prst="rect">
            <a:avLst/>
          </a:prstGeom>
          <a:noFill/>
        </p:spPr>
        <p:txBody>
          <a:bodyPr wrap="square" rtlCol="0">
            <a:spAutoFit/>
          </a:bodyPr>
          <a:lstStyle/>
          <a:p>
            <a:r>
              <a:rPr lang="sk-SK" b="1" dirty="0">
                <a:effectLst>
                  <a:outerShdw blurRad="38100" dist="38100" dir="2700000" algn="tl">
                    <a:srgbClr val="000000">
                      <a:alpha val="43137"/>
                    </a:srgbClr>
                  </a:outerShdw>
                </a:effectLst>
                <a:latin typeface="Comic Sans MS" panose="030F0702030302020204" pitchFamily="66" charset="0"/>
              </a:rPr>
              <a:t>Použitá literatúra : </a:t>
            </a:r>
            <a:endParaRPr lang="sk-SK" b="1" dirty="0" smtClean="0">
              <a:effectLst>
                <a:outerShdw blurRad="38100" dist="38100" dir="2700000" algn="tl">
                  <a:srgbClr val="000000">
                    <a:alpha val="43137"/>
                  </a:srgbClr>
                </a:outerShdw>
              </a:effectLst>
              <a:latin typeface="Comic Sans MS" panose="030F0702030302020204" pitchFamily="66" charset="0"/>
            </a:endParaRPr>
          </a:p>
          <a:p>
            <a:r>
              <a:rPr lang="sk-SK" b="1" dirty="0" smtClean="0">
                <a:effectLst>
                  <a:outerShdw blurRad="38100" dist="38100" dir="2700000" algn="tl">
                    <a:srgbClr val="000000">
                      <a:alpha val="43137"/>
                    </a:srgbClr>
                  </a:outerShdw>
                </a:effectLst>
                <a:latin typeface="Comic Sans MS" panose="030F0702030302020204" pitchFamily="66" charset="0"/>
                <a:hlinkClick r:id="rId4"/>
              </a:rPr>
              <a:t>http</a:t>
            </a:r>
            <a:r>
              <a:rPr lang="sk-SK" b="1" dirty="0">
                <a:effectLst>
                  <a:outerShdw blurRad="38100" dist="38100" dir="2700000" algn="tl">
                    <a:srgbClr val="000000">
                      <a:alpha val="43137"/>
                    </a:srgbClr>
                  </a:outerShdw>
                </a:effectLst>
                <a:latin typeface="Comic Sans MS" panose="030F0702030302020204" pitchFamily="66" charset="0"/>
                <a:hlinkClick r:id="rId4"/>
              </a:rPr>
              <a:t>://zdravie.pravda.sk/zdravie-a-prevencia/clanok/26490-kliestova-encefalitida-najzavaznejsie-ochorenie</a:t>
            </a:r>
            <a:r>
              <a:rPr lang="sk-SK" b="1" dirty="0" smtClean="0">
                <a:effectLst>
                  <a:outerShdw blurRad="38100" dist="38100" dir="2700000" algn="tl">
                    <a:srgbClr val="000000">
                      <a:alpha val="43137"/>
                    </a:srgbClr>
                  </a:outerShdw>
                </a:effectLst>
                <a:latin typeface="Comic Sans MS" panose="030F0702030302020204" pitchFamily="66" charset="0"/>
                <a:hlinkClick r:id="rId4"/>
              </a:rPr>
              <a:t>/</a:t>
            </a:r>
            <a:endParaRPr lang="sk-SK" b="1" dirty="0" smtClean="0">
              <a:effectLst>
                <a:outerShdw blurRad="38100" dist="38100" dir="2700000" algn="tl">
                  <a:srgbClr val="000000">
                    <a:alpha val="43137"/>
                  </a:srgbClr>
                </a:outerShdw>
              </a:effectLst>
              <a:latin typeface="Comic Sans MS" panose="030F0702030302020204" pitchFamily="66" charset="0"/>
            </a:endParaRPr>
          </a:p>
          <a:p>
            <a:endParaRPr lang="sk-SK" b="1" dirty="0" smtClean="0">
              <a:effectLst>
                <a:outerShdw blurRad="38100" dist="38100" dir="2700000" algn="tl">
                  <a:srgbClr val="000000">
                    <a:alpha val="43137"/>
                  </a:srgbClr>
                </a:outerShdw>
              </a:effectLst>
              <a:latin typeface="Comic Sans MS" panose="030F0702030302020204" pitchFamily="66" charset="0"/>
            </a:endParaRPr>
          </a:p>
          <a:p>
            <a:r>
              <a:rPr lang="sk-SK" b="1" dirty="0" smtClean="0">
                <a:effectLst>
                  <a:outerShdw blurRad="38100" dist="38100" dir="2700000" algn="tl">
                    <a:srgbClr val="000000">
                      <a:alpha val="43137"/>
                    </a:srgbClr>
                  </a:outerShdw>
                </a:effectLst>
                <a:latin typeface="Comic Sans MS" panose="030F0702030302020204" pitchFamily="66" charset="0"/>
                <a:hlinkClick r:id="rId5"/>
              </a:rPr>
              <a:t>http</a:t>
            </a:r>
            <a:r>
              <a:rPr lang="sk-SK" b="1" dirty="0">
                <a:effectLst>
                  <a:outerShdw blurRad="38100" dist="38100" dir="2700000" algn="tl">
                    <a:srgbClr val="000000">
                      <a:alpha val="43137"/>
                    </a:srgbClr>
                  </a:outerShdw>
                </a:effectLst>
                <a:latin typeface="Comic Sans MS" panose="030F0702030302020204" pitchFamily="66" charset="0"/>
                <a:hlinkClick r:id="rId5"/>
              </a:rPr>
              <a:t>://detskechoroby.rodinka.sk/detske-choroby/hlava/mozog-a-nervy/kliestova-encefalitida</a:t>
            </a:r>
            <a:r>
              <a:rPr lang="sk-SK" b="1" dirty="0" smtClean="0">
                <a:effectLst>
                  <a:outerShdw blurRad="38100" dist="38100" dir="2700000" algn="tl">
                    <a:srgbClr val="000000">
                      <a:alpha val="43137"/>
                    </a:srgbClr>
                  </a:outerShdw>
                </a:effectLst>
                <a:latin typeface="Comic Sans MS" panose="030F0702030302020204" pitchFamily="66" charset="0"/>
                <a:hlinkClick r:id="rId5"/>
              </a:rPr>
              <a:t>/</a:t>
            </a:r>
            <a:endParaRPr lang="sk-SK" b="1" dirty="0" smtClean="0">
              <a:effectLst>
                <a:outerShdw blurRad="38100" dist="38100" dir="2700000" algn="tl">
                  <a:srgbClr val="000000">
                    <a:alpha val="43137"/>
                  </a:srgbClr>
                </a:outerShdw>
              </a:effectLst>
              <a:latin typeface="Comic Sans MS" panose="030F0702030302020204" pitchFamily="66" charset="0"/>
            </a:endParaRPr>
          </a:p>
          <a:p>
            <a:endParaRPr lang="sk-SK" b="1" dirty="0">
              <a:effectLst>
                <a:outerShdw blurRad="38100" dist="38100" dir="2700000" algn="tl">
                  <a:srgbClr val="000000">
                    <a:alpha val="43137"/>
                  </a:srgbClr>
                </a:outerShdw>
              </a:effectLst>
              <a:latin typeface="Comic Sans MS" panose="030F0702030302020204" pitchFamily="66" charset="0"/>
            </a:endParaRPr>
          </a:p>
          <a:p>
            <a:r>
              <a:rPr lang="sk-SK" b="1" dirty="0">
                <a:effectLst>
                  <a:outerShdw blurRad="38100" dist="38100" dir="2700000" algn="tl">
                    <a:srgbClr val="000000">
                      <a:alpha val="43137"/>
                    </a:srgbClr>
                  </a:outerShdw>
                </a:effectLst>
                <a:latin typeface="Comic Sans MS" panose="030F0702030302020204" pitchFamily="66" charset="0"/>
                <a:hlinkClick r:id="rId6"/>
              </a:rPr>
              <a:t>https://zdravoteka.webnoviny.sk/choroby/kliestova-encefalitida</a:t>
            </a:r>
            <a:r>
              <a:rPr lang="sk-SK" b="1" dirty="0" smtClean="0">
                <a:effectLst>
                  <a:outerShdw blurRad="38100" dist="38100" dir="2700000" algn="tl">
                    <a:srgbClr val="000000">
                      <a:alpha val="43137"/>
                    </a:srgbClr>
                  </a:outerShdw>
                </a:effectLst>
                <a:latin typeface="Comic Sans MS" panose="030F0702030302020204" pitchFamily="66" charset="0"/>
                <a:hlinkClick r:id="rId6"/>
              </a:rPr>
              <a:t>/</a:t>
            </a:r>
            <a:endParaRPr lang="sk-SK" b="1" dirty="0" smtClean="0">
              <a:effectLst>
                <a:outerShdw blurRad="38100" dist="38100" dir="2700000" algn="tl">
                  <a:srgbClr val="000000">
                    <a:alpha val="43137"/>
                  </a:srgbClr>
                </a:outerShdw>
              </a:effectLst>
              <a:latin typeface="Comic Sans MS" panose="030F0702030302020204" pitchFamily="66" charset="0"/>
            </a:endParaRPr>
          </a:p>
          <a:p>
            <a:endParaRPr lang="sk-SK" b="1" dirty="0">
              <a:effectLst>
                <a:outerShdw blurRad="38100" dist="38100" dir="2700000" algn="tl">
                  <a:srgbClr val="000000">
                    <a:alpha val="43137"/>
                  </a:srgbClr>
                </a:outerShdw>
              </a:effectLst>
              <a:latin typeface="Comic Sans MS" panose="030F0702030302020204" pitchFamily="66" charset="0"/>
            </a:endParaRPr>
          </a:p>
        </p:txBody>
      </p:sp>
      <p:sp>
        <p:nvSpPr>
          <p:cNvPr id="5" name="BlokTextu 4"/>
          <p:cNvSpPr txBox="1"/>
          <p:nvPr/>
        </p:nvSpPr>
        <p:spPr>
          <a:xfrm>
            <a:off x="3059832" y="4509120"/>
            <a:ext cx="6094107" cy="938719"/>
          </a:xfrm>
          <a:prstGeom prst="rect">
            <a:avLst/>
          </a:prstGeom>
          <a:noFill/>
        </p:spPr>
        <p:txBody>
          <a:bodyPr wrap="square" rtlCol="0">
            <a:spAutoFit/>
          </a:bodyPr>
          <a:lstStyle/>
          <a:p>
            <a:pPr algn="just"/>
            <a:r>
              <a:rPr lang="sk-SK" sz="1100" b="1" dirty="0" smtClean="0">
                <a:effectLst>
                  <a:outerShdw blurRad="38100" dist="38100" dir="2700000" algn="tl">
                    <a:srgbClr val="000000">
                      <a:alpha val="43137"/>
                    </a:srgbClr>
                  </a:outerShdw>
                </a:effectLst>
                <a:latin typeface="Comic Sans MS" panose="030F0702030302020204" pitchFamily="66" charset="0"/>
              </a:rPr>
              <a:t>Odoslaním práce do súťaže 4. ročníka Petržalskej super školy (2016/2017) rodičia súhlasia s uložením práce v riadiacom orgáne CVTI </a:t>
            </a:r>
            <a:r>
              <a:rPr lang="sk-SK" sz="1100" b="1" dirty="0">
                <a:effectLst>
                  <a:outerShdw blurRad="38100" dist="38100" dir="2700000" algn="tl">
                    <a:srgbClr val="000000">
                      <a:alpha val="43137"/>
                    </a:srgbClr>
                  </a:outerShdw>
                </a:effectLst>
                <a:latin typeface="Comic Sans MS" panose="030F0702030302020204" pitchFamily="66" charset="0"/>
              </a:rPr>
              <a:t>p</a:t>
            </a:r>
            <a:r>
              <a:rPr lang="sk-SK" sz="1100" b="1" dirty="0" smtClean="0">
                <a:effectLst>
                  <a:outerShdw blurRad="38100" dist="38100" dir="2700000" algn="tl">
                    <a:srgbClr val="000000">
                      <a:alpha val="43137"/>
                    </a:srgbClr>
                  </a:outerShdw>
                </a:effectLst>
                <a:latin typeface="Comic Sans MS" panose="030F0702030302020204" pitchFamily="66" charset="0"/>
              </a:rPr>
              <a:t>re potreby archivácie (nezverejnené). V prípade umiestnenia práce na prvom, druhom  a treťom mieste vyjadrujú zároveň súhlas so zverejnením na internetových stránkach štátnej správy (CTVI a MČ Bratislava -Petržalka</a:t>
            </a:r>
            <a:r>
              <a:rPr lang="sk-SK" sz="1000" b="1" dirty="0" smtClean="0">
                <a:effectLst>
                  <a:outerShdw blurRad="38100" dist="38100" dir="2700000" algn="tl">
                    <a:srgbClr val="000000">
                      <a:alpha val="43137"/>
                    </a:srgbClr>
                  </a:outerShdw>
                </a:effectLst>
                <a:latin typeface="Comic Sans MS" panose="030F0702030302020204" pitchFamily="66" charset="0"/>
              </a:rPr>
              <a:t>).</a:t>
            </a:r>
            <a:endParaRPr lang="sk-SK" sz="1000" b="1" dirty="0">
              <a:effectLst>
                <a:outerShdw blurRad="38100" dist="38100" dir="2700000" algn="tl">
                  <a:srgbClr val="000000">
                    <a:alpha val="43137"/>
                  </a:srgbClr>
                </a:outerShdw>
              </a:effectLst>
              <a:latin typeface="Comic Sans MS" panose="030F0702030302020204" pitchFamily="66" charset="0"/>
            </a:endParaRPr>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9" y="5428570"/>
            <a:ext cx="5832648" cy="7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47318806"/>
      </p:ext>
    </p:extLst>
  </p:cSld>
  <p:clrMapOvr>
    <a:masterClrMapping/>
  </p:clrMapOvr>
  <mc:AlternateContent xmlns:mc="http://schemas.openxmlformats.org/markup-compatibility/2006">
    <mc:Choice xmlns:p14="http://schemas.microsoft.com/office/powerpoint/2010/main" Requires="p14">
      <p:transition spd="slow" p14:dur="2000" advTm="6367">
        <p14:reveal/>
      </p:transition>
    </mc:Choice>
    <mc:Fallback>
      <p:transition spd="slow" advTm="636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sk-SK"/>
          </a:p>
        </p:txBody>
      </p:sp>
      <p:sp>
        <p:nvSpPr>
          <p:cNvPr id="3" name="Symbol zastępczy zawartości 2"/>
          <p:cNvSpPr>
            <a:spLocks noGrp="1"/>
          </p:cNvSpPr>
          <p:nvPr>
            <p:ph idx="1"/>
          </p:nvPr>
        </p:nvSpPr>
        <p:spPr/>
        <p:txBody>
          <a:bodyPr/>
          <a:lstStyle/>
          <a:p>
            <a:endParaRPr lang="sk-SK"/>
          </a:p>
        </p:txBody>
      </p:sp>
      <p:pic>
        <p:nvPicPr>
          <p:cNvPr id="4" name="Picture 6" descr="Výsledok vyhľadávania obrázkov pre dopyt tráva poza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58" y="-109536"/>
            <a:ext cx="9290047" cy="6967536"/>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0" y="2958733"/>
            <a:ext cx="9023624" cy="830997"/>
          </a:xfrm>
          <a:prstGeom prst="rect">
            <a:avLst/>
          </a:prstGeom>
          <a:noFill/>
        </p:spPr>
        <p:txBody>
          <a:bodyPr wrap="none" rtlCol="0">
            <a:spAutoFit/>
          </a:bodyPr>
          <a:lstStyle/>
          <a:p>
            <a:r>
              <a:rPr lang="sk-SK" sz="4800" b="1" dirty="0" smtClean="0">
                <a:solidFill>
                  <a:schemeClr val="bg1"/>
                </a:solidFill>
                <a:effectLst>
                  <a:outerShdw blurRad="38100" dist="38100" dir="2700000" algn="tl">
                    <a:srgbClr val="000000">
                      <a:alpha val="43137"/>
                    </a:srgbClr>
                  </a:outerShdw>
                </a:effectLst>
                <a:latin typeface="Comic Sans MS" pitchFamily="66" charset="0"/>
              </a:rPr>
              <a:t>ĎAKUJEME ZA POZORNOSŤ</a:t>
            </a:r>
            <a:endParaRPr lang="sk-SK" sz="4800" b="1" dirty="0">
              <a:solidFill>
                <a:schemeClr val="bg1"/>
              </a:solidFill>
              <a:effectLst>
                <a:outerShdw blurRad="38100" dist="38100" dir="2700000" algn="tl">
                  <a:srgbClr val="000000">
                    <a:alpha val="43137"/>
                  </a:srgbClr>
                </a:outerShdw>
              </a:effectLst>
              <a:latin typeface="Comic Sans MS" pitchFamily="66" charset="0"/>
            </a:endParaRPr>
          </a:p>
        </p:txBody>
      </p:sp>
    </p:spTree>
    <p:custDataLst>
      <p:tags r:id="rId1"/>
    </p:custDataLst>
    <p:extLst>
      <p:ext uri="{BB962C8B-B14F-4D97-AF65-F5344CB8AC3E}">
        <p14:creationId xmlns:p14="http://schemas.microsoft.com/office/powerpoint/2010/main" val="3523568784"/>
      </p:ext>
    </p:extLst>
  </p:cSld>
  <p:clrMapOvr>
    <a:masterClrMapping/>
  </p:clrMapOvr>
  <mc:AlternateContent xmlns:mc="http://schemas.openxmlformats.org/markup-compatibility/2006">
    <mc:Choice xmlns:p14="http://schemas.microsoft.com/office/powerpoint/2010/main" Requires="p14">
      <p:transition spd="slow" p14:dur="2000" advTm="8287">
        <p14:reveal/>
      </p:transition>
    </mc:Choice>
    <mc:Fallback>
      <p:transition spd="slow" advTm="82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lstStyle/>
          <a:p>
            <a:r>
              <a:rPr lang="sk-SK" dirty="0" smtClean="0"/>
              <a:t>Prečo sme si vybrali túto tému ?</a:t>
            </a:r>
            <a:endParaRPr lang="sk-SK" dirty="0"/>
          </a:p>
        </p:txBody>
      </p:sp>
      <p:sp>
        <p:nvSpPr>
          <p:cNvPr id="6" name="BlokTextu 5"/>
          <p:cNvSpPr txBox="1"/>
          <p:nvPr/>
        </p:nvSpPr>
        <p:spPr>
          <a:xfrm>
            <a:off x="467544" y="1556792"/>
            <a:ext cx="464294" cy="369332"/>
          </a:xfrm>
          <a:prstGeom prst="rect">
            <a:avLst/>
          </a:prstGeom>
          <a:noFill/>
        </p:spPr>
        <p:txBody>
          <a:bodyPr wrap="none" rtlCol="0">
            <a:spAutoFit/>
          </a:bodyPr>
          <a:lstStyle/>
          <a:p>
            <a:r>
              <a:rPr lang="sk-SK" dirty="0" err="1" smtClean="0"/>
              <a:t>Tát</a:t>
            </a:r>
            <a:endParaRPr lang="sk-SK"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3380195"/>
            <a:ext cx="8349548" cy="3151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lokTextu 8"/>
          <p:cNvSpPr txBox="1"/>
          <p:nvPr/>
        </p:nvSpPr>
        <p:spPr>
          <a:xfrm>
            <a:off x="807187" y="522944"/>
            <a:ext cx="7941277" cy="646331"/>
          </a:xfrm>
          <a:prstGeom prst="rect">
            <a:avLst/>
          </a:prstGeom>
          <a:noFill/>
        </p:spPr>
        <p:txBody>
          <a:bodyPr wrap="square" rtlCol="0">
            <a:spAutoFit/>
          </a:bodyPr>
          <a:lstStyle/>
          <a:p>
            <a:pPr algn="ctr"/>
            <a:r>
              <a:rPr lang="sk-SK" sz="3600" b="1" dirty="0" smtClean="0">
                <a:solidFill>
                  <a:schemeClr val="bg1"/>
                </a:solidFill>
                <a:effectLst>
                  <a:outerShdw blurRad="38100" dist="38100" dir="2700000" algn="tl">
                    <a:srgbClr val="000000">
                      <a:alpha val="43137"/>
                    </a:srgbClr>
                  </a:outerShdw>
                </a:effectLst>
                <a:latin typeface="Comic Sans MS" panose="030F0702030302020204" pitchFamily="66" charset="0"/>
              </a:rPr>
              <a:t>Prečo sme si vybrali túto tému ?</a:t>
            </a:r>
            <a:endParaRPr lang="sk-SK" sz="36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10" name="BlokTextu 9"/>
          <p:cNvSpPr txBox="1"/>
          <p:nvPr/>
        </p:nvSpPr>
        <p:spPr>
          <a:xfrm>
            <a:off x="467544" y="1052736"/>
            <a:ext cx="8424937" cy="2308324"/>
          </a:xfrm>
          <a:prstGeom prst="rect">
            <a:avLst/>
          </a:prstGeom>
          <a:noFill/>
        </p:spPr>
        <p:txBody>
          <a:bodyPr wrap="square" rtlCol="0">
            <a:spAutoFit/>
          </a:bodyPr>
          <a:lstStyle/>
          <a:p>
            <a:pPr algn="ctr"/>
            <a:endParaRPr lang="sk-SK"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algn="just"/>
            <a:r>
              <a:rPr lang="sk-SK" sz="2100" b="1" dirty="0">
                <a:solidFill>
                  <a:schemeClr val="bg1"/>
                </a:solidFill>
                <a:effectLst>
                  <a:outerShdw blurRad="38100" dist="38100" dir="2700000" algn="tl">
                    <a:srgbClr val="000000">
                      <a:alpha val="43137"/>
                    </a:srgbClr>
                  </a:outerShdw>
                </a:effectLst>
                <a:latin typeface="Comic Sans MS" panose="030F0702030302020204" pitchFamily="66" charset="0"/>
              </a:rPr>
              <a:t>O</a:t>
            </a:r>
            <a:r>
              <a:rPr lang="sk-SK" sz="2100" b="1" dirty="0" smtClean="0">
                <a:solidFill>
                  <a:schemeClr val="bg1"/>
                </a:solidFill>
                <a:effectLst>
                  <a:outerShdw blurRad="38100" dist="38100" dir="2700000" algn="tl">
                    <a:srgbClr val="000000">
                      <a:alpha val="43137"/>
                    </a:srgbClr>
                  </a:outerShdw>
                </a:effectLst>
                <a:latin typeface="Comic Sans MS" panose="030F0702030302020204" pitchFamily="66" charset="0"/>
              </a:rPr>
              <a:t>bdobie kliešťov sa začína. Tento maličký živočích dokáže človeku spôsobiť nemalé problémy. Žiakom našej školy sme urobili prednášku, aké riziká po stretnutí s kliešťom hrozia a ako sa pred nimi možno brániť. Táto choroba je veľmi vážna, a len málo ľudí vyviazne bez trvalých následkov, preto sme sa chceli o tejto téme dozvedieť čo najviac.</a:t>
            </a:r>
            <a:endParaRPr lang="sk-SK" sz="21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custDataLst>
      <p:tags r:id="rId1"/>
    </p:custDataLst>
    <p:extLst>
      <p:ext uri="{BB962C8B-B14F-4D97-AF65-F5344CB8AC3E}">
        <p14:creationId xmlns:p14="http://schemas.microsoft.com/office/powerpoint/2010/main" val="1523048863"/>
      </p:ext>
    </p:extLst>
  </p:cSld>
  <p:clrMapOvr>
    <a:masterClrMapping/>
  </p:clrMapOvr>
  <mc:AlternateContent xmlns:mc="http://schemas.openxmlformats.org/markup-compatibility/2006">
    <mc:Choice xmlns:p14="http://schemas.microsoft.com/office/powerpoint/2010/main" Requires="p14">
      <p:transition spd="slow" p14:dur="2000" advTm="8866">
        <p14:reveal/>
      </p:transition>
    </mc:Choice>
    <mc:Fallback>
      <p:transition spd="slow" advTm="88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sk-SK"/>
          </a:p>
        </p:txBody>
      </p:sp>
      <p:sp>
        <p:nvSpPr>
          <p:cNvPr id="3" name="Symbol zastępczy zawartości 2"/>
          <p:cNvSpPr>
            <a:spLocks noGrp="1"/>
          </p:cNvSpPr>
          <p:nvPr>
            <p:ph idx="1"/>
          </p:nvPr>
        </p:nvSpPr>
        <p:spPr/>
        <p:txBody>
          <a:bodyPr/>
          <a:lstStyle/>
          <a:p>
            <a:endParaRPr lang="sk-SK" dirty="0"/>
          </a:p>
        </p:txBody>
      </p:sp>
      <p:pic>
        <p:nvPicPr>
          <p:cNvPr id="2057" name="Picture 9" descr="Výsledok vyhľadávania obrázkov pre dopyt les pozadie poza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65" y="0"/>
            <a:ext cx="10281901" cy="6854602"/>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rot="828771">
            <a:off x="103281" y="503967"/>
            <a:ext cx="3952798" cy="1569660"/>
          </a:xfrm>
          <a:prstGeom prst="rect">
            <a:avLst/>
          </a:prstGeom>
          <a:noFill/>
        </p:spPr>
        <p:txBody>
          <a:bodyPr wrap="square" rtlCol="0">
            <a:spAutoFit/>
          </a:bodyPr>
          <a:lstStyle/>
          <a:p>
            <a:pPr algn="ctr"/>
            <a:r>
              <a:rPr lang="sk-SK" sz="3200" b="1" dirty="0" smtClean="0">
                <a:effectLst>
                  <a:outerShdw blurRad="38100" dist="38100" dir="2700000" algn="tl">
                    <a:srgbClr val="000000">
                      <a:alpha val="43137"/>
                    </a:srgbClr>
                  </a:outerShdw>
                </a:effectLst>
                <a:latin typeface="Comic Sans MS" pitchFamily="66" charset="0"/>
              </a:rPr>
              <a:t>ČO JE TO </a:t>
            </a:r>
          </a:p>
          <a:p>
            <a:pPr algn="ctr"/>
            <a:r>
              <a:rPr lang="sk-SK" sz="3200" b="1" dirty="0" smtClean="0">
                <a:effectLst>
                  <a:outerShdw blurRad="38100" dist="38100" dir="2700000" algn="tl">
                    <a:srgbClr val="000000">
                      <a:alpha val="43137"/>
                    </a:srgbClr>
                  </a:outerShdw>
                </a:effectLst>
                <a:latin typeface="Comic Sans MS" pitchFamily="66" charset="0"/>
              </a:rPr>
              <a:t>KLIEŠŤOVÁ ENCEFALITÍDA </a:t>
            </a:r>
            <a:r>
              <a:rPr lang="sk-SK" sz="3200" b="1" dirty="0" smtClean="0">
                <a:latin typeface="Comic Sans MS" pitchFamily="66" charset="0"/>
              </a:rPr>
              <a:t>?</a:t>
            </a:r>
            <a:endParaRPr lang="sk-SK" sz="3200" b="1" dirty="0">
              <a:latin typeface="Comic Sans MS" pitchFamily="66" charset="0"/>
            </a:endParaRPr>
          </a:p>
        </p:txBody>
      </p:sp>
      <p:sp>
        <p:nvSpPr>
          <p:cNvPr id="10" name="pole tekstowe 9"/>
          <p:cNvSpPr txBox="1"/>
          <p:nvPr/>
        </p:nvSpPr>
        <p:spPr>
          <a:xfrm>
            <a:off x="107504" y="2530210"/>
            <a:ext cx="3744415" cy="4185761"/>
          </a:xfrm>
          <a:prstGeom prst="rect">
            <a:avLst/>
          </a:prstGeom>
          <a:noFill/>
        </p:spPr>
        <p:txBody>
          <a:bodyPr wrap="square" rtlCol="0">
            <a:spAutoFit/>
          </a:bodyPr>
          <a:lstStyle/>
          <a:p>
            <a:r>
              <a:rPr lang="sk-SK" sz="1900" b="1" dirty="0" smtClean="0">
                <a:solidFill>
                  <a:schemeClr val="bg1"/>
                </a:solidFill>
                <a:effectLst>
                  <a:outerShdw blurRad="38100" dist="38100" dir="2700000" algn="tl">
                    <a:srgbClr val="000000">
                      <a:alpha val="43137"/>
                    </a:srgbClr>
                  </a:outerShdw>
                </a:effectLst>
                <a:latin typeface="Comic Sans MS" pitchFamily="66" charset="0"/>
              </a:rPr>
              <a:t>Je to jedna z najzávažnejších chorôb.</a:t>
            </a:r>
            <a:endParaRPr lang="sk-SK" sz="1900" b="1" dirty="0">
              <a:solidFill>
                <a:schemeClr val="bg1"/>
              </a:solidFill>
              <a:effectLst>
                <a:outerShdw blurRad="38100" dist="38100" dir="2700000" algn="tl">
                  <a:srgbClr val="000000">
                    <a:alpha val="43137"/>
                  </a:srgbClr>
                </a:outerShdw>
              </a:effectLst>
              <a:latin typeface="Comic Sans MS" pitchFamily="66" charset="0"/>
            </a:endParaRPr>
          </a:p>
          <a:p>
            <a:endParaRPr lang="sk-SK" sz="1900" b="1" dirty="0" smtClean="0">
              <a:solidFill>
                <a:schemeClr val="bg1"/>
              </a:solidFill>
              <a:effectLst>
                <a:outerShdw blurRad="38100" dist="38100" dir="2700000" algn="tl">
                  <a:srgbClr val="000000">
                    <a:alpha val="43137"/>
                  </a:srgbClr>
                </a:outerShdw>
              </a:effectLst>
              <a:latin typeface="Comic Sans MS" pitchFamily="66" charset="0"/>
            </a:endParaRPr>
          </a:p>
          <a:p>
            <a:r>
              <a:rPr lang="sk-SK" sz="1900" b="1" dirty="0" smtClean="0">
                <a:solidFill>
                  <a:schemeClr val="bg1"/>
                </a:solidFill>
                <a:effectLst>
                  <a:outerShdw blurRad="38100" dist="38100" dir="2700000" algn="tl">
                    <a:srgbClr val="000000">
                      <a:alpha val="43137"/>
                    </a:srgbClr>
                  </a:outerShdw>
                </a:effectLst>
                <a:latin typeface="Comic Sans MS" pitchFamily="66" charset="0"/>
              </a:rPr>
              <a:t>Prenáša sa uštipnutím jedného</a:t>
            </a:r>
          </a:p>
          <a:p>
            <a:r>
              <a:rPr lang="sk-SK" sz="1900" b="1" dirty="0" smtClean="0">
                <a:solidFill>
                  <a:schemeClr val="bg1"/>
                </a:solidFill>
                <a:effectLst>
                  <a:outerShdw blurRad="38100" dist="38100" dir="2700000" algn="tl">
                    <a:srgbClr val="000000">
                      <a:alpha val="43137"/>
                    </a:srgbClr>
                  </a:outerShdw>
                </a:effectLst>
                <a:latin typeface="Comic Sans MS" pitchFamily="66" charset="0"/>
              </a:rPr>
              <a:t>z infikovaných kliešťov.</a:t>
            </a:r>
          </a:p>
          <a:p>
            <a:endParaRPr lang="sk-SK" sz="1900" b="1" dirty="0" smtClean="0">
              <a:solidFill>
                <a:schemeClr val="bg1"/>
              </a:solidFill>
              <a:effectLst>
                <a:outerShdw blurRad="38100" dist="38100" dir="2700000" algn="tl">
                  <a:srgbClr val="000000">
                    <a:alpha val="43137"/>
                  </a:srgbClr>
                </a:outerShdw>
              </a:effectLst>
              <a:latin typeface="Comic Sans MS" pitchFamily="66" charset="0"/>
            </a:endParaRPr>
          </a:p>
          <a:p>
            <a:r>
              <a:rPr lang="sk-SK" sz="1900" b="1" dirty="0" smtClean="0">
                <a:solidFill>
                  <a:schemeClr val="bg1"/>
                </a:solidFill>
                <a:effectLst>
                  <a:outerShdw blurRad="38100" dist="38100" dir="2700000" algn="tl">
                    <a:srgbClr val="000000">
                      <a:alpha val="43137"/>
                    </a:srgbClr>
                  </a:outerShdw>
                </a:effectLst>
                <a:latin typeface="Comic Sans MS" pitchFamily="66" charset="0"/>
              </a:rPr>
              <a:t>Ide o zápal </a:t>
            </a:r>
            <a:r>
              <a:rPr lang="sk-SK" sz="1900" b="1" dirty="0">
                <a:solidFill>
                  <a:schemeClr val="bg1"/>
                </a:solidFill>
                <a:effectLst>
                  <a:outerShdw blurRad="38100" dist="38100" dir="2700000" algn="tl">
                    <a:srgbClr val="000000">
                      <a:alpha val="43137"/>
                    </a:srgbClr>
                  </a:outerShdw>
                </a:effectLst>
                <a:latin typeface="Comic Sans MS" pitchFamily="66" charset="0"/>
              </a:rPr>
              <a:t>mozgu a mozgových blán </a:t>
            </a:r>
            <a:r>
              <a:rPr lang="sk-SK" sz="1900" b="1" dirty="0" smtClean="0">
                <a:solidFill>
                  <a:schemeClr val="bg1"/>
                </a:solidFill>
                <a:effectLst>
                  <a:outerShdw blurRad="38100" dist="38100" dir="2700000" algn="tl">
                    <a:srgbClr val="000000">
                      <a:alpha val="43137"/>
                    </a:srgbClr>
                  </a:outerShdw>
                </a:effectLst>
                <a:latin typeface="Comic Sans MS" pitchFamily="66" charset="0"/>
              </a:rPr>
              <a:t>spôsobený </a:t>
            </a:r>
            <a:r>
              <a:rPr lang="sk-SK" sz="1900" b="1" dirty="0">
                <a:solidFill>
                  <a:schemeClr val="bg1"/>
                </a:solidFill>
                <a:effectLst>
                  <a:outerShdw blurRad="38100" dist="38100" dir="2700000" algn="tl">
                    <a:srgbClr val="000000">
                      <a:alpha val="43137"/>
                    </a:srgbClr>
                  </a:outerShdw>
                </a:effectLst>
                <a:latin typeface="Comic Sans MS" pitchFamily="66" charset="0"/>
              </a:rPr>
              <a:t>vírusmi, </a:t>
            </a:r>
            <a:r>
              <a:rPr lang="sk-SK" sz="1900" b="1" dirty="0" smtClean="0">
                <a:solidFill>
                  <a:schemeClr val="bg1"/>
                </a:solidFill>
                <a:effectLst>
                  <a:outerShdw blurRad="38100" dist="38100" dir="2700000" algn="tl">
                    <a:srgbClr val="000000">
                      <a:alpha val="43137"/>
                    </a:srgbClr>
                  </a:outerShdw>
                </a:effectLst>
                <a:latin typeface="Comic Sans MS" pitchFamily="66" charset="0"/>
              </a:rPr>
              <a:t>ktoré kliešte </a:t>
            </a:r>
            <a:r>
              <a:rPr lang="sk-SK" sz="1900" b="1" dirty="0">
                <a:solidFill>
                  <a:schemeClr val="bg1"/>
                </a:solidFill>
                <a:effectLst>
                  <a:outerShdw blurRad="38100" dist="38100" dir="2700000" algn="tl">
                    <a:srgbClr val="000000">
                      <a:alpha val="43137"/>
                    </a:srgbClr>
                  </a:outerShdw>
                </a:effectLst>
                <a:latin typeface="Comic Sans MS" pitchFamily="66" charset="0"/>
              </a:rPr>
              <a:t>prenášajú</a:t>
            </a:r>
            <a:r>
              <a:rPr lang="sk-SK" sz="1900" b="1" dirty="0">
                <a:solidFill>
                  <a:schemeClr val="bg1"/>
                </a:solidFill>
                <a:effectLst>
                  <a:outerShdw blurRad="38100" dist="38100" dir="2700000" algn="tl">
                    <a:srgbClr val="000000">
                      <a:alpha val="43137"/>
                    </a:srgbClr>
                  </a:outerShdw>
                </a:effectLst>
              </a:rPr>
              <a:t>. </a:t>
            </a:r>
            <a:endParaRPr lang="sk-SK" sz="1900" b="1" dirty="0" smtClean="0">
              <a:solidFill>
                <a:schemeClr val="bg1"/>
              </a:solidFill>
              <a:effectLst>
                <a:outerShdw blurRad="38100" dist="38100" dir="2700000" algn="tl">
                  <a:srgbClr val="000000">
                    <a:alpha val="43137"/>
                  </a:srgbClr>
                </a:outerShdw>
              </a:effectLst>
            </a:endParaRPr>
          </a:p>
          <a:p>
            <a:endParaRPr lang="sk-SK" sz="1900" b="1" dirty="0">
              <a:solidFill>
                <a:schemeClr val="bg1"/>
              </a:solidFill>
              <a:effectLst>
                <a:outerShdw blurRad="38100" dist="38100" dir="2700000" algn="tl">
                  <a:srgbClr val="000000">
                    <a:alpha val="43137"/>
                  </a:srgbClr>
                </a:outerShdw>
              </a:effectLst>
              <a:latin typeface="Cambria" pitchFamily="18" charset="0"/>
            </a:endParaRPr>
          </a:p>
          <a:p>
            <a:r>
              <a:rPr lang="sk-SK" sz="1900" b="1" dirty="0" smtClean="0">
                <a:solidFill>
                  <a:schemeClr val="bg1"/>
                </a:solidFill>
                <a:effectLst>
                  <a:outerShdw blurRad="38100" dist="38100" dir="2700000" algn="tl">
                    <a:srgbClr val="000000">
                      <a:alpha val="43137"/>
                    </a:srgbClr>
                  </a:outerShdw>
                </a:effectLst>
                <a:latin typeface="Comic Sans MS" pitchFamily="66" charset="0"/>
              </a:rPr>
              <a:t>Sezóna tohto ochorenia trvá od apríla až do konca októbra.</a:t>
            </a:r>
            <a:endParaRPr lang="sk-SK" sz="19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12" name="AutoShape 11" descr="Výsledok vyhľadávania obrázkov pre dopyt kliešť obyčajný"/>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3" name="AutoShape 13" descr="Výsledok vyhľadávania obrázkov pre dopyt kliešť obyčajný"/>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2066" name="Picture 18" descr="Výsledok vyhľadávania obrázkov pre dopyt klieš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9143" y="4149080"/>
            <a:ext cx="2967881" cy="1976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Výsledok vyhľadávania obrázkov pre dopyt kliešť"/>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016" y="620688"/>
            <a:ext cx="2967881" cy="1944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85389353"/>
      </p:ext>
    </p:extLst>
  </p:cSld>
  <p:clrMapOvr>
    <a:masterClrMapping/>
  </p:clrMapOvr>
  <mc:AlternateContent xmlns:mc="http://schemas.openxmlformats.org/markup-compatibility/2006">
    <mc:Choice xmlns:p14="http://schemas.microsoft.com/office/powerpoint/2010/main" Requires="p14">
      <p:transition spd="slow" p14:dur="2000" advTm="11038">
        <p14:reveal/>
      </p:transition>
    </mc:Choice>
    <mc:Fallback>
      <p:transition spd="slow" advTm="110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barn(inVertical)">
                                      <p:cBhvr>
                                        <p:cTn id="26" dur="500"/>
                                        <p:tgtEl>
                                          <p:spTgt spid="10">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barn(inVertical)">
                                      <p:cBhvr>
                                        <p:cTn id="29" dur="500"/>
                                        <p:tgtEl>
                                          <p:spTgt spid="10">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barn(inVertical)">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66"/>
                                        </p:tgtEl>
                                        <p:attrNameLst>
                                          <p:attrName>style.visibility</p:attrName>
                                        </p:attrNameLst>
                                      </p:cBhvr>
                                      <p:to>
                                        <p:strVal val="visible"/>
                                      </p:to>
                                    </p:set>
                                    <p:animEffect transition="in" filter="fade">
                                      <p:cBhvr>
                                        <p:cTn id="37" dur="500"/>
                                        <p:tgtEl>
                                          <p:spTgt spid="206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sk-SK"/>
          </a:p>
        </p:txBody>
      </p:sp>
      <p:sp>
        <p:nvSpPr>
          <p:cNvPr id="3" name="Symbol zastępczy zawartości 2"/>
          <p:cNvSpPr>
            <a:spLocks noGrp="1"/>
          </p:cNvSpPr>
          <p:nvPr>
            <p:ph idx="1"/>
          </p:nvPr>
        </p:nvSpPr>
        <p:spPr/>
        <p:txBody>
          <a:bodyPr/>
          <a:lstStyle/>
          <a:p>
            <a:endParaRPr lang="sk-SK"/>
          </a:p>
        </p:txBody>
      </p:sp>
      <p:pic>
        <p:nvPicPr>
          <p:cNvPr id="3074" name="Picture 2" descr="Výsledok vyhľadávania obrázkov pre dopyt klieš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5397223" y="289282"/>
            <a:ext cx="3384376" cy="769441"/>
          </a:xfrm>
          <a:prstGeom prst="rect">
            <a:avLst/>
          </a:prstGeom>
          <a:noFill/>
        </p:spPr>
        <p:txBody>
          <a:bodyPr wrap="square" rtlCol="0">
            <a:spAutoFit/>
          </a:bodyPr>
          <a:lstStyle/>
          <a:p>
            <a:r>
              <a:rPr lang="sk-SK" sz="4400" b="1" dirty="0" smtClean="0">
                <a:solidFill>
                  <a:srgbClr val="FFFF00"/>
                </a:solidFill>
                <a:effectLst>
                  <a:outerShdw blurRad="38100" dist="38100" dir="2700000" algn="tl">
                    <a:srgbClr val="000000">
                      <a:alpha val="43137"/>
                    </a:srgbClr>
                  </a:outerShdw>
                </a:effectLst>
                <a:latin typeface="Comic Sans MS" pitchFamily="66" charset="0"/>
              </a:rPr>
              <a:t>CHOROBA</a:t>
            </a:r>
            <a:endParaRPr lang="sk-SK" sz="44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9" name="pole tekstowe 8"/>
          <p:cNvSpPr txBox="1"/>
          <p:nvPr/>
        </p:nvSpPr>
        <p:spPr>
          <a:xfrm>
            <a:off x="4716016" y="1246113"/>
            <a:ext cx="4032447" cy="5339923"/>
          </a:xfrm>
          <a:prstGeom prst="rect">
            <a:avLst/>
          </a:prstGeom>
          <a:noFill/>
        </p:spPr>
        <p:txBody>
          <a:bodyPr wrap="square" rtlCol="0">
            <a:spAutoFit/>
          </a:bodyPr>
          <a:lstStyle/>
          <a:p>
            <a:pPr algn="ctr"/>
            <a:r>
              <a:rPr lang="sk-SK" sz="1700" b="1" dirty="0" smtClean="0">
                <a:solidFill>
                  <a:schemeClr val="bg1"/>
                </a:solidFill>
                <a:effectLst>
                  <a:outerShdw blurRad="38100" dist="38100" dir="2700000" algn="tl">
                    <a:srgbClr val="000000">
                      <a:alpha val="43137"/>
                    </a:srgbClr>
                  </a:outerShdw>
                </a:effectLst>
                <a:latin typeface="Comic Sans MS" pitchFamily="66" charset="0"/>
              </a:rPr>
              <a:t>Prvé </a:t>
            </a:r>
            <a:r>
              <a:rPr lang="sk-SK" sz="1700" b="1" dirty="0">
                <a:solidFill>
                  <a:schemeClr val="bg1"/>
                </a:solidFill>
                <a:effectLst>
                  <a:outerShdw blurRad="38100" dist="38100" dir="2700000" algn="tl">
                    <a:srgbClr val="000000">
                      <a:alpha val="43137"/>
                    </a:srgbClr>
                  </a:outerShdw>
                </a:effectLst>
                <a:latin typeface="Comic Sans MS" pitchFamily="66" charset="0"/>
              </a:rPr>
              <a:t>štádium choroby začína </a:t>
            </a:r>
            <a:r>
              <a:rPr lang="sk-SK" sz="1700" b="1" dirty="0" smtClean="0">
                <a:solidFill>
                  <a:schemeClr val="bg1"/>
                </a:solidFill>
                <a:effectLst>
                  <a:outerShdw blurRad="38100" dist="38100" dir="2700000" algn="tl">
                    <a:srgbClr val="000000">
                      <a:alpha val="43137"/>
                    </a:srgbClr>
                  </a:outerShdw>
                </a:effectLst>
                <a:latin typeface="Comic Sans MS" pitchFamily="66" charset="0"/>
              </a:rPr>
              <a:t>              najčastejšie </a:t>
            </a:r>
            <a:r>
              <a:rPr lang="sk-SK" sz="1700" b="1" dirty="0">
                <a:solidFill>
                  <a:schemeClr val="bg1"/>
                </a:solidFill>
                <a:effectLst>
                  <a:outerShdw blurRad="38100" dist="38100" dir="2700000" algn="tl">
                    <a:srgbClr val="000000">
                      <a:alpha val="43137"/>
                    </a:srgbClr>
                  </a:outerShdw>
                </a:effectLst>
                <a:latin typeface="Comic Sans MS" pitchFamily="66" charset="0"/>
              </a:rPr>
              <a:t>za 1 až 14 dní po </a:t>
            </a:r>
            <a:r>
              <a:rPr lang="sk-SK" sz="1700" b="1" dirty="0" smtClean="0">
                <a:solidFill>
                  <a:schemeClr val="bg1"/>
                </a:solidFill>
                <a:effectLst>
                  <a:outerShdw blurRad="38100" dist="38100" dir="2700000" algn="tl">
                    <a:srgbClr val="000000">
                      <a:alpha val="43137"/>
                    </a:srgbClr>
                  </a:outerShdw>
                </a:effectLst>
                <a:latin typeface="Comic Sans MS" pitchFamily="66" charset="0"/>
              </a:rPr>
              <a:t>prisatí kliešťa</a:t>
            </a:r>
            <a:r>
              <a:rPr lang="sk-SK" sz="1700" b="1" dirty="0">
                <a:solidFill>
                  <a:schemeClr val="bg1"/>
                </a:solidFill>
                <a:effectLst>
                  <a:outerShdw blurRad="38100" dist="38100" dir="2700000" algn="tl">
                    <a:srgbClr val="000000">
                      <a:alpha val="43137"/>
                    </a:srgbClr>
                  </a:outerShdw>
                </a:effectLst>
                <a:latin typeface="Comic Sans MS" pitchFamily="66" charset="0"/>
              </a:rPr>
              <a:t>. Priebeh je podobný chrípke. Po 1 až 20 dňoch, kedy je pacient takmer bez príznakov, môže nasledovať druhé štádium, ktorého priebeh býva podstatne závažnejší, pretože vírusy po masívnom pomnožení môžu preniknúť do centrálnej nervovej sústavy, kde poškodzujú nervové bunky.</a:t>
            </a:r>
          </a:p>
          <a:p>
            <a:pPr algn="ctr"/>
            <a:r>
              <a:rPr lang="sk-SK" sz="1700" b="1" dirty="0">
                <a:solidFill>
                  <a:schemeClr val="bg1"/>
                </a:solidFill>
                <a:effectLst>
                  <a:outerShdw blurRad="38100" dist="38100" dir="2700000" algn="tl">
                    <a:srgbClr val="000000">
                      <a:alpha val="43137"/>
                    </a:srgbClr>
                  </a:outerShdw>
                </a:effectLst>
                <a:latin typeface="Comic Sans MS" pitchFamily="66" charset="0"/>
              </a:rPr>
              <a:t>Prejavuje sa to silnými bolesťami hlavy, vracaním, vysokými horúčkami, poruchami vedomia. Kliešťový zápal mozgu alebo mozgových blán môže mať i trvalé následky, ako sú obrny, chronické bolesti hlavy, poruchy koncentrácie, znížená výkonnosť, depresia.</a:t>
            </a:r>
          </a:p>
          <a:p>
            <a:endParaRPr lang="sk-SK" b="1" dirty="0">
              <a:effectLst>
                <a:outerShdw blurRad="38100" dist="38100" dir="2700000" algn="tl">
                  <a:srgbClr val="000000">
                    <a:alpha val="43137"/>
                  </a:srgbClr>
                </a:outerShdw>
              </a:effectLst>
              <a:latin typeface="Comic Sans MS" pitchFamily="66" charset="0"/>
            </a:endParaRPr>
          </a:p>
        </p:txBody>
      </p:sp>
    </p:spTree>
    <p:custDataLst>
      <p:tags r:id="rId1"/>
    </p:custDataLst>
    <p:extLst>
      <p:ext uri="{BB962C8B-B14F-4D97-AF65-F5344CB8AC3E}">
        <p14:creationId xmlns:p14="http://schemas.microsoft.com/office/powerpoint/2010/main" val="308502806"/>
      </p:ext>
    </p:extLst>
  </p:cSld>
  <p:clrMapOvr>
    <a:masterClrMapping/>
  </p:clrMapOvr>
  <mc:AlternateContent xmlns:mc="http://schemas.openxmlformats.org/markup-compatibility/2006">
    <mc:Choice xmlns:p14="http://schemas.microsoft.com/office/powerpoint/2010/main" Requires="p14">
      <p:transition spd="slow" p14:dur="2000" advTm="9652">
        <p14:reveal/>
      </p:transition>
    </mc:Choice>
    <mc:Fallback>
      <p:transition spd="slow" advTm="96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sk-SK"/>
          </a:p>
        </p:txBody>
      </p:sp>
      <p:sp>
        <p:nvSpPr>
          <p:cNvPr id="3" name="Symbol zastępczy zawartości 2"/>
          <p:cNvSpPr>
            <a:spLocks noGrp="1"/>
          </p:cNvSpPr>
          <p:nvPr>
            <p:ph idx="1"/>
          </p:nvPr>
        </p:nvSpPr>
        <p:spPr/>
        <p:txBody>
          <a:bodyPr/>
          <a:lstStyle/>
          <a:p>
            <a:endParaRPr lang="sk-SK"/>
          </a:p>
        </p:txBody>
      </p:sp>
      <p:pic>
        <p:nvPicPr>
          <p:cNvPr id="3080" name="Picture 8" descr="Výsledok vyhľadávania obrázkov pre dopyt kliešť"/>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975" y="-14263"/>
            <a:ext cx="9805440" cy="6872263"/>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4716016" y="338753"/>
            <a:ext cx="4179349" cy="984885"/>
          </a:xfrm>
          <a:prstGeom prst="rect">
            <a:avLst/>
          </a:prstGeom>
          <a:noFill/>
        </p:spPr>
        <p:txBody>
          <a:bodyPr wrap="none" rtlCol="0">
            <a:spAutoFit/>
          </a:bodyPr>
          <a:lstStyle/>
          <a:p>
            <a:r>
              <a:rPr lang="sk-SK" sz="4000" b="1" dirty="0" smtClean="0">
                <a:effectLst>
                  <a:outerShdw blurRad="38100" dist="38100" dir="2700000" algn="tl">
                    <a:srgbClr val="000000">
                      <a:alpha val="43137"/>
                    </a:srgbClr>
                  </a:outerShdw>
                </a:effectLst>
                <a:latin typeface="Comic Sans MS" pitchFamily="66" charset="0"/>
              </a:rPr>
              <a:t>Priebeh choroby</a:t>
            </a:r>
          </a:p>
          <a:p>
            <a:r>
              <a:rPr lang="sk-SK" b="1" dirty="0" smtClean="0">
                <a:effectLst>
                  <a:outerShdw blurRad="38100" dist="38100" dir="2700000" algn="tl">
                    <a:srgbClr val="000000">
                      <a:alpha val="43137"/>
                    </a:srgbClr>
                  </a:outerShdw>
                </a:effectLst>
                <a:latin typeface="Comic Sans MS" pitchFamily="66" charset="0"/>
              </a:rPr>
              <a:t>Inkubačná doba: trvanie 2-28 dní</a:t>
            </a:r>
            <a:endParaRPr lang="sk-SK" b="1" dirty="0">
              <a:effectLst>
                <a:outerShdw blurRad="38100" dist="38100" dir="2700000" algn="tl">
                  <a:srgbClr val="000000">
                    <a:alpha val="43137"/>
                  </a:srgbClr>
                </a:outerShdw>
              </a:effectLst>
              <a:latin typeface="Comic Sans MS" pitchFamily="66" charset="0"/>
            </a:endParaRPr>
          </a:p>
        </p:txBody>
      </p:sp>
      <p:sp>
        <p:nvSpPr>
          <p:cNvPr id="6" name="pole tekstowe 5"/>
          <p:cNvSpPr txBox="1"/>
          <p:nvPr/>
        </p:nvSpPr>
        <p:spPr>
          <a:xfrm>
            <a:off x="4745383" y="1628800"/>
            <a:ext cx="3963325" cy="3416320"/>
          </a:xfrm>
          <a:prstGeom prst="rect">
            <a:avLst/>
          </a:prstGeom>
          <a:noFill/>
        </p:spPr>
        <p:txBody>
          <a:bodyPr wrap="square" rtlCol="0">
            <a:spAutoFit/>
          </a:bodyPr>
          <a:lstStyle/>
          <a:p>
            <a:pPr marL="342900" indent="-342900">
              <a:buAutoNum type="arabicPeriod"/>
            </a:pPr>
            <a:r>
              <a:rPr lang="sk-SK" b="1" dirty="0" smtClean="0">
                <a:latin typeface="Comic Sans MS" pitchFamily="66" charset="0"/>
              </a:rPr>
              <a:t>fáza </a:t>
            </a:r>
            <a:r>
              <a:rPr lang="sk-SK" b="1" dirty="0">
                <a:latin typeface="Comic Sans MS" pitchFamily="66" charset="0"/>
              </a:rPr>
              <a:t>choroby: trvanie 1-28 dní, chrípke podobné príznaky: horúčka, únava, bolesti hlavy, drieku a končatín, katarálne prejavy, žalúdočné a črevné ťažkosti, celková nevoľnosť, nechutenstvo, nutkanie na zvracanie </a:t>
            </a:r>
            <a:endParaRPr lang="sk-SK" b="1" dirty="0" smtClean="0">
              <a:latin typeface="Comic Sans MS" pitchFamily="66" charset="0"/>
            </a:endParaRPr>
          </a:p>
          <a:p>
            <a:pPr marL="342900" indent="-342900">
              <a:buAutoNum type="arabicPeriod"/>
            </a:pPr>
            <a:endParaRPr lang="sk-SK" b="1" dirty="0">
              <a:latin typeface="Comic Sans MS" pitchFamily="66" charset="0"/>
            </a:endParaRPr>
          </a:p>
          <a:p>
            <a:pPr marL="342900" indent="-342900">
              <a:buAutoNum type="arabicPeriod"/>
            </a:pPr>
            <a:r>
              <a:rPr lang="sk-SK" b="1" dirty="0" smtClean="0">
                <a:latin typeface="Comic Sans MS" pitchFamily="66" charset="0"/>
              </a:rPr>
              <a:t>Bezpríznakové </a:t>
            </a:r>
            <a:r>
              <a:rPr lang="sk-SK" b="1" dirty="0">
                <a:latin typeface="Comic Sans MS" pitchFamily="66" charset="0"/>
              </a:rPr>
              <a:t>obdobie: trvanie: 1-20 dní.</a:t>
            </a:r>
          </a:p>
          <a:p>
            <a:endParaRPr lang="sk-SK" b="1" dirty="0">
              <a:latin typeface="Comic Sans MS" pitchFamily="66" charset="0"/>
            </a:endParaRPr>
          </a:p>
        </p:txBody>
      </p:sp>
      <p:sp>
        <p:nvSpPr>
          <p:cNvPr id="7" name="pole tekstowe 6"/>
          <p:cNvSpPr txBox="1"/>
          <p:nvPr/>
        </p:nvSpPr>
        <p:spPr>
          <a:xfrm>
            <a:off x="354658" y="5221875"/>
            <a:ext cx="8316416" cy="923330"/>
          </a:xfrm>
          <a:prstGeom prst="rect">
            <a:avLst/>
          </a:prstGeom>
          <a:noFill/>
        </p:spPr>
        <p:txBody>
          <a:bodyPr wrap="square" rtlCol="0">
            <a:spAutoFit/>
          </a:bodyPr>
          <a:lstStyle/>
          <a:p>
            <a:r>
              <a:rPr lang="sk-SK" b="1" dirty="0">
                <a:effectLst>
                  <a:outerShdw blurRad="38100" dist="38100" dir="2700000" algn="tl">
                    <a:srgbClr val="000000">
                      <a:alpha val="43137"/>
                    </a:srgbClr>
                  </a:outerShdw>
                </a:effectLst>
                <a:latin typeface="Comic Sans MS" pitchFamily="66" charset="0"/>
              </a:rPr>
              <a:t>3</a:t>
            </a:r>
            <a:r>
              <a:rPr lang="sk-SK" b="1" dirty="0" smtClean="0">
                <a:effectLst>
                  <a:outerShdw blurRad="38100" dist="38100" dir="2700000" algn="tl">
                    <a:srgbClr val="000000">
                      <a:alpha val="43137"/>
                    </a:srgbClr>
                  </a:outerShdw>
                </a:effectLst>
                <a:latin typeface="Comic Sans MS" pitchFamily="66" charset="0"/>
              </a:rPr>
              <a:t>. fáza </a:t>
            </a:r>
            <a:r>
              <a:rPr lang="sk-SK" b="1" dirty="0">
                <a:effectLst>
                  <a:outerShdw blurRad="38100" dist="38100" dir="2700000" algn="tl">
                    <a:srgbClr val="000000">
                      <a:alpha val="43137"/>
                    </a:srgbClr>
                  </a:outerShdw>
                </a:effectLst>
                <a:latin typeface="Comic Sans MS" pitchFamily="66" charset="0"/>
              </a:rPr>
              <a:t>choroby: vysoká horúčka, bolesti hlavy, vracanie, stuhlosť šije, zriedkavejšie poruchy vedomia, obrny, svetloplachosť, depresia a iné.</a:t>
            </a:r>
          </a:p>
          <a:p>
            <a:endParaRPr lang="sk-SK" b="1" dirty="0">
              <a:effectLst>
                <a:outerShdw blurRad="38100" dist="38100" dir="2700000" algn="tl">
                  <a:srgbClr val="000000">
                    <a:alpha val="43137"/>
                  </a:srgbClr>
                </a:outerShdw>
              </a:effectLst>
              <a:latin typeface="Comic Sans MS" pitchFamily="66" charset="0"/>
            </a:endParaRPr>
          </a:p>
        </p:txBody>
      </p:sp>
    </p:spTree>
    <p:custDataLst>
      <p:tags r:id="rId1"/>
    </p:custDataLst>
    <p:extLst>
      <p:ext uri="{BB962C8B-B14F-4D97-AF65-F5344CB8AC3E}">
        <p14:creationId xmlns:p14="http://schemas.microsoft.com/office/powerpoint/2010/main" val="4219253770"/>
      </p:ext>
    </p:extLst>
  </p:cSld>
  <p:clrMapOvr>
    <a:masterClrMapping/>
  </p:clrMapOvr>
  <mc:AlternateContent xmlns:mc="http://schemas.openxmlformats.org/markup-compatibility/2006">
    <mc:Choice xmlns:p14="http://schemas.microsoft.com/office/powerpoint/2010/main" Requires="p14">
      <p:transition spd="slow" p14:dur="2000" advTm="12281">
        <p14:reveal/>
      </p:transition>
    </mc:Choice>
    <mc:Fallback>
      <p:transition spd="slow" advTm="122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sk-SK"/>
          </a:p>
        </p:txBody>
      </p:sp>
      <p:sp>
        <p:nvSpPr>
          <p:cNvPr id="3" name="Symbol zastępczy zawartości 2"/>
          <p:cNvSpPr>
            <a:spLocks noGrp="1"/>
          </p:cNvSpPr>
          <p:nvPr>
            <p:ph idx="1"/>
          </p:nvPr>
        </p:nvSpPr>
        <p:spPr/>
        <p:txBody>
          <a:bodyPr/>
          <a:lstStyle/>
          <a:p>
            <a:endParaRPr lang="sk-SK"/>
          </a:p>
        </p:txBody>
      </p:sp>
      <p:pic>
        <p:nvPicPr>
          <p:cNvPr id="2050" name="Picture 2" descr="Výsledok vyhľadávania obrázkov pre dopyt klieš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9" y="9838"/>
            <a:ext cx="9159687" cy="699512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5796136" y="2276872"/>
            <a:ext cx="2952328" cy="4524315"/>
          </a:xfrm>
          <a:prstGeom prst="rect">
            <a:avLst/>
          </a:prstGeom>
          <a:noFill/>
        </p:spPr>
        <p:txBody>
          <a:bodyPr wrap="square" rtlCol="0">
            <a:spAutoFit/>
          </a:bodyPr>
          <a:lstStyle/>
          <a:p>
            <a:r>
              <a:rPr lang="sk-SK" sz="1600" b="1" dirty="0" smtClean="0">
                <a:solidFill>
                  <a:schemeClr val="bg1"/>
                </a:solidFill>
                <a:effectLst>
                  <a:outerShdw blurRad="38100" dist="38100" dir="2700000" algn="tl">
                    <a:srgbClr val="000000">
                      <a:alpha val="43137"/>
                    </a:srgbClr>
                  </a:outerShdw>
                </a:effectLst>
                <a:latin typeface="Comic Sans MS" pitchFamily="66" charset="0"/>
              </a:rPr>
              <a:t>Kliešte </a:t>
            </a:r>
            <a:r>
              <a:rPr lang="sk-SK" sz="1600" b="1" dirty="0">
                <a:solidFill>
                  <a:schemeClr val="bg1"/>
                </a:solidFill>
                <a:effectLst>
                  <a:outerShdw blurRad="38100" dist="38100" dir="2700000" algn="tl">
                    <a:srgbClr val="000000">
                      <a:alpha val="43137"/>
                    </a:srgbClr>
                  </a:outerShdw>
                </a:effectLst>
                <a:latin typeface="Comic Sans MS" pitchFamily="66" charset="0"/>
              </a:rPr>
              <a:t>sa vyskytujú predovšetkým v tráve a v nízkych porastoch. Zachytávajú sa na steblách trávy a na spodnej strane listov, preto ich nevidíme. Nesprávny názor je, že kliešte visia zo stromov a na svoju obeť padajú. Kliešte sa pri pohybe po týchto miestach prichytia na telo alebo odev a odtiaľ sa potom nebadane rozlezú do zákolenných jamôk, medzi stehná, do podpazušných jamôk alebo pod prsníky. </a:t>
            </a:r>
            <a:br>
              <a:rPr lang="sk-SK" sz="1600" b="1" dirty="0">
                <a:solidFill>
                  <a:schemeClr val="bg1"/>
                </a:solidFill>
                <a:effectLst>
                  <a:outerShdw blurRad="38100" dist="38100" dir="2700000" algn="tl">
                    <a:srgbClr val="000000">
                      <a:alpha val="43137"/>
                    </a:srgbClr>
                  </a:outerShdw>
                </a:effectLst>
                <a:latin typeface="Comic Sans MS" pitchFamily="66" charset="0"/>
              </a:rPr>
            </a:br>
            <a:endParaRPr lang="sk-SK" sz="16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5" name="pole tekstowe 4"/>
          <p:cNvSpPr txBox="1"/>
          <p:nvPr/>
        </p:nvSpPr>
        <p:spPr>
          <a:xfrm>
            <a:off x="0" y="2060848"/>
            <a:ext cx="3347864" cy="1446550"/>
          </a:xfrm>
          <a:prstGeom prst="rect">
            <a:avLst/>
          </a:prstGeom>
          <a:noFill/>
        </p:spPr>
        <p:txBody>
          <a:bodyPr wrap="square" rtlCol="0">
            <a:spAutoFit/>
          </a:bodyPr>
          <a:lstStyle/>
          <a:p>
            <a:pPr algn="ctr"/>
            <a:r>
              <a:rPr lang="sk-SK" sz="4400" b="1" dirty="0" smtClean="0">
                <a:effectLst>
                  <a:outerShdw blurRad="38100" dist="38100" dir="2700000" algn="tl">
                    <a:srgbClr val="000000">
                      <a:alpha val="43137"/>
                    </a:srgbClr>
                  </a:outerShdw>
                </a:effectLst>
                <a:latin typeface="Comic Sans MS" pitchFamily="66" charset="0"/>
              </a:rPr>
              <a:t>Výskyt</a:t>
            </a:r>
          </a:p>
          <a:p>
            <a:pPr algn="ctr"/>
            <a:r>
              <a:rPr lang="sk-SK" sz="4400" b="1" dirty="0" smtClean="0">
                <a:effectLst>
                  <a:outerShdw blurRad="38100" dist="38100" dir="2700000" algn="tl">
                    <a:srgbClr val="000000">
                      <a:alpha val="43137"/>
                    </a:srgbClr>
                  </a:outerShdw>
                </a:effectLst>
                <a:latin typeface="Comic Sans MS" pitchFamily="66" charset="0"/>
              </a:rPr>
              <a:t>Kliešťov</a:t>
            </a:r>
            <a:endParaRPr lang="sk-SK" sz="4400" b="1" dirty="0">
              <a:effectLst>
                <a:outerShdw blurRad="38100" dist="38100" dir="2700000" algn="tl">
                  <a:srgbClr val="000000">
                    <a:alpha val="43137"/>
                  </a:srgbClr>
                </a:outerShdw>
              </a:effectLst>
              <a:latin typeface="Comic Sans MS" pitchFamily="66" charset="0"/>
            </a:endParaRPr>
          </a:p>
        </p:txBody>
      </p:sp>
    </p:spTree>
    <p:custDataLst>
      <p:tags r:id="rId1"/>
    </p:custDataLst>
    <p:extLst>
      <p:ext uri="{BB962C8B-B14F-4D97-AF65-F5344CB8AC3E}">
        <p14:creationId xmlns:p14="http://schemas.microsoft.com/office/powerpoint/2010/main" val="2412915918"/>
      </p:ext>
    </p:extLst>
  </p:cSld>
  <p:clrMapOvr>
    <a:masterClrMapping/>
  </p:clrMapOvr>
  <mc:AlternateContent xmlns:mc="http://schemas.openxmlformats.org/markup-compatibility/2006">
    <mc:Choice xmlns:p14="http://schemas.microsoft.com/office/powerpoint/2010/main" Requires="p14">
      <p:transition spd="slow" p14:dur="2000" advTm="7989">
        <p14:reveal/>
      </p:transition>
    </mc:Choice>
    <mc:Fallback>
      <p:transition spd="slow" advTm="79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sk-SK"/>
          </a:p>
        </p:txBody>
      </p:sp>
      <p:sp>
        <p:nvSpPr>
          <p:cNvPr id="3" name="Symbol zastępczy zawartości 2"/>
          <p:cNvSpPr>
            <a:spLocks noGrp="1"/>
          </p:cNvSpPr>
          <p:nvPr>
            <p:ph idx="1"/>
          </p:nvPr>
        </p:nvSpPr>
        <p:spPr/>
        <p:txBody>
          <a:bodyPr/>
          <a:lstStyle/>
          <a:p>
            <a:endParaRPr lang="sk-SK"/>
          </a:p>
        </p:txBody>
      </p:sp>
      <p:pic>
        <p:nvPicPr>
          <p:cNvPr id="4098" name="Picture 2" descr="Výsledok vyhľadávania obrázkov pre dopyt kliešťová encefalitída výsky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56122"/>
            <a:ext cx="856708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46972"/>
      </p:ext>
    </p:extLst>
  </p:cSld>
  <p:clrMapOvr>
    <a:masterClrMapping/>
  </p:clrMapOvr>
  <mc:AlternateContent xmlns:mc="http://schemas.openxmlformats.org/markup-compatibility/2006">
    <mc:Choice xmlns:p14="http://schemas.microsoft.com/office/powerpoint/2010/main" Requires="p14">
      <p:transition spd="slow" p14:dur="2000" advTm="5776">
        <p14:reveal/>
      </p:transition>
    </mc:Choice>
    <mc:Fallback>
      <p:transition spd="slow" advTm="5776">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sk-SK"/>
          </a:p>
        </p:txBody>
      </p:sp>
      <p:sp>
        <p:nvSpPr>
          <p:cNvPr id="3" name="Symbol zastępczy zawartości 2"/>
          <p:cNvSpPr>
            <a:spLocks noGrp="1"/>
          </p:cNvSpPr>
          <p:nvPr>
            <p:ph idx="1"/>
          </p:nvPr>
        </p:nvSpPr>
        <p:spPr/>
        <p:txBody>
          <a:bodyPr/>
          <a:lstStyle/>
          <a:p>
            <a:endParaRPr lang="sk-SK"/>
          </a:p>
        </p:txBody>
      </p:sp>
      <p:pic>
        <p:nvPicPr>
          <p:cNvPr id="3076" name="Picture 4" descr="Výsledok vyhľadávania obrázkov pre dopyt pozadie lú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3" y="-99392"/>
            <a:ext cx="10976173" cy="7029884"/>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rot="21153690">
            <a:off x="22259" y="971262"/>
            <a:ext cx="6151043" cy="769441"/>
          </a:xfrm>
          <a:prstGeom prst="rect">
            <a:avLst/>
          </a:prstGeom>
          <a:noFill/>
        </p:spPr>
        <p:txBody>
          <a:bodyPr wrap="none" rtlCol="0">
            <a:spAutoFit/>
          </a:bodyPr>
          <a:lstStyle/>
          <a:p>
            <a:r>
              <a:rPr lang="sk-SK" sz="4400" b="1" dirty="0" smtClean="0">
                <a:solidFill>
                  <a:srgbClr val="002060"/>
                </a:solidFill>
                <a:effectLst>
                  <a:outerShdw blurRad="38100" dist="38100" dir="2700000" algn="tl">
                    <a:srgbClr val="000000">
                      <a:alpha val="43137"/>
                    </a:srgbClr>
                  </a:outerShdw>
                </a:effectLst>
                <a:latin typeface="Comic Sans MS" pitchFamily="66" charset="0"/>
              </a:rPr>
              <a:t>Ako odstrániť kliešťa</a:t>
            </a:r>
            <a:endParaRPr lang="sk-SK" sz="4400" b="1" dirty="0">
              <a:solidFill>
                <a:srgbClr val="002060"/>
              </a:solidFill>
              <a:effectLst>
                <a:outerShdw blurRad="38100" dist="38100" dir="2700000" algn="tl">
                  <a:srgbClr val="000000">
                    <a:alpha val="43137"/>
                  </a:srgbClr>
                </a:outerShdw>
              </a:effectLst>
              <a:latin typeface="Comic Sans MS" pitchFamily="66" charset="0"/>
            </a:endParaRPr>
          </a:p>
        </p:txBody>
      </p:sp>
      <p:sp>
        <p:nvSpPr>
          <p:cNvPr id="6" name="pole tekstowe 5"/>
          <p:cNvSpPr txBox="1"/>
          <p:nvPr/>
        </p:nvSpPr>
        <p:spPr>
          <a:xfrm>
            <a:off x="0" y="2485644"/>
            <a:ext cx="5616624" cy="4108817"/>
          </a:xfrm>
          <a:prstGeom prst="rect">
            <a:avLst/>
          </a:prstGeom>
          <a:noFill/>
        </p:spPr>
        <p:txBody>
          <a:bodyPr wrap="square" rtlCol="0">
            <a:spAutoFit/>
          </a:bodyPr>
          <a:lstStyle/>
          <a:p>
            <a:pPr algn="ctr"/>
            <a:r>
              <a:rPr lang="sk-SK" sz="2900" b="1" dirty="0">
                <a:solidFill>
                  <a:schemeClr val="bg1"/>
                </a:solidFill>
                <a:effectLst>
                  <a:outerShdw blurRad="38100" dist="38100" dir="2700000" algn="tl">
                    <a:srgbClr val="000000">
                      <a:alpha val="43137"/>
                    </a:srgbClr>
                  </a:outerShdw>
                </a:effectLst>
                <a:latin typeface="Comic Sans MS" pitchFamily="66" charset="0"/>
              </a:rPr>
              <a:t>Prisatého kliešťa je potrebné čo najrýchlejšie odstrániť. </a:t>
            </a:r>
            <a:endParaRPr lang="sk-SK" sz="2900" b="1" dirty="0" smtClean="0">
              <a:solidFill>
                <a:schemeClr val="bg1"/>
              </a:solidFill>
              <a:effectLst>
                <a:outerShdw blurRad="38100" dist="38100" dir="2700000" algn="tl">
                  <a:srgbClr val="000000">
                    <a:alpha val="43137"/>
                  </a:srgbClr>
                </a:outerShdw>
              </a:effectLst>
              <a:latin typeface="Comic Sans MS" pitchFamily="66" charset="0"/>
            </a:endParaRPr>
          </a:p>
          <a:p>
            <a:pPr algn="ctr"/>
            <a:r>
              <a:rPr lang="sk-SK" sz="2900" b="1" dirty="0" smtClean="0">
                <a:solidFill>
                  <a:schemeClr val="bg1"/>
                </a:solidFill>
                <a:effectLst>
                  <a:outerShdw blurRad="38100" dist="38100" dir="2700000" algn="tl">
                    <a:srgbClr val="000000">
                      <a:alpha val="43137"/>
                    </a:srgbClr>
                  </a:outerShdw>
                </a:effectLst>
                <a:latin typeface="Comic Sans MS" pitchFamily="66" charset="0"/>
              </a:rPr>
              <a:t>Po </a:t>
            </a:r>
            <a:r>
              <a:rPr lang="sk-SK" sz="2900" b="1" dirty="0">
                <a:solidFill>
                  <a:schemeClr val="bg1"/>
                </a:solidFill>
                <a:effectLst>
                  <a:outerShdw blurRad="38100" dist="38100" dir="2700000" algn="tl">
                    <a:srgbClr val="000000">
                      <a:alpha val="43137"/>
                    </a:srgbClr>
                  </a:outerShdw>
                </a:effectLst>
                <a:latin typeface="Comic Sans MS" pitchFamily="66" charset="0"/>
              </a:rPr>
              <a:t>dezinfekcii kliešťa uchopíme  pinzetou čo najbližšie k miestu </a:t>
            </a:r>
            <a:r>
              <a:rPr lang="sk-SK" sz="2900" b="1" dirty="0" smtClean="0">
                <a:solidFill>
                  <a:schemeClr val="bg1"/>
                </a:solidFill>
                <a:effectLst>
                  <a:outerShdw blurRad="38100" dist="38100" dir="2700000" algn="tl">
                    <a:srgbClr val="000000">
                      <a:alpha val="43137"/>
                    </a:srgbClr>
                  </a:outerShdw>
                </a:effectLst>
                <a:latin typeface="Comic Sans MS" pitchFamily="66" charset="0"/>
              </a:rPr>
              <a:t>prisatia</a:t>
            </a:r>
          </a:p>
          <a:p>
            <a:pPr algn="ctr"/>
            <a:r>
              <a:rPr lang="sk-SK" sz="2900" b="1" dirty="0" smtClean="0">
                <a:solidFill>
                  <a:schemeClr val="bg1"/>
                </a:solidFill>
                <a:effectLst>
                  <a:outerShdw blurRad="38100" dist="38100" dir="2700000" algn="tl">
                    <a:srgbClr val="000000">
                      <a:alpha val="43137"/>
                    </a:srgbClr>
                  </a:outerShdw>
                </a:effectLst>
                <a:latin typeface="Comic Sans MS" pitchFamily="66" charset="0"/>
              </a:rPr>
              <a:t>a </a:t>
            </a:r>
            <a:r>
              <a:rPr lang="sk-SK" sz="2900" b="1" dirty="0">
                <a:solidFill>
                  <a:schemeClr val="bg1"/>
                </a:solidFill>
                <a:effectLst>
                  <a:outerShdw blurRad="38100" dist="38100" dir="2700000" algn="tl">
                    <a:srgbClr val="000000">
                      <a:alpha val="43137"/>
                    </a:srgbClr>
                  </a:outerShdw>
                </a:effectLst>
                <a:latin typeface="Comic Sans MS" pitchFamily="66" charset="0"/>
              </a:rPr>
              <a:t>vytiahneme ho. Ak sa nepodarí kliešťa vytiahnuť, je vhodné vyhľadať zdravotnícku pomoc.</a:t>
            </a:r>
            <a:r>
              <a:rPr lang="sk-SK" sz="2400" b="1" dirty="0">
                <a:solidFill>
                  <a:schemeClr val="accent2">
                    <a:lumMod val="75000"/>
                  </a:schemeClr>
                </a:solidFill>
                <a:effectLst>
                  <a:outerShdw blurRad="38100" dist="38100" dir="2700000" algn="tl">
                    <a:srgbClr val="000000">
                      <a:alpha val="43137"/>
                    </a:srgbClr>
                  </a:outerShdw>
                </a:effectLst>
                <a:latin typeface="Comic Sans MS" pitchFamily="66" charset="0"/>
              </a:rPr>
              <a:t> </a:t>
            </a:r>
          </a:p>
        </p:txBody>
      </p:sp>
      <p:pic>
        <p:nvPicPr>
          <p:cNvPr id="3078" name="Picture 6" descr="Výsledok vyhľadávania obrázkov pre dopyt klieš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1859" y="1997727"/>
            <a:ext cx="2880320" cy="2160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Súvisiaci obráz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1859" y="4437112"/>
            <a:ext cx="2880320" cy="2211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02312558"/>
      </p:ext>
    </p:extLst>
  </p:cSld>
  <p:clrMapOvr>
    <a:masterClrMapping/>
  </p:clrMapOvr>
  <mc:AlternateContent xmlns:mc="http://schemas.openxmlformats.org/markup-compatibility/2006">
    <mc:Choice xmlns:p14="http://schemas.microsoft.com/office/powerpoint/2010/main" Requires="p14">
      <p:transition spd="slow" p14:dur="2000" advTm="15193">
        <p14:reveal/>
      </p:transition>
    </mc:Choice>
    <mc:Fallback>
      <p:transition spd="slow" advTm="151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fade">
                                      <p:cBhvr>
                                        <p:cTn id="2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sk-SK"/>
          </a:p>
        </p:txBody>
      </p:sp>
      <p:sp>
        <p:nvSpPr>
          <p:cNvPr id="3" name="Symbol zastępczy zawartości 2"/>
          <p:cNvSpPr>
            <a:spLocks noGrp="1"/>
          </p:cNvSpPr>
          <p:nvPr>
            <p:ph idx="1"/>
          </p:nvPr>
        </p:nvSpPr>
        <p:spPr/>
        <p:txBody>
          <a:bodyPr/>
          <a:lstStyle/>
          <a:p>
            <a:endParaRPr lang="sk-SK"/>
          </a:p>
        </p:txBody>
      </p:sp>
      <p:pic>
        <p:nvPicPr>
          <p:cNvPr id="1028" name="Picture 4" descr="Výsledok vyhľadávania obrázkov pre dopyt klieš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452" y="0"/>
            <a:ext cx="1026145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377965" y="359809"/>
            <a:ext cx="1927131" cy="769441"/>
          </a:xfrm>
          <a:prstGeom prst="rect">
            <a:avLst/>
          </a:prstGeom>
          <a:noFill/>
        </p:spPr>
        <p:txBody>
          <a:bodyPr wrap="none" rtlCol="0">
            <a:spAutoFit/>
          </a:bodyPr>
          <a:lstStyle/>
          <a:p>
            <a:r>
              <a:rPr lang="sk-SK" sz="4400" b="1" dirty="0" smtClean="0">
                <a:effectLst>
                  <a:outerShdw blurRad="38100" dist="38100" dir="2700000" algn="tl">
                    <a:srgbClr val="000000">
                      <a:alpha val="43137"/>
                    </a:srgbClr>
                  </a:outerShdw>
                </a:effectLst>
                <a:latin typeface="Comic Sans MS" pitchFamily="66" charset="0"/>
              </a:rPr>
              <a:t>Liečba</a:t>
            </a:r>
            <a:endParaRPr lang="sk-SK" sz="4400" b="1" dirty="0">
              <a:effectLst>
                <a:outerShdw blurRad="38100" dist="38100" dir="2700000" algn="tl">
                  <a:srgbClr val="000000">
                    <a:alpha val="43137"/>
                  </a:srgbClr>
                </a:outerShdw>
              </a:effectLst>
              <a:latin typeface="Comic Sans MS" pitchFamily="66" charset="0"/>
            </a:endParaRPr>
          </a:p>
        </p:txBody>
      </p:sp>
      <p:sp>
        <p:nvSpPr>
          <p:cNvPr id="6" name="pole tekstowe 5"/>
          <p:cNvSpPr txBox="1"/>
          <p:nvPr/>
        </p:nvSpPr>
        <p:spPr>
          <a:xfrm>
            <a:off x="5878136" y="548680"/>
            <a:ext cx="2952327" cy="4031873"/>
          </a:xfrm>
          <a:prstGeom prst="rect">
            <a:avLst/>
          </a:prstGeom>
          <a:noFill/>
        </p:spPr>
        <p:txBody>
          <a:bodyPr wrap="square" rtlCol="0">
            <a:spAutoFit/>
          </a:bodyPr>
          <a:lstStyle/>
          <a:p>
            <a:r>
              <a:rPr lang="sk-SK" sz="1600" b="1" dirty="0">
                <a:effectLst>
                  <a:outerShdw blurRad="38100" dist="38100" dir="2700000" algn="tl">
                    <a:srgbClr val="000000">
                      <a:alpha val="43137"/>
                    </a:srgbClr>
                  </a:outerShdw>
                </a:effectLst>
                <a:latin typeface="Comic Sans MS" pitchFamily="66" charset="0"/>
              </a:rPr>
              <a:t>Liečba tohto ochorenia nie je doposiaľ známa. Jediný  spôsob, ako sa chrániť pred týmto ochorením, je očkovanie. Očkovacia látka obsahuje usmrtené vírusy, ktoré už nemajú schopnosť sa rozmnožovať. Po podaní týchto inaktivovaných vírusov do ľudského tela v rámci očkovania začne vlastný imunitný systém očkovaného človeka vytvárať obranné látky ako pri skutočnej infekcii.</a:t>
            </a:r>
          </a:p>
        </p:txBody>
      </p:sp>
      <p:sp>
        <p:nvSpPr>
          <p:cNvPr id="7" name="pole tekstowe 6"/>
          <p:cNvSpPr txBox="1"/>
          <p:nvPr/>
        </p:nvSpPr>
        <p:spPr>
          <a:xfrm>
            <a:off x="3556793" y="4452345"/>
            <a:ext cx="5273669" cy="2092881"/>
          </a:xfrm>
          <a:prstGeom prst="rect">
            <a:avLst/>
          </a:prstGeom>
          <a:noFill/>
        </p:spPr>
        <p:txBody>
          <a:bodyPr wrap="square" rtlCol="0">
            <a:spAutoFit/>
          </a:bodyPr>
          <a:lstStyle/>
          <a:p>
            <a:r>
              <a:rPr lang="sk-SK" sz="1600" b="1" dirty="0">
                <a:effectLst>
                  <a:outerShdw blurRad="38100" dist="38100" dir="2700000" algn="tl">
                    <a:srgbClr val="000000">
                      <a:alpha val="43137"/>
                    </a:srgbClr>
                  </a:outerShdw>
                </a:effectLst>
                <a:latin typeface="Comic Sans MS" pitchFamily="66" charset="0"/>
              </a:rPr>
              <a:t>Ak sa po pohryznutí infikovaným kliešťom dostanú vírusy do tela očkovaného človeka, imunitný systém je schopný brániť sa. Protilátky bránia vírusom kliešťovej encefalitídy, aby vnikli do buniek a človek je takto chránený. Aby bola zabezpečená dostatočná ochrana proti kliešťom už pred nástupom ich aktivity, je žiaduce začať základné očkovanie už v chladných mesiacoch roka. </a:t>
            </a:r>
          </a:p>
        </p:txBody>
      </p:sp>
    </p:spTree>
    <p:custDataLst>
      <p:tags r:id="rId1"/>
    </p:custDataLst>
    <p:extLst>
      <p:ext uri="{BB962C8B-B14F-4D97-AF65-F5344CB8AC3E}">
        <p14:creationId xmlns:p14="http://schemas.microsoft.com/office/powerpoint/2010/main" val="897496834"/>
      </p:ext>
    </p:extLst>
  </p:cSld>
  <p:clrMapOvr>
    <a:masterClrMapping/>
  </p:clrMapOvr>
  <mc:AlternateContent xmlns:mc="http://schemas.openxmlformats.org/markup-compatibility/2006">
    <mc:Choice xmlns:p14="http://schemas.microsoft.com/office/powerpoint/2010/main" Requires="p14">
      <p:transition spd="slow" p14:dur="2000" advTm="15251">
        <p14:reveal/>
      </p:transition>
    </mc:Choice>
    <mc:Fallback>
      <p:transition spd="slow" advTm="152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10.xml><?xml version="1.0" encoding="utf-8"?>
<p:tagLst xmlns:a="http://schemas.openxmlformats.org/drawingml/2006/main" xmlns:r="http://schemas.openxmlformats.org/officeDocument/2006/relationships" xmlns:p="http://schemas.openxmlformats.org/presentationml/2006/main">
  <p:tag name="TIMING" val="|1.8"/>
</p:tagLst>
</file>

<file path=ppt/tags/tag11.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0.5|1.7"/>
</p:tagLst>
</file>

<file path=ppt/tags/tag3.xml><?xml version="1.0" encoding="utf-8"?>
<p:tagLst xmlns:a="http://schemas.openxmlformats.org/drawingml/2006/main" xmlns:r="http://schemas.openxmlformats.org/officeDocument/2006/relationships" xmlns:p="http://schemas.openxmlformats.org/presentationml/2006/main">
  <p:tag name="TIMING" val="|0.3|0.9|1.2|6|1.3"/>
</p:tagLst>
</file>

<file path=ppt/tags/tag4.xml><?xml version="1.0" encoding="utf-8"?>
<p:tagLst xmlns:a="http://schemas.openxmlformats.org/drawingml/2006/main" xmlns:r="http://schemas.openxmlformats.org/officeDocument/2006/relationships" xmlns:p="http://schemas.openxmlformats.org/presentationml/2006/main">
  <p:tag name="TIMING" val="|0.2|1"/>
</p:tagLst>
</file>

<file path=ppt/tags/tag5.xml><?xml version="1.0" encoding="utf-8"?>
<p:tagLst xmlns:a="http://schemas.openxmlformats.org/drawingml/2006/main" xmlns:r="http://schemas.openxmlformats.org/officeDocument/2006/relationships" xmlns:p="http://schemas.openxmlformats.org/presentationml/2006/main">
  <p:tag name="TIMING" val="|0.5|1.2|1.3|3.1|1.4"/>
</p:tagLst>
</file>

<file path=ppt/tags/tag6.xml><?xml version="1.0" encoding="utf-8"?>
<p:tagLst xmlns:a="http://schemas.openxmlformats.org/drawingml/2006/main" xmlns:r="http://schemas.openxmlformats.org/officeDocument/2006/relationships" xmlns:p="http://schemas.openxmlformats.org/presentationml/2006/main">
  <p:tag name="TIMING" val="|0.2|1.6"/>
</p:tagLst>
</file>

<file path=ppt/tags/tag7.xml><?xml version="1.0" encoding="utf-8"?>
<p:tagLst xmlns:a="http://schemas.openxmlformats.org/drawingml/2006/main" xmlns:r="http://schemas.openxmlformats.org/officeDocument/2006/relationships" xmlns:p="http://schemas.openxmlformats.org/presentationml/2006/main">
  <p:tag name="TIMING" val="|1.7|2.7|3.1|4.2"/>
</p:tagLst>
</file>

<file path=ppt/tags/tag8.xml><?xml version="1.0" encoding="utf-8"?>
<p:tagLst xmlns:a="http://schemas.openxmlformats.org/drawingml/2006/main" xmlns:r="http://schemas.openxmlformats.org/officeDocument/2006/relationships" xmlns:p="http://schemas.openxmlformats.org/presentationml/2006/main">
  <p:tag name="TIMING" val="|0.2|1.2|7"/>
</p:tagLst>
</file>

<file path=ppt/tags/tag9.xml><?xml version="1.0" encoding="utf-8"?>
<p:tagLst xmlns:a="http://schemas.openxmlformats.org/drawingml/2006/main" xmlns:r="http://schemas.openxmlformats.org/officeDocument/2006/relationships" xmlns:p="http://schemas.openxmlformats.org/presentationml/2006/main">
  <p:tag name="TIMING" val="|0.4|0.9|3|2.4|3.7|1.8"/>
</p:tagLst>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664</TotalTime>
  <Words>653</Words>
  <Application>Microsoft Office PowerPoint</Application>
  <PresentationFormat>Prezentácia na obrazovke (4:3)</PresentationFormat>
  <Paragraphs>60</Paragraphs>
  <Slides>13</Slides>
  <Notes>0</Notes>
  <HiddenSlides>0</HiddenSlides>
  <MMClips>0</MMClips>
  <ScaleCrop>false</ScaleCrop>
  <HeadingPairs>
    <vt:vector size="4" baseType="variant">
      <vt:variant>
        <vt:lpstr>Motív</vt:lpstr>
      </vt:variant>
      <vt:variant>
        <vt:i4>1</vt:i4>
      </vt:variant>
      <vt:variant>
        <vt:lpstr>Nadpisy snímok</vt:lpstr>
      </vt:variant>
      <vt:variant>
        <vt:i4>13</vt:i4>
      </vt:variant>
    </vt:vector>
  </HeadingPairs>
  <TitlesOfParts>
    <vt:vector size="14" baseType="lpstr">
      <vt:lpstr>Motyw pakietu Office</vt:lpstr>
      <vt:lpstr>Z</vt:lpstr>
      <vt:lpstr>Prečo sme si vybrali túto tému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Ako som pomohol Petržalke </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Pali</dc:creator>
  <cp:lastModifiedBy>Ucitelia</cp:lastModifiedBy>
  <cp:revision>53</cp:revision>
  <dcterms:created xsi:type="dcterms:W3CDTF">2017-03-19T06:52:21Z</dcterms:created>
  <dcterms:modified xsi:type="dcterms:W3CDTF">2017-03-30T15:30:50Z</dcterms:modified>
</cp:coreProperties>
</file>