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 id="2147483786" r:id="rId2"/>
  </p:sldMasterIdLst>
  <p:sldIdLst>
    <p:sldId id="273" r:id="rId3"/>
    <p:sldId id="256" r:id="rId4"/>
    <p:sldId id="257" r:id="rId5"/>
    <p:sldId id="261" r:id="rId6"/>
    <p:sldId id="262" r:id="rId7"/>
    <p:sldId id="268" r:id="rId8"/>
    <p:sldId id="263" r:id="rId9"/>
    <p:sldId id="264" r:id="rId10"/>
    <p:sldId id="265" r:id="rId11"/>
    <p:sldId id="270" r:id="rId12"/>
    <p:sldId id="269" r:id="rId13"/>
    <p:sldId id="266" r:id="rId14"/>
    <p:sldId id="267" r:id="rId15"/>
    <p:sldId id="272" r:id="rId16"/>
    <p:sldId id="274" r:id="rId17"/>
  </p:sldIdLst>
  <p:sldSz cx="12192000" cy="6858000"/>
  <p:notesSz cx="6858000" cy="9144000"/>
  <p:defaultTex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689" autoAdjust="0"/>
    <p:restoredTop sz="96433" autoAdjust="0"/>
  </p:normalViewPr>
  <p:slideViewPr>
    <p:cSldViewPr snapToGrid="0">
      <p:cViewPr varScale="1">
        <p:scale>
          <a:sx n="49" d="100"/>
          <a:sy n="49" d="100"/>
        </p:scale>
        <p:origin x="36" y="162"/>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á snímka">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sk-SK" smtClean="0"/>
              <a:t>Upravte štýly predlohy textu</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k-SK" smtClean="0"/>
              <a:t>Upravte štýl predlohy podnadpisov</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CAD14B1C-B6CC-4D11-BD36-5840217FD3BB}" type="datetimeFigureOut">
              <a:rPr lang="sk-SK" smtClean="0"/>
              <a:t>30.3.2017</a:t>
            </a:fld>
            <a:endParaRPr lang="sk-SK"/>
          </a:p>
        </p:txBody>
      </p:sp>
      <p:sp>
        <p:nvSpPr>
          <p:cNvPr id="5" name="Footer Placeholder 4"/>
          <p:cNvSpPr>
            <a:spLocks noGrp="1"/>
          </p:cNvSpPr>
          <p:nvPr>
            <p:ph type="ftr" sz="quarter" idx="11"/>
          </p:nvPr>
        </p:nvSpPr>
        <p:spPr>
          <a:xfrm>
            <a:off x="3962399" y="5870575"/>
            <a:ext cx="4893958" cy="377825"/>
          </a:xfrm>
        </p:spPr>
        <p:txBody>
          <a:bodyPr/>
          <a:lstStyle/>
          <a:p>
            <a:endParaRPr lang="sk-SK"/>
          </a:p>
        </p:txBody>
      </p:sp>
      <p:sp>
        <p:nvSpPr>
          <p:cNvPr id="6" name="Slide Number Placeholder 5"/>
          <p:cNvSpPr>
            <a:spLocks noGrp="1"/>
          </p:cNvSpPr>
          <p:nvPr>
            <p:ph type="sldNum" sz="quarter" idx="12"/>
          </p:nvPr>
        </p:nvSpPr>
        <p:spPr>
          <a:xfrm>
            <a:off x="10608958" y="5870575"/>
            <a:ext cx="551167" cy="377825"/>
          </a:xfrm>
        </p:spPr>
        <p:txBody>
          <a:bodyPr/>
          <a:lstStyle/>
          <a:p>
            <a:fld id="{0AFE4E81-461D-4FC2-8967-FD19FF70F05A}" type="slidenum">
              <a:rPr lang="sk-SK" smtClean="0"/>
              <a:t>‹#›</a:t>
            </a:fld>
            <a:endParaRPr lang="sk-SK"/>
          </a:p>
        </p:txBody>
      </p:sp>
    </p:spTree>
    <p:extLst>
      <p:ext uri="{BB962C8B-B14F-4D97-AF65-F5344CB8AC3E}">
        <p14:creationId xmlns:p14="http://schemas.microsoft.com/office/powerpoint/2010/main" val="532780683"/>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atický obrázok s popisom">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sk-SK" smtClean="0"/>
              <a:t>Upravte štýly predlohy textu</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sk-SK" smtClean="0"/>
              <a:t>Ak chcete pridať obrázok, kliknite na ikonu</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smtClean="0"/>
              <a:t>Upravte štýl predlohy textu.</a:t>
            </a:r>
          </a:p>
        </p:txBody>
      </p:sp>
      <p:sp>
        <p:nvSpPr>
          <p:cNvPr id="5" name="Date Placeholder 4"/>
          <p:cNvSpPr>
            <a:spLocks noGrp="1"/>
          </p:cNvSpPr>
          <p:nvPr>
            <p:ph type="dt" sz="half" idx="10"/>
          </p:nvPr>
        </p:nvSpPr>
        <p:spPr/>
        <p:txBody>
          <a:bodyPr/>
          <a:lstStyle/>
          <a:p>
            <a:fld id="{CAD14B1C-B6CC-4D11-BD36-5840217FD3BB}" type="datetimeFigureOut">
              <a:rPr lang="sk-SK" smtClean="0"/>
              <a:t>30.3.2017</a:t>
            </a:fld>
            <a:endParaRPr lang="sk-SK"/>
          </a:p>
        </p:txBody>
      </p:sp>
      <p:sp>
        <p:nvSpPr>
          <p:cNvPr id="6" name="Footer Placeholder 5"/>
          <p:cNvSpPr>
            <a:spLocks noGrp="1"/>
          </p:cNvSpPr>
          <p:nvPr>
            <p:ph type="ftr" sz="quarter" idx="11"/>
          </p:nvPr>
        </p:nvSpPr>
        <p:spPr/>
        <p:txBody>
          <a:bodyPr/>
          <a:lstStyle/>
          <a:p>
            <a:endParaRPr lang="sk-SK"/>
          </a:p>
        </p:txBody>
      </p:sp>
      <p:sp>
        <p:nvSpPr>
          <p:cNvPr id="7" name="Slide Number Placeholder 6"/>
          <p:cNvSpPr>
            <a:spLocks noGrp="1"/>
          </p:cNvSpPr>
          <p:nvPr>
            <p:ph type="sldNum" sz="quarter" idx="12"/>
          </p:nvPr>
        </p:nvSpPr>
        <p:spPr/>
        <p:txBody>
          <a:bodyPr/>
          <a:lstStyle/>
          <a:p>
            <a:fld id="{0AFE4E81-461D-4FC2-8967-FD19FF70F05A}" type="slidenum">
              <a:rPr lang="sk-SK" smtClean="0"/>
              <a:t>‹#›</a:t>
            </a:fld>
            <a:endParaRPr lang="sk-SK"/>
          </a:p>
        </p:txBody>
      </p:sp>
    </p:spTree>
    <p:extLst>
      <p:ext uri="{BB962C8B-B14F-4D97-AF65-F5344CB8AC3E}">
        <p14:creationId xmlns:p14="http://schemas.microsoft.com/office/powerpoint/2010/main" val="1464373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Názov a popis">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sk-SK" smtClean="0"/>
              <a:t>Upravte štýly predlohy textu</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k-SK" smtClean="0"/>
              <a:t>Upravte štýl predlohy textu.</a:t>
            </a:r>
          </a:p>
        </p:txBody>
      </p:sp>
      <p:sp>
        <p:nvSpPr>
          <p:cNvPr id="4" name="Date Placeholder 3"/>
          <p:cNvSpPr>
            <a:spLocks noGrp="1"/>
          </p:cNvSpPr>
          <p:nvPr>
            <p:ph type="dt" sz="half" idx="10"/>
          </p:nvPr>
        </p:nvSpPr>
        <p:spPr/>
        <p:txBody>
          <a:bodyPr/>
          <a:lstStyle/>
          <a:p>
            <a:fld id="{CAD14B1C-B6CC-4D11-BD36-5840217FD3BB}" type="datetimeFigureOut">
              <a:rPr lang="sk-SK" smtClean="0"/>
              <a:t>30.3.2017</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0AFE4E81-461D-4FC2-8967-FD19FF70F05A}" type="slidenum">
              <a:rPr lang="sk-SK" smtClean="0"/>
              <a:t>‹#›</a:t>
            </a:fld>
            <a:endParaRPr lang="sk-SK"/>
          </a:p>
        </p:txBody>
      </p:sp>
    </p:spTree>
    <p:extLst>
      <p:ext uri="{BB962C8B-B14F-4D97-AF65-F5344CB8AC3E}">
        <p14:creationId xmlns:p14="http://schemas.microsoft.com/office/powerpoint/2010/main" val="9279116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Ponuka s popisom">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sk-SK" smtClean="0"/>
              <a:t>Upravte štýly predlohy textu</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k-SK" smtClean="0"/>
              <a:t>Upravte štýl predlohy textu.</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k-SK" smtClean="0"/>
              <a:t>Upravte štýl predlohy textu.</a:t>
            </a:r>
          </a:p>
        </p:txBody>
      </p:sp>
      <p:sp>
        <p:nvSpPr>
          <p:cNvPr id="4" name="Date Placeholder 3"/>
          <p:cNvSpPr>
            <a:spLocks noGrp="1"/>
          </p:cNvSpPr>
          <p:nvPr>
            <p:ph type="dt" sz="half" idx="10"/>
          </p:nvPr>
        </p:nvSpPr>
        <p:spPr/>
        <p:txBody>
          <a:bodyPr/>
          <a:lstStyle/>
          <a:p>
            <a:fld id="{CAD14B1C-B6CC-4D11-BD36-5840217FD3BB}" type="datetimeFigureOut">
              <a:rPr lang="sk-SK" smtClean="0"/>
              <a:t>30.3.2017</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0AFE4E81-461D-4FC2-8967-FD19FF70F05A}" type="slidenum">
              <a:rPr lang="sk-SK" smtClean="0"/>
              <a:t>‹#›</a:t>
            </a:fld>
            <a:endParaRPr lang="sk-SK"/>
          </a:p>
        </p:txBody>
      </p:sp>
    </p:spTree>
    <p:extLst>
      <p:ext uri="{BB962C8B-B14F-4D97-AF65-F5344CB8AC3E}">
        <p14:creationId xmlns:p14="http://schemas.microsoft.com/office/powerpoint/2010/main" val="6989657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Karta s názvom">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sk-SK" smtClean="0"/>
              <a:t>Upravte štýly predlohy textu</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k-SK" smtClean="0"/>
              <a:t>Upravte štýl predlohy textu.</a:t>
            </a:r>
          </a:p>
        </p:txBody>
      </p:sp>
      <p:sp>
        <p:nvSpPr>
          <p:cNvPr id="4" name="Date Placeholder 3"/>
          <p:cNvSpPr>
            <a:spLocks noGrp="1"/>
          </p:cNvSpPr>
          <p:nvPr>
            <p:ph type="dt" sz="half" idx="10"/>
          </p:nvPr>
        </p:nvSpPr>
        <p:spPr/>
        <p:txBody>
          <a:bodyPr/>
          <a:lstStyle/>
          <a:p>
            <a:fld id="{CAD14B1C-B6CC-4D11-BD36-5840217FD3BB}" type="datetimeFigureOut">
              <a:rPr lang="sk-SK" smtClean="0"/>
              <a:t>30.3.2017</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0AFE4E81-461D-4FC2-8967-FD19FF70F05A}" type="slidenum">
              <a:rPr lang="sk-SK" smtClean="0"/>
              <a:t>‹#›</a:t>
            </a:fld>
            <a:endParaRPr lang="sk-SK"/>
          </a:p>
        </p:txBody>
      </p:sp>
    </p:spTree>
    <p:extLst>
      <p:ext uri="{BB962C8B-B14F-4D97-AF65-F5344CB8AC3E}">
        <p14:creationId xmlns:p14="http://schemas.microsoft.com/office/powerpoint/2010/main" val="16664078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Karta s názvom ponuky">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sk-SK" smtClean="0"/>
              <a:t>Upravte štýly predlohy textu</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sk-SK" smtClean="0"/>
              <a:t>Upravte štýl predlohy textu.</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k-SK" smtClean="0"/>
              <a:t>Upravte štýl predlohy textu.</a:t>
            </a:r>
          </a:p>
        </p:txBody>
      </p:sp>
      <p:sp>
        <p:nvSpPr>
          <p:cNvPr id="4" name="Date Placeholder 3"/>
          <p:cNvSpPr>
            <a:spLocks noGrp="1"/>
          </p:cNvSpPr>
          <p:nvPr>
            <p:ph type="dt" sz="half" idx="10"/>
          </p:nvPr>
        </p:nvSpPr>
        <p:spPr/>
        <p:txBody>
          <a:bodyPr/>
          <a:lstStyle/>
          <a:p>
            <a:fld id="{CAD14B1C-B6CC-4D11-BD36-5840217FD3BB}" type="datetimeFigureOut">
              <a:rPr lang="sk-SK" smtClean="0"/>
              <a:t>30.3.2017</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0AFE4E81-461D-4FC2-8967-FD19FF70F05A}" type="slidenum">
              <a:rPr lang="sk-SK" smtClean="0"/>
              <a:t>‹#›</a:t>
            </a:fld>
            <a:endParaRPr lang="sk-SK"/>
          </a:p>
        </p:txBody>
      </p:sp>
    </p:spTree>
    <p:extLst>
      <p:ext uri="{BB962C8B-B14F-4D97-AF65-F5344CB8AC3E}">
        <p14:creationId xmlns:p14="http://schemas.microsoft.com/office/powerpoint/2010/main" val="4057564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alebo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sk-SK" smtClean="0"/>
              <a:t>Upravte štýly predlohy textu</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sk-SK" smtClean="0"/>
              <a:t>Upravte štýl predlohy textu.</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k-SK" smtClean="0"/>
              <a:t>Upravte štýl predlohy textu.</a:t>
            </a:r>
          </a:p>
        </p:txBody>
      </p:sp>
      <p:sp>
        <p:nvSpPr>
          <p:cNvPr id="4" name="Date Placeholder 3"/>
          <p:cNvSpPr>
            <a:spLocks noGrp="1"/>
          </p:cNvSpPr>
          <p:nvPr>
            <p:ph type="dt" sz="half" idx="10"/>
          </p:nvPr>
        </p:nvSpPr>
        <p:spPr/>
        <p:txBody>
          <a:bodyPr/>
          <a:lstStyle/>
          <a:p>
            <a:fld id="{CAD14B1C-B6CC-4D11-BD36-5840217FD3BB}" type="datetimeFigureOut">
              <a:rPr lang="sk-SK" smtClean="0"/>
              <a:t>30.3.2017</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0AFE4E81-461D-4FC2-8967-FD19FF70F05A}" type="slidenum">
              <a:rPr lang="sk-SK" smtClean="0"/>
              <a:t>‹#›</a:t>
            </a:fld>
            <a:endParaRPr lang="sk-SK"/>
          </a:p>
        </p:txBody>
      </p:sp>
    </p:spTree>
    <p:extLst>
      <p:ext uri="{BB962C8B-B14F-4D97-AF65-F5344CB8AC3E}">
        <p14:creationId xmlns:p14="http://schemas.microsoft.com/office/powerpoint/2010/main" val="7549927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4" name="Date Placeholder 3"/>
          <p:cNvSpPr>
            <a:spLocks noGrp="1"/>
          </p:cNvSpPr>
          <p:nvPr>
            <p:ph type="dt" sz="half" idx="10"/>
          </p:nvPr>
        </p:nvSpPr>
        <p:spPr/>
        <p:txBody>
          <a:bodyPr/>
          <a:lstStyle/>
          <a:p>
            <a:fld id="{CAD14B1C-B6CC-4D11-BD36-5840217FD3BB}" type="datetimeFigureOut">
              <a:rPr lang="sk-SK" smtClean="0"/>
              <a:t>30.3.2017</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0AFE4E81-461D-4FC2-8967-FD19FF70F05A}" type="slidenum">
              <a:rPr lang="sk-SK" smtClean="0"/>
              <a:t>‹#›</a:t>
            </a:fld>
            <a:endParaRPr lang="sk-SK"/>
          </a:p>
        </p:txBody>
      </p:sp>
      <p:sp>
        <p:nvSpPr>
          <p:cNvPr id="8" name="Title 1"/>
          <p:cNvSpPr>
            <a:spLocks noGrp="1"/>
          </p:cNvSpPr>
          <p:nvPr>
            <p:ph type="title"/>
          </p:nvPr>
        </p:nvSpPr>
        <p:spPr>
          <a:xfrm>
            <a:off x="685801" y="609600"/>
            <a:ext cx="10131425" cy="1456267"/>
          </a:xfrm>
        </p:spPr>
        <p:txBody>
          <a:bodyPr/>
          <a:lstStyle/>
          <a:p>
            <a:r>
              <a:rPr lang="sk-SK" smtClean="0"/>
              <a:t>Upravte štýly predlohy textu</a:t>
            </a:r>
            <a:endParaRPr lang="en-US" dirty="0"/>
          </a:p>
        </p:txBody>
      </p:sp>
    </p:spTree>
    <p:extLst>
      <p:ext uri="{BB962C8B-B14F-4D97-AF65-F5344CB8AC3E}">
        <p14:creationId xmlns:p14="http://schemas.microsoft.com/office/powerpoint/2010/main" val="3564794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sk-SK" smtClean="0"/>
              <a:t>Upravte štýly predlohy textu</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4" name="Date Placeholder 3"/>
          <p:cNvSpPr>
            <a:spLocks noGrp="1"/>
          </p:cNvSpPr>
          <p:nvPr>
            <p:ph type="dt" sz="half" idx="10"/>
          </p:nvPr>
        </p:nvSpPr>
        <p:spPr/>
        <p:txBody>
          <a:bodyPr/>
          <a:lstStyle/>
          <a:p>
            <a:fld id="{CAD14B1C-B6CC-4D11-BD36-5840217FD3BB}" type="datetimeFigureOut">
              <a:rPr lang="sk-SK" smtClean="0"/>
              <a:t>30.3.2017</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0AFE4E81-461D-4FC2-8967-FD19FF70F05A}" type="slidenum">
              <a:rPr lang="sk-SK" smtClean="0"/>
              <a:t>‹#›</a:t>
            </a:fld>
            <a:endParaRPr lang="sk-SK"/>
          </a:p>
        </p:txBody>
      </p:sp>
    </p:spTree>
    <p:extLst>
      <p:ext uri="{BB962C8B-B14F-4D97-AF65-F5344CB8AC3E}">
        <p14:creationId xmlns:p14="http://schemas.microsoft.com/office/powerpoint/2010/main" val="11071938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Úvodná snímka">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sk-SK" smtClean="0"/>
              <a:t>Upravte štýly predlohy textu</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k-SK" smtClean="0"/>
              <a:t>Upravte štýl predlohy podnadpisov</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CAD14B1C-B6CC-4D11-BD36-5840217FD3BB}" type="datetimeFigureOut">
              <a:rPr lang="sk-SK" smtClean="0"/>
              <a:t>30.3.2017</a:t>
            </a:fld>
            <a:endParaRPr lang="sk-SK"/>
          </a:p>
        </p:txBody>
      </p:sp>
      <p:sp>
        <p:nvSpPr>
          <p:cNvPr id="5" name="Footer Placeholder 4"/>
          <p:cNvSpPr>
            <a:spLocks noGrp="1"/>
          </p:cNvSpPr>
          <p:nvPr>
            <p:ph type="ftr" sz="quarter" idx="11"/>
          </p:nvPr>
        </p:nvSpPr>
        <p:spPr>
          <a:xfrm>
            <a:off x="3962399" y="5870575"/>
            <a:ext cx="4893958" cy="377825"/>
          </a:xfrm>
        </p:spPr>
        <p:txBody>
          <a:bodyPr/>
          <a:lstStyle/>
          <a:p>
            <a:endParaRPr lang="sk-SK"/>
          </a:p>
        </p:txBody>
      </p:sp>
      <p:sp>
        <p:nvSpPr>
          <p:cNvPr id="6" name="Slide Number Placeholder 5"/>
          <p:cNvSpPr>
            <a:spLocks noGrp="1"/>
          </p:cNvSpPr>
          <p:nvPr>
            <p:ph type="sldNum" sz="quarter" idx="12"/>
          </p:nvPr>
        </p:nvSpPr>
        <p:spPr>
          <a:xfrm>
            <a:off x="10608958" y="5870575"/>
            <a:ext cx="551167" cy="377825"/>
          </a:xfrm>
        </p:spPr>
        <p:txBody>
          <a:bodyPr/>
          <a:lstStyle/>
          <a:p>
            <a:fld id="{0AFE4E81-461D-4FC2-8967-FD19FF70F05A}" type="slidenum">
              <a:rPr lang="sk-SK" smtClean="0"/>
              <a:t>‹#›</a:t>
            </a:fld>
            <a:endParaRPr lang="sk-SK"/>
          </a:p>
        </p:txBody>
      </p:sp>
    </p:spTree>
    <p:extLst>
      <p:ext uri="{BB962C8B-B14F-4D97-AF65-F5344CB8AC3E}">
        <p14:creationId xmlns:p14="http://schemas.microsoft.com/office/powerpoint/2010/main" val="2922796488"/>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sk-SK" smtClean="0"/>
              <a:t>Upravte štýly predlohy textu</a:t>
            </a:r>
            <a:endParaRPr lang="en-US" dirty="0"/>
          </a:p>
        </p:txBody>
      </p:sp>
      <p:sp>
        <p:nvSpPr>
          <p:cNvPr id="3" name="Content Placeholder 2"/>
          <p:cNvSpPr>
            <a:spLocks noGrp="1"/>
          </p:cNvSpPr>
          <p:nvPr>
            <p:ph idx="1"/>
          </p:nvPr>
        </p:nvSpPr>
        <p:spPr/>
        <p:txBody>
          <a:bodyPr anchor="ct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4" name="Date Placeholder 3"/>
          <p:cNvSpPr>
            <a:spLocks noGrp="1"/>
          </p:cNvSpPr>
          <p:nvPr>
            <p:ph type="dt" sz="half" idx="10"/>
          </p:nvPr>
        </p:nvSpPr>
        <p:spPr/>
        <p:txBody>
          <a:bodyPr/>
          <a:lstStyle/>
          <a:p>
            <a:fld id="{CAD14B1C-B6CC-4D11-BD36-5840217FD3BB}" type="datetimeFigureOut">
              <a:rPr lang="sk-SK" smtClean="0"/>
              <a:t>30.3.2017</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0AFE4E81-461D-4FC2-8967-FD19FF70F05A}" type="slidenum">
              <a:rPr lang="sk-SK" smtClean="0"/>
              <a:t>‹#›</a:t>
            </a:fld>
            <a:endParaRPr lang="sk-SK"/>
          </a:p>
        </p:txBody>
      </p:sp>
    </p:spTree>
    <p:extLst>
      <p:ext uri="{BB962C8B-B14F-4D97-AF65-F5344CB8AC3E}">
        <p14:creationId xmlns:p14="http://schemas.microsoft.com/office/powerpoint/2010/main" val="27691076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sk-SK" smtClean="0"/>
              <a:t>Upravte štýly predlohy textu</a:t>
            </a:r>
            <a:endParaRPr lang="en-US" dirty="0"/>
          </a:p>
        </p:txBody>
      </p:sp>
      <p:sp>
        <p:nvSpPr>
          <p:cNvPr id="3" name="Content Placeholder 2"/>
          <p:cNvSpPr>
            <a:spLocks noGrp="1"/>
          </p:cNvSpPr>
          <p:nvPr>
            <p:ph idx="1"/>
          </p:nvPr>
        </p:nvSpPr>
        <p:spPr/>
        <p:txBody>
          <a:bodyPr anchor="ct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4" name="Date Placeholder 3"/>
          <p:cNvSpPr>
            <a:spLocks noGrp="1"/>
          </p:cNvSpPr>
          <p:nvPr>
            <p:ph type="dt" sz="half" idx="10"/>
          </p:nvPr>
        </p:nvSpPr>
        <p:spPr/>
        <p:txBody>
          <a:bodyPr/>
          <a:lstStyle/>
          <a:p>
            <a:fld id="{CAD14B1C-B6CC-4D11-BD36-5840217FD3BB}" type="datetimeFigureOut">
              <a:rPr lang="sk-SK" smtClean="0"/>
              <a:t>30.3.2017</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0AFE4E81-461D-4FC2-8967-FD19FF70F05A}" type="slidenum">
              <a:rPr lang="sk-SK" smtClean="0"/>
              <a:t>‹#›</a:t>
            </a:fld>
            <a:endParaRPr lang="sk-SK"/>
          </a:p>
        </p:txBody>
      </p:sp>
    </p:spTree>
    <p:extLst>
      <p:ext uri="{BB962C8B-B14F-4D97-AF65-F5344CB8AC3E}">
        <p14:creationId xmlns:p14="http://schemas.microsoft.com/office/powerpoint/2010/main" val="9110647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sk-SK" smtClean="0"/>
              <a:t>Upravte štýly predlohy textu</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k-SK" smtClean="0"/>
              <a:t>Upravte štýl predlohy textu.</a:t>
            </a:r>
          </a:p>
        </p:txBody>
      </p:sp>
      <p:sp>
        <p:nvSpPr>
          <p:cNvPr id="4" name="Date Placeholder 3"/>
          <p:cNvSpPr>
            <a:spLocks noGrp="1"/>
          </p:cNvSpPr>
          <p:nvPr>
            <p:ph type="dt" sz="half" idx="10"/>
          </p:nvPr>
        </p:nvSpPr>
        <p:spPr/>
        <p:txBody>
          <a:bodyPr/>
          <a:lstStyle/>
          <a:p>
            <a:fld id="{CAD14B1C-B6CC-4D11-BD36-5840217FD3BB}" type="datetimeFigureOut">
              <a:rPr lang="sk-SK" smtClean="0"/>
              <a:t>30.3.2017</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0AFE4E81-461D-4FC2-8967-FD19FF70F05A}" type="slidenum">
              <a:rPr lang="sk-SK" smtClean="0"/>
              <a:t>‹#›</a:t>
            </a:fld>
            <a:endParaRPr lang="sk-SK"/>
          </a:p>
        </p:txBody>
      </p:sp>
    </p:spTree>
    <p:extLst>
      <p:ext uri="{BB962C8B-B14F-4D97-AF65-F5344CB8AC3E}">
        <p14:creationId xmlns:p14="http://schemas.microsoft.com/office/powerpoint/2010/main" val="27983521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sk-SK" smtClean="0"/>
              <a:t>Upravte štýly predlohy textu</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5" name="Date Placeholder 4"/>
          <p:cNvSpPr>
            <a:spLocks noGrp="1"/>
          </p:cNvSpPr>
          <p:nvPr>
            <p:ph type="dt" sz="half" idx="10"/>
          </p:nvPr>
        </p:nvSpPr>
        <p:spPr/>
        <p:txBody>
          <a:bodyPr/>
          <a:lstStyle/>
          <a:p>
            <a:fld id="{CAD14B1C-B6CC-4D11-BD36-5840217FD3BB}" type="datetimeFigureOut">
              <a:rPr lang="sk-SK" smtClean="0"/>
              <a:t>30.3.2017</a:t>
            </a:fld>
            <a:endParaRPr lang="sk-SK"/>
          </a:p>
        </p:txBody>
      </p:sp>
      <p:sp>
        <p:nvSpPr>
          <p:cNvPr id="6" name="Footer Placeholder 5"/>
          <p:cNvSpPr>
            <a:spLocks noGrp="1"/>
          </p:cNvSpPr>
          <p:nvPr>
            <p:ph type="ftr" sz="quarter" idx="11"/>
          </p:nvPr>
        </p:nvSpPr>
        <p:spPr/>
        <p:txBody>
          <a:bodyPr/>
          <a:lstStyle/>
          <a:p>
            <a:endParaRPr lang="sk-SK"/>
          </a:p>
        </p:txBody>
      </p:sp>
      <p:sp>
        <p:nvSpPr>
          <p:cNvPr id="7" name="Slide Number Placeholder 6"/>
          <p:cNvSpPr>
            <a:spLocks noGrp="1"/>
          </p:cNvSpPr>
          <p:nvPr>
            <p:ph type="sldNum" sz="quarter" idx="12"/>
          </p:nvPr>
        </p:nvSpPr>
        <p:spPr/>
        <p:txBody>
          <a:bodyPr/>
          <a:lstStyle/>
          <a:p>
            <a:fld id="{0AFE4E81-461D-4FC2-8967-FD19FF70F05A}" type="slidenum">
              <a:rPr lang="sk-SK" smtClean="0"/>
              <a:t>‹#›</a:t>
            </a:fld>
            <a:endParaRPr lang="sk-SK"/>
          </a:p>
        </p:txBody>
      </p:sp>
    </p:spTree>
    <p:extLst>
      <p:ext uri="{BB962C8B-B14F-4D97-AF65-F5344CB8AC3E}">
        <p14:creationId xmlns:p14="http://schemas.microsoft.com/office/powerpoint/2010/main" val="22097562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sk-SK" smtClean="0"/>
              <a:t>Upravte štýly predlohy textu</a:t>
            </a:r>
            <a:endParaRPr lang="en-US" dirty="0"/>
          </a:p>
        </p:txBody>
      </p:sp>
      <p:sp>
        <p:nvSpPr>
          <p:cNvPr id="3" name="Text Placeholder 2"/>
          <p:cNvSpPr>
            <a:spLocks noGrp="1"/>
          </p:cNvSpPr>
          <p:nvPr>
            <p:ph type="body" idx="1" hasCustomPrompt="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5" name="Text Placeholder 4"/>
          <p:cNvSpPr>
            <a:spLocks noGrp="1"/>
          </p:cNvSpPr>
          <p:nvPr>
            <p:ph type="body" sz="quarter" idx="3" hasCustomPrompt="1"/>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7" name="Date Placeholder 6"/>
          <p:cNvSpPr>
            <a:spLocks noGrp="1"/>
          </p:cNvSpPr>
          <p:nvPr>
            <p:ph type="dt" sz="half" idx="10"/>
          </p:nvPr>
        </p:nvSpPr>
        <p:spPr/>
        <p:txBody>
          <a:bodyPr/>
          <a:lstStyle/>
          <a:p>
            <a:fld id="{CAD14B1C-B6CC-4D11-BD36-5840217FD3BB}" type="datetimeFigureOut">
              <a:rPr lang="sk-SK" smtClean="0"/>
              <a:t>30.3.2017</a:t>
            </a:fld>
            <a:endParaRPr lang="sk-SK"/>
          </a:p>
        </p:txBody>
      </p:sp>
      <p:sp>
        <p:nvSpPr>
          <p:cNvPr id="8" name="Footer Placeholder 7"/>
          <p:cNvSpPr>
            <a:spLocks noGrp="1"/>
          </p:cNvSpPr>
          <p:nvPr>
            <p:ph type="ftr" sz="quarter" idx="11"/>
          </p:nvPr>
        </p:nvSpPr>
        <p:spPr/>
        <p:txBody>
          <a:bodyPr/>
          <a:lstStyle/>
          <a:p>
            <a:endParaRPr lang="sk-SK"/>
          </a:p>
        </p:txBody>
      </p:sp>
      <p:sp>
        <p:nvSpPr>
          <p:cNvPr id="9" name="Slide Number Placeholder 8"/>
          <p:cNvSpPr>
            <a:spLocks noGrp="1"/>
          </p:cNvSpPr>
          <p:nvPr>
            <p:ph type="sldNum" sz="quarter" idx="12"/>
          </p:nvPr>
        </p:nvSpPr>
        <p:spPr/>
        <p:txBody>
          <a:bodyPr/>
          <a:lstStyle/>
          <a:p>
            <a:fld id="{0AFE4E81-461D-4FC2-8967-FD19FF70F05A}" type="slidenum">
              <a:rPr lang="sk-SK" smtClean="0"/>
              <a:t>‹#›</a:t>
            </a:fld>
            <a:endParaRPr lang="sk-SK"/>
          </a:p>
        </p:txBody>
      </p:sp>
    </p:spTree>
    <p:extLst>
      <p:ext uri="{BB962C8B-B14F-4D97-AF65-F5344CB8AC3E}">
        <p14:creationId xmlns:p14="http://schemas.microsoft.com/office/powerpoint/2010/main" val="4106907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sk-SK" smtClean="0"/>
              <a:t>Upravte štýly predlohy textu</a:t>
            </a:r>
            <a:endParaRPr lang="en-US" dirty="0"/>
          </a:p>
        </p:txBody>
      </p:sp>
      <p:sp>
        <p:nvSpPr>
          <p:cNvPr id="3" name="Date Placeholder 2"/>
          <p:cNvSpPr>
            <a:spLocks noGrp="1"/>
          </p:cNvSpPr>
          <p:nvPr>
            <p:ph type="dt" sz="half" idx="10"/>
          </p:nvPr>
        </p:nvSpPr>
        <p:spPr/>
        <p:txBody>
          <a:bodyPr/>
          <a:lstStyle/>
          <a:p>
            <a:fld id="{CAD14B1C-B6CC-4D11-BD36-5840217FD3BB}" type="datetimeFigureOut">
              <a:rPr lang="sk-SK" smtClean="0"/>
              <a:t>30.3.2017</a:t>
            </a:fld>
            <a:endParaRPr lang="sk-SK"/>
          </a:p>
        </p:txBody>
      </p:sp>
      <p:sp>
        <p:nvSpPr>
          <p:cNvPr id="4" name="Footer Placeholder 3"/>
          <p:cNvSpPr>
            <a:spLocks noGrp="1"/>
          </p:cNvSpPr>
          <p:nvPr>
            <p:ph type="ftr" sz="quarter" idx="11"/>
          </p:nvPr>
        </p:nvSpPr>
        <p:spPr/>
        <p:txBody>
          <a:bodyPr/>
          <a:lstStyle/>
          <a:p>
            <a:endParaRPr lang="sk-SK"/>
          </a:p>
        </p:txBody>
      </p:sp>
      <p:sp>
        <p:nvSpPr>
          <p:cNvPr id="5" name="Slide Number Placeholder 4"/>
          <p:cNvSpPr>
            <a:spLocks noGrp="1"/>
          </p:cNvSpPr>
          <p:nvPr>
            <p:ph type="sldNum" sz="quarter" idx="12"/>
          </p:nvPr>
        </p:nvSpPr>
        <p:spPr/>
        <p:txBody>
          <a:bodyPr/>
          <a:lstStyle/>
          <a:p>
            <a:fld id="{0AFE4E81-461D-4FC2-8967-FD19FF70F05A}" type="slidenum">
              <a:rPr lang="sk-SK" smtClean="0"/>
              <a:t>‹#›</a:t>
            </a:fld>
            <a:endParaRPr lang="sk-SK"/>
          </a:p>
        </p:txBody>
      </p:sp>
    </p:spTree>
    <p:extLst>
      <p:ext uri="{BB962C8B-B14F-4D97-AF65-F5344CB8AC3E}">
        <p14:creationId xmlns:p14="http://schemas.microsoft.com/office/powerpoint/2010/main" val="6203591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CAD14B1C-B6CC-4D11-BD36-5840217FD3BB}" type="datetimeFigureOut">
              <a:rPr lang="sk-SK" smtClean="0"/>
              <a:t>30.3.2017</a:t>
            </a:fld>
            <a:endParaRPr lang="sk-SK"/>
          </a:p>
        </p:txBody>
      </p:sp>
      <p:sp>
        <p:nvSpPr>
          <p:cNvPr id="3" name="Footer Placeholder 2"/>
          <p:cNvSpPr>
            <a:spLocks noGrp="1"/>
          </p:cNvSpPr>
          <p:nvPr>
            <p:ph type="ftr" sz="quarter" idx="11"/>
          </p:nvPr>
        </p:nvSpPr>
        <p:spPr/>
        <p:txBody>
          <a:bodyPr/>
          <a:lstStyle/>
          <a:p>
            <a:endParaRPr lang="sk-SK"/>
          </a:p>
        </p:txBody>
      </p:sp>
      <p:sp>
        <p:nvSpPr>
          <p:cNvPr id="4" name="Slide Number Placeholder 3"/>
          <p:cNvSpPr>
            <a:spLocks noGrp="1"/>
          </p:cNvSpPr>
          <p:nvPr>
            <p:ph type="sldNum" sz="quarter" idx="12"/>
          </p:nvPr>
        </p:nvSpPr>
        <p:spPr/>
        <p:txBody>
          <a:bodyPr/>
          <a:lstStyle/>
          <a:p>
            <a:fld id="{0AFE4E81-461D-4FC2-8967-FD19FF70F05A}" type="slidenum">
              <a:rPr lang="sk-SK" smtClean="0"/>
              <a:t>‹#›</a:t>
            </a:fld>
            <a:endParaRPr lang="sk-SK"/>
          </a:p>
        </p:txBody>
      </p:sp>
    </p:spTree>
    <p:extLst>
      <p:ext uri="{BB962C8B-B14F-4D97-AF65-F5344CB8AC3E}">
        <p14:creationId xmlns:p14="http://schemas.microsoft.com/office/powerpoint/2010/main" val="18674244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sk-SK" smtClean="0"/>
              <a:t>Upravte štýly predlohy textu</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smtClean="0"/>
              <a:t>Upravte štýl predlohy textu.</a:t>
            </a:r>
          </a:p>
        </p:txBody>
      </p:sp>
      <p:sp>
        <p:nvSpPr>
          <p:cNvPr id="5" name="Date Placeholder 4"/>
          <p:cNvSpPr>
            <a:spLocks noGrp="1"/>
          </p:cNvSpPr>
          <p:nvPr>
            <p:ph type="dt" sz="half" idx="10"/>
          </p:nvPr>
        </p:nvSpPr>
        <p:spPr/>
        <p:txBody>
          <a:bodyPr/>
          <a:lstStyle/>
          <a:p>
            <a:fld id="{CAD14B1C-B6CC-4D11-BD36-5840217FD3BB}" type="datetimeFigureOut">
              <a:rPr lang="sk-SK" smtClean="0"/>
              <a:t>30.3.2017</a:t>
            </a:fld>
            <a:endParaRPr lang="sk-SK"/>
          </a:p>
        </p:txBody>
      </p:sp>
      <p:sp>
        <p:nvSpPr>
          <p:cNvPr id="6" name="Footer Placeholder 5"/>
          <p:cNvSpPr>
            <a:spLocks noGrp="1"/>
          </p:cNvSpPr>
          <p:nvPr>
            <p:ph type="ftr" sz="quarter" idx="11"/>
          </p:nvPr>
        </p:nvSpPr>
        <p:spPr/>
        <p:txBody>
          <a:bodyPr/>
          <a:lstStyle/>
          <a:p>
            <a:endParaRPr lang="sk-SK"/>
          </a:p>
        </p:txBody>
      </p:sp>
      <p:sp>
        <p:nvSpPr>
          <p:cNvPr id="7" name="Slide Number Placeholder 6"/>
          <p:cNvSpPr>
            <a:spLocks noGrp="1"/>
          </p:cNvSpPr>
          <p:nvPr>
            <p:ph type="sldNum" sz="quarter" idx="12"/>
          </p:nvPr>
        </p:nvSpPr>
        <p:spPr/>
        <p:txBody>
          <a:bodyPr/>
          <a:lstStyle/>
          <a:p>
            <a:fld id="{0AFE4E81-461D-4FC2-8967-FD19FF70F05A}" type="slidenum">
              <a:rPr lang="sk-SK" smtClean="0"/>
              <a:t>‹#›</a:t>
            </a:fld>
            <a:endParaRPr lang="sk-SK"/>
          </a:p>
        </p:txBody>
      </p:sp>
    </p:spTree>
    <p:extLst>
      <p:ext uri="{BB962C8B-B14F-4D97-AF65-F5344CB8AC3E}">
        <p14:creationId xmlns:p14="http://schemas.microsoft.com/office/powerpoint/2010/main" val="1867954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sk-SK" smtClean="0"/>
              <a:t>Upravte štýly predlohy textu</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sk-SK" smtClean="0"/>
              <a:t>Ak chcete pridať obrázok, kliknite na ikonu</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smtClean="0"/>
              <a:t>Upravte štýl predlohy textu.</a:t>
            </a:r>
          </a:p>
        </p:txBody>
      </p:sp>
      <p:sp>
        <p:nvSpPr>
          <p:cNvPr id="5" name="Date Placeholder 4"/>
          <p:cNvSpPr>
            <a:spLocks noGrp="1"/>
          </p:cNvSpPr>
          <p:nvPr>
            <p:ph type="dt" sz="half" idx="10"/>
          </p:nvPr>
        </p:nvSpPr>
        <p:spPr/>
        <p:txBody>
          <a:bodyPr/>
          <a:lstStyle/>
          <a:p>
            <a:fld id="{CAD14B1C-B6CC-4D11-BD36-5840217FD3BB}" type="datetimeFigureOut">
              <a:rPr lang="sk-SK" smtClean="0"/>
              <a:t>30.3.2017</a:t>
            </a:fld>
            <a:endParaRPr lang="sk-SK"/>
          </a:p>
        </p:txBody>
      </p:sp>
      <p:sp>
        <p:nvSpPr>
          <p:cNvPr id="6" name="Footer Placeholder 5"/>
          <p:cNvSpPr>
            <a:spLocks noGrp="1"/>
          </p:cNvSpPr>
          <p:nvPr>
            <p:ph type="ftr" sz="quarter" idx="11"/>
          </p:nvPr>
        </p:nvSpPr>
        <p:spPr/>
        <p:txBody>
          <a:bodyPr/>
          <a:lstStyle/>
          <a:p>
            <a:endParaRPr lang="sk-SK"/>
          </a:p>
        </p:txBody>
      </p:sp>
      <p:sp>
        <p:nvSpPr>
          <p:cNvPr id="7" name="Slide Number Placeholder 6"/>
          <p:cNvSpPr>
            <a:spLocks noGrp="1"/>
          </p:cNvSpPr>
          <p:nvPr>
            <p:ph type="sldNum" sz="quarter" idx="12"/>
          </p:nvPr>
        </p:nvSpPr>
        <p:spPr/>
        <p:txBody>
          <a:bodyPr/>
          <a:lstStyle/>
          <a:p>
            <a:fld id="{0AFE4E81-461D-4FC2-8967-FD19FF70F05A}" type="slidenum">
              <a:rPr lang="sk-SK" smtClean="0"/>
              <a:t>‹#›</a:t>
            </a:fld>
            <a:endParaRPr lang="sk-SK"/>
          </a:p>
        </p:txBody>
      </p:sp>
    </p:spTree>
    <p:extLst>
      <p:ext uri="{BB962C8B-B14F-4D97-AF65-F5344CB8AC3E}">
        <p14:creationId xmlns:p14="http://schemas.microsoft.com/office/powerpoint/2010/main" val="40199468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anoramatický obrázok s popisom">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sk-SK" smtClean="0"/>
              <a:t>Upravte štýly predlohy textu</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sk-SK" smtClean="0"/>
              <a:t>Ak chcete pridať obrázok, kliknite na ikonu</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smtClean="0"/>
              <a:t>Upravte štýl predlohy textu.</a:t>
            </a:r>
          </a:p>
        </p:txBody>
      </p:sp>
      <p:sp>
        <p:nvSpPr>
          <p:cNvPr id="5" name="Date Placeholder 4"/>
          <p:cNvSpPr>
            <a:spLocks noGrp="1"/>
          </p:cNvSpPr>
          <p:nvPr>
            <p:ph type="dt" sz="half" idx="10"/>
          </p:nvPr>
        </p:nvSpPr>
        <p:spPr/>
        <p:txBody>
          <a:bodyPr/>
          <a:lstStyle/>
          <a:p>
            <a:fld id="{CAD14B1C-B6CC-4D11-BD36-5840217FD3BB}" type="datetimeFigureOut">
              <a:rPr lang="sk-SK" smtClean="0"/>
              <a:t>30.3.2017</a:t>
            </a:fld>
            <a:endParaRPr lang="sk-SK"/>
          </a:p>
        </p:txBody>
      </p:sp>
      <p:sp>
        <p:nvSpPr>
          <p:cNvPr id="6" name="Footer Placeholder 5"/>
          <p:cNvSpPr>
            <a:spLocks noGrp="1"/>
          </p:cNvSpPr>
          <p:nvPr>
            <p:ph type="ftr" sz="quarter" idx="11"/>
          </p:nvPr>
        </p:nvSpPr>
        <p:spPr/>
        <p:txBody>
          <a:bodyPr/>
          <a:lstStyle/>
          <a:p>
            <a:endParaRPr lang="sk-SK"/>
          </a:p>
        </p:txBody>
      </p:sp>
      <p:sp>
        <p:nvSpPr>
          <p:cNvPr id="7" name="Slide Number Placeholder 6"/>
          <p:cNvSpPr>
            <a:spLocks noGrp="1"/>
          </p:cNvSpPr>
          <p:nvPr>
            <p:ph type="sldNum" sz="quarter" idx="12"/>
          </p:nvPr>
        </p:nvSpPr>
        <p:spPr/>
        <p:txBody>
          <a:bodyPr/>
          <a:lstStyle/>
          <a:p>
            <a:fld id="{0AFE4E81-461D-4FC2-8967-FD19FF70F05A}" type="slidenum">
              <a:rPr lang="sk-SK" smtClean="0"/>
              <a:t>‹#›</a:t>
            </a:fld>
            <a:endParaRPr lang="sk-SK"/>
          </a:p>
        </p:txBody>
      </p:sp>
    </p:spTree>
    <p:extLst>
      <p:ext uri="{BB962C8B-B14F-4D97-AF65-F5344CB8AC3E}">
        <p14:creationId xmlns:p14="http://schemas.microsoft.com/office/powerpoint/2010/main" val="26619231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Názov a popis">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sk-SK" smtClean="0"/>
              <a:t>Upravte štýly predlohy textu</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k-SK" smtClean="0"/>
              <a:t>Upravte štýl predlohy textu.</a:t>
            </a:r>
          </a:p>
        </p:txBody>
      </p:sp>
      <p:sp>
        <p:nvSpPr>
          <p:cNvPr id="4" name="Date Placeholder 3"/>
          <p:cNvSpPr>
            <a:spLocks noGrp="1"/>
          </p:cNvSpPr>
          <p:nvPr>
            <p:ph type="dt" sz="half" idx="10"/>
          </p:nvPr>
        </p:nvSpPr>
        <p:spPr/>
        <p:txBody>
          <a:bodyPr/>
          <a:lstStyle/>
          <a:p>
            <a:fld id="{CAD14B1C-B6CC-4D11-BD36-5840217FD3BB}" type="datetimeFigureOut">
              <a:rPr lang="sk-SK" smtClean="0"/>
              <a:t>30.3.2017</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0AFE4E81-461D-4FC2-8967-FD19FF70F05A}" type="slidenum">
              <a:rPr lang="sk-SK" smtClean="0"/>
              <a:t>‹#›</a:t>
            </a:fld>
            <a:endParaRPr lang="sk-SK"/>
          </a:p>
        </p:txBody>
      </p:sp>
    </p:spTree>
    <p:extLst>
      <p:ext uri="{BB962C8B-B14F-4D97-AF65-F5344CB8AC3E}">
        <p14:creationId xmlns:p14="http://schemas.microsoft.com/office/powerpoint/2010/main" val="21770488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Ponuka s popisom">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sk-SK" smtClean="0"/>
              <a:t>Upravte štýly predlohy textu</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k-SK" smtClean="0"/>
              <a:t>Upravte štýl predlohy textu.</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k-SK" smtClean="0"/>
              <a:t>Upravte štýl predlohy textu.</a:t>
            </a:r>
          </a:p>
        </p:txBody>
      </p:sp>
      <p:sp>
        <p:nvSpPr>
          <p:cNvPr id="4" name="Date Placeholder 3"/>
          <p:cNvSpPr>
            <a:spLocks noGrp="1"/>
          </p:cNvSpPr>
          <p:nvPr>
            <p:ph type="dt" sz="half" idx="10"/>
          </p:nvPr>
        </p:nvSpPr>
        <p:spPr/>
        <p:txBody>
          <a:bodyPr/>
          <a:lstStyle/>
          <a:p>
            <a:fld id="{CAD14B1C-B6CC-4D11-BD36-5840217FD3BB}" type="datetimeFigureOut">
              <a:rPr lang="sk-SK" smtClean="0"/>
              <a:t>30.3.2017</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0AFE4E81-461D-4FC2-8967-FD19FF70F05A}" type="slidenum">
              <a:rPr lang="sk-SK" smtClean="0"/>
              <a:t>‹#›</a:t>
            </a:fld>
            <a:endParaRPr lang="sk-SK"/>
          </a:p>
        </p:txBody>
      </p:sp>
    </p:spTree>
    <p:extLst>
      <p:ext uri="{BB962C8B-B14F-4D97-AF65-F5344CB8AC3E}">
        <p14:creationId xmlns:p14="http://schemas.microsoft.com/office/powerpoint/2010/main" val="42672820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sk-SK" smtClean="0"/>
              <a:t>Upravte štýly predlohy textu</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k-SK" smtClean="0"/>
              <a:t>Upravte štýl predlohy textu.</a:t>
            </a:r>
          </a:p>
        </p:txBody>
      </p:sp>
      <p:sp>
        <p:nvSpPr>
          <p:cNvPr id="4" name="Date Placeholder 3"/>
          <p:cNvSpPr>
            <a:spLocks noGrp="1"/>
          </p:cNvSpPr>
          <p:nvPr>
            <p:ph type="dt" sz="half" idx="10"/>
          </p:nvPr>
        </p:nvSpPr>
        <p:spPr/>
        <p:txBody>
          <a:bodyPr/>
          <a:lstStyle/>
          <a:p>
            <a:fld id="{CAD14B1C-B6CC-4D11-BD36-5840217FD3BB}" type="datetimeFigureOut">
              <a:rPr lang="sk-SK" smtClean="0"/>
              <a:t>30.3.2017</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0AFE4E81-461D-4FC2-8967-FD19FF70F05A}" type="slidenum">
              <a:rPr lang="sk-SK" smtClean="0"/>
              <a:t>‹#›</a:t>
            </a:fld>
            <a:endParaRPr lang="sk-SK"/>
          </a:p>
        </p:txBody>
      </p:sp>
    </p:spTree>
    <p:extLst>
      <p:ext uri="{BB962C8B-B14F-4D97-AF65-F5344CB8AC3E}">
        <p14:creationId xmlns:p14="http://schemas.microsoft.com/office/powerpoint/2010/main" val="20201078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Karta s názvom">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sk-SK" smtClean="0"/>
              <a:t>Upravte štýly predlohy textu</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k-SK" smtClean="0"/>
              <a:t>Upravte štýl predlohy textu.</a:t>
            </a:r>
          </a:p>
        </p:txBody>
      </p:sp>
      <p:sp>
        <p:nvSpPr>
          <p:cNvPr id="4" name="Date Placeholder 3"/>
          <p:cNvSpPr>
            <a:spLocks noGrp="1"/>
          </p:cNvSpPr>
          <p:nvPr>
            <p:ph type="dt" sz="half" idx="10"/>
          </p:nvPr>
        </p:nvSpPr>
        <p:spPr/>
        <p:txBody>
          <a:bodyPr/>
          <a:lstStyle/>
          <a:p>
            <a:fld id="{CAD14B1C-B6CC-4D11-BD36-5840217FD3BB}" type="datetimeFigureOut">
              <a:rPr lang="sk-SK" smtClean="0"/>
              <a:t>30.3.2017</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0AFE4E81-461D-4FC2-8967-FD19FF70F05A}" type="slidenum">
              <a:rPr lang="sk-SK" smtClean="0"/>
              <a:t>‹#›</a:t>
            </a:fld>
            <a:endParaRPr lang="sk-SK"/>
          </a:p>
        </p:txBody>
      </p:sp>
    </p:spTree>
    <p:extLst>
      <p:ext uri="{BB962C8B-B14F-4D97-AF65-F5344CB8AC3E}">
        <p14:creationId xmlns:p14="http://schemas.microsoft.com/office/powerpoint/2010/main" val="41846582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Karta s názvom ponuky">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sk-SK" smtClean="0"/>
              <a:t>Upravte štýly predlohy textu</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sk-SK" smtClean="0"/>
              <a:t>Upravte štýl predlohy textu.</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k-SK" smtClean="0"/>
              <a:t>Upravte štýl predlohy textu.</a:t>
            </a:r>
          </a:p>
        </p:txBody>
      </p:sp>
      <p:sp>
        <p:nvSpPr>
          <p:cNvPr id="4" name="Date Placeholder 3"/>
          <p:cNvSpPr>
            <a:spLocks noGrp="1"/>
          </p:cNvSpPr>
          <p:nvPr>
            <p:ph type="dt" sz="half" idx="10"/>
          </p:nvPr>
        </p:nvSpPr>
        <p:spPr/>
        <p:txBody>
          <a:bodyPr/>
          <a:lstStyle/>
          <a:p>
            <a:fld id="{CAD14B1C-B6CC-4D11-BD36-5840217FD3BB}" type="datetimeFigureOut">
              <a:rPr lang="sk-SK" smtClean="0"/>
              <a:t>30.3.2017</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0AFE4E81-461D-4FC2-8967-FD19FF70F05A}" type="slidenum">
              <a:rPr lang="sk-SK" smtClean="0"/>
              <a:t>‹#›</a:t>
            </a:fld>
            <a:endParaRPr lang="sk-SK"/>
          </a:p>
        </p:txBody>
      </p:sp>
    </p:spTree>
    <p:extLst>
      <p:ext uri="{BB962C8B-B14F-4D97-AF65-F5344CB8AC3E}">
        <p14:creationId xmlns:p14="http://schemas.microsoft.com/office/powerpoint/2010/main" val="18806798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rue alebo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sk-SK" smtClean="0"/>
              <a:t>Upravte štýly predlohy textu</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sk-SK" smtClean="0"/>
              <a:t>Upravte štýl predlohy textu.</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k-SK" smtClean="0"/>
              <a:t>Upravte štýl predlohy textu.</a:t>
            </a:r>
          </a:p>
        </p:txBody>
      </p:sp>
      <p:sp>
        <p:nvSpPr>
          <p:cNvPr id="4" name="Date Placeholder 3"/>
          <p:cNvSpPr>
            <a:spLocks noGrp="1"/>
          </p:cNvSpPr>
          <p:nvPr>
            <p:ph type="dt" sz="half" idx="10"/>
          </p:nvPr>
        </p:nvSpPr>
        <p:spPr/>
        <p:txBody>
          <a:bodyPr/>
          <a:lstStyle/>
          <a:p>
            <a:fld id="{CAD14B1C-B6CC-4D11-BD36-5840217FD3BB}" type="datetimeFigureOut">
              <a:rPr lang="sk-SK" smtClean="0"/>
              <a:t>30.3.2017</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0AFE4E81-461D-4FC2-8967-FD19FF70F05A}" type="slidenum">
              <a:rPr lang="sk-SK" smtClean="0"/>
              <a:t>‹#›</a:t>
            </a:fld>
            <a:endParaRPr lang="sk-SK"/>
          </a:p>
        </p:txBody>
      </p:sp>
    </p:spTree>
    <p:extLst>
      <p:ext uri="{BB962C8B-B14F-4D97-AF65-F5344CB8AC3E}">
        <p14:creationId xmlns:p14="http://schemas.microsoft.com/office/powerpoint/2010/main" val="29592004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8" name="Title 1"/>
          <p:cNvSpPr>
            <a:spLocks noGrp="1"/>
          </p:cNvSpPr>
          <p:nvPr>
            <p:ph type="title"/>
          </p:nvPr>
        </p:nvSpPr>
        <p:spPr>
          <a:xfrm>
            <a:off x="685801" y="609600"/>
            <a:ext cx="10131425" cy="1456267"/>
          </a:xfrm>
        </p:spPr>
        <p:txBody>
          <a:bodyPr/>
          <a:lstStyle/>
          <a:p>
            <a:r>
              <a:rPr lang="sk-SK" smtClean="0"/>
              <a:t>Upravte štýly predlohy textu</a:t>
            </a:r>
            <a:endParaRPr lang="en-US" dirty="0"/>
          </a:p>
        </p:txBody>
      </p:sp>
      <p:sp>
        <p:nvSpPr>
          <p:cNvPr id="3" name="Vertical Text Placeholder 2"/>
          <p:cNvSpPr>
            <a:spLocks noGrp="1"/>
          </p:cNvSpPr>
          <p:nvPr>
            <p:ph type="body" orient="vert" idx="1"/>
          </p:nvPr>
        </p:nvSpPr>
        <p:spPr/>
        <p:txBody>
          <a:bodyPr vert="eaVert" anchor="t"/>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4" name="Date Placeholder 3"/>
          <p:cNvSpPr>
            <a:spLocks noGrp="1"/>
          </p:cNvSpPr>
          <p:nvPr>
            <p:ph type="dt" sz="half" idx="10"/>
          </p:nvPr>
        </p:nvSpPr>
        <p:spPr/>
        <p:txBody>
          <a:bodyPr/>
          <a:lstStyle/>
          <a:p>
            <a:fld id="{CAD14B1C-B6CC-4D11-BD36-5840217FD3BB}" type="datetimeFigureOut">
              <a:rPr lang="sk-SK" smtClean="0"/>
              <a:t>30.3.2017</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0AFE4E81-461D-4FC2-8967-FD19FF70F05A}" type="slidenum">
              <a:rPr lang="sk-SK" smtClean="0"/>
              <a:t>‹#›</a:t>
            </a:fld>
            <a:endParaRPr lang="sk-SK"/>
          </a:p>
        </p:txBody>
      </p:sp>
    </p:spTree>
    <p:extLst>
      <p:ext uri="{BB962C8B-B14F-4D97-AF65-F5344CB8AC3E}">
        <p14:creationId xmlns:p14="http://schemas.microsoft.com/office/powerpoint/2010/main" val="39400285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sk-SK" smtClean="0"/>
              <a:t>Upravte štýly predlohy textu</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4" name="Date Placeholder 3"/>
          <p:cNvSpPr>
            <a:spLocks noGrp="1"/>
          </p:cNvSpPr>
          <p:nvPr>
            <p:ph type="dt" sz="half" idx="10"/>
          </p:nvPr>
        </p:nvSpPr>
        <p:spPr/>
        <p:txBody>
          <a:bodyPr/>
          <a:lstStyle/>
          <a:p>
            <a:fld id="{CAD14B1C-B6CC-4D11-BD36-5840217FD3BB}" type="datetimeFigureOut">
              <a:rPr lang="sk-SK" smtClean="0"/>
              <a:t>30.3.2017</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0AFE4E81-461D-4FC2-8967-FD19FF70F05A}" type="slidenum">
              <a:rPr lang="sk-SK" smtClean="0"/>
              <a:t>‹#›</a:t>
            </a:fld>
            <a:endParaRPr lang="sk-SK"/>
          </a:p>
        </p:txBody>
      </p:sp>
    </p:spTree>
    <p:extLst>
      <p:ext uri="{BB962C8B-B14F-4D97-AF65-F5344CB8AC3E}">
        <p14:creationId xmlns:p14="http://schemas.microsoft.com/office/powerpoint/2010/main" val="2328312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sk-SK" smtClean="0"/>
              <a:t>Upravte štýly predlohy textu</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5" name="Date Placeholder 4"/>
          <p:cNvSpPr>
            <a:spLocks noGrp="1"/>
          </p:cNvSpPr>
          <p:nvPr>
            <p:ph type="dt" sz="half" idx="10"/>
          </p:nvPr>
        </p:nvSpPr>
        <p:spPr/>
        <p:txBody>
          <a:bodyPr/>
          <a:lstStyle/>
          <a:p>
            <a:fld id="{CAD14B1C-B6CC-4D11-BD36-5840217FD3BB}" type="datetimeFigureOut">
              <a:rPr lang="sk-SK" smtClean="0"/>
              <a:t>30.3.2017</a:t>
            </a:fld>
            <a:endParaRPr lang="sk-SK"/>
          </a:p>
        </p:txBody>
      </p:sp>
      <p:sp>
        <p:nvSpPr>
          <p:cNvPr id="6" name="Footer Placeholder 5"/>
          <p:cNvSpPr>
            <a:spLocks noGrp="1"/>
          </p:cNvSpPr>
          <p:nvPr>
            <p:ph type="ftr" sz="quarter" idx="11"/>
          </p:nvPr>
        </p:nvSpPr>
        <p:spPr/>
        <p:txBody>
          <a:bodyPr/>
          <a:lstStyle/>
          <a:p>
            <a:endParaRPr lang="sk-SK"/>
          </a:p>
        </p:txBody>
      </p:sp>
      <p:sp>
        <p:nvSpPr>
          <p:cNvPr id="7" name="Slide Number Placeholder 6"/>
          <p:cNvSpPr>
            <a:spLocks noGrp="1"/>
          </p:cNvSpPr>
          <p:nvPr>
            <p:ph type="sldNum" sz="quarter" idx="12"/>
          </p:nvPr>
        </p:nvSpPr>
        <p:spPr/>
        <p:txBody>
          <a:bodyPr/>
          <a:lstStyle/>
          <a:p>
            <a:fld id="{0AFE4E81-461D-4FC2-8967-FD19FF70F05A}" type="slidenum">
              <a:rPr lang="sk-SK" smtClean="0"/>
              <a:t>‹#›</a:t>
            </a:fld>
            <a:endParaRPr lang="sk-SK"/>
          </a:p>
        </p:txBody>
      </p:sp>
    </p:spTree>
    <p:extLst>
      <p:ext uri="{BB962C8B-B14F-4D97-AF65-F5344CB8AC3E}">
        <p14:creationId xmlns:p14="http://schemas.microsoft.com/office/powerpoint/2010/main" val="19197449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sk-SK" smtClean="0"/>
              <a:t>Upravte štýly predlohy textu</a:t>
            </a:r>
            <a:endParaRPr lang="en-US" dirty="0"/>
          </a:p>
        </p:txBody>
      </p:sp>
      <p:sp>
        <p:nvSpPr>
          <p:cNvPr id="3" name="Text Placeholder 2"/>
          <p:cNvSpPr>
            <a:spLocks noGrp="1"/>
          </p:cNvSpPr>
          <p:nvPr>
            <p:ph type="body" idx="1" hasCustomPrompt="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5" name="Text Placeholder 4"/>
          <p:cNvSpPr>
            <a:spLocks noGrp="1"/>
          </p:cNvSpPr>
          <p:nvPr>
            <p:ph type="body" sz="quarter" idx="3" hasCustomPrompt="1"/>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7" name="Date Placeholder 6"/>
          <p:cNvSpPr>
            <a:spLocks noGrp="1"/>
          </p:cNvSpPr>
          <p:nvPr>
            <p:ph type="dt" sz="half" idx="10"/>
          </p:nvPr>
        </p:nvSpPr>
        <p:spPr/>
        <p:txBody>
          <a:bodyPr/>
          <a:lstStyle/>
          <a:p>
            <a:fld id="{CAD14B1C-B6CC-4D11-BD36-5840217FD3BB}" type="datetimeFigureOut">
              <a:rPr lang="sk-SK" smtClean="0"/>
              <a:t>30.3.2017</a:t>
            </a:fld>
            <a:endParaRPr lang="sk-SK"/>
          </a:p>
        </p:txBody>
      </p:sp>
      <p:sp>
        <p:nvSpPr>
          <p:cNvPr id="8" name="Footer Placeholder 7"/>
          <p:cNvSpPr>
            <a:spLocks noGrp="1"/>
          </p:cNvSpPr>
          <p:nvPr>
            <p:ph type="ftr" sz="quarter" idx="11"/>
          </p:nvPr>
        </p:nvSpPr>
        <p:spPr/>
        <p:txBody>
          <a:bodyPr/>
          <a:lstStyle/>
          <a:p>
            <a:endParaRPr lang="sk-SK"/>
          </a:p>
        </p:txBody>
      </p:sp>
      <p:sp>
        <p:nvSpPr>
          <p:cNvPr id="9" name="Slide Number Placeholder 8"/>
          <p:cNvSpPr>
            <a:spLocks noGrp="1"/>
          </p:cNvSpPr>
          <p:nvPr>
            <p:ph type="sldNum" sz="quarter" idx="12"/>
          </p:nvPr>
        </p:nvSpPr>
        <p:spPr/>
        <p:txBody>
          <a:bodyPr/>
          <a:lstStyle/>
          <a:p>
            <a:fld id="{0AFE4E81-461D-4FC2-8967-FD19FF70F05A}" type="slidenum">
              <a:rPr lang="sk-SK" smtClean="0"/>
              <a:t>‹#›</a:t>
            </a:fld>
            <a:endParaRPr lang="sk-SK"/>
          </a:p>
        </p:txBody>
      </p:sp>
    </p:spTree>
    <p:extLst>
      <p:ext uri="{BB962C8B-B14F-4D97-AF65-F5344CB8AC3E}">
        <p14:creationId xmlns:p14="http://schemas.microsoft.com/office/powerpoint/2010/main" val="12833215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sk-SK" smtClean="0"/>
              <a:t>Upravte štýly predlohy textu</a:t>
            </a:r>
            <a:endParaRPr lang="en-US" dirty="0"/>
          </a:p>
        </p:txBody>
      </p:sp>
      <p:sp>
        <p:nvSpPr>
          <p:cNvPr id="3" name="Date Placeholder 2"/>
          <p:cNvSpPr>
            <a:spLocks noGrp="1"/>
          </p:cNvSpPr>
          <p:nvPr>
            <p:ph type="dt" sz="half" idx="10"/>
          </p:nvPr>
        </p:nvSpPr>
        <p:spPr/>
        <p:txBody>
          <a:bodyPr/>
          <a:lstStyle/>
          <a:p>
            <a:fld id="{CAD14B1C-B6CC-4D11-BD36-5840217FD3BB}" type="datetimeFigureOut">
              <a:rPr lang="sk-SK" smtClean="0"/>
              <a:t>30.3.2017</a:t>
            </a:fld>
            <a:endParaRPr lang="sk-SK"/>
          </a:p>
        </p:txBody>
      </p:sp>
      <p:sp>
        <p:nvSpPr>
          <p:cNvPr id="4" name="Footer Placeholder 3"/>
          <p:cNvSpPr>
            <a:spLocks noGrp="1"/>
          </p:cNvSpPr>
          <p:nvPr>
            <p:ph type="ftr" sz="quarter" idx="11"/>
          </p:nvPr>
        </p:nvSpPr>
        <p:spPr/>
        <p:txBody>
          <a:bodyPr/>
          <a:lstStyle/>
          <a:p>
            <a:endParaRPr lang="sk-SK"/>
          </a:p>
        </p:txBody>
      </p:sp>
      <p:sp>
        <p:nvSpPr>
          <p:cNvPr id="5" name="Slide Number Placeholder 4"/>
          <p:cNvSpPr>
            <a:spLocks noGrp="1"/>
          </p:cNvSpPr>
          <p:nvPr>
            <p:ph type="sldNum" sz="quarter" idx="12"/>
          </p:nvPr>
        </p:nvSpPr>
        <p:spPr/>
        <p:txBody>
          <a:bodyPr/>
          <a:lstStyle/>
          <a:p>
            <a:fld id="{0AFE4E81-461D-4FC2-8967-FD19FF70F05A}" type="slidenum">
              <a:rPr lang="sk-SK" smtClean="0"/>
              <a:t>‹#›</a:t>
            </a:fld>
            <a:endParaRPr lang="sk-SK"/>
          </a:p>
        </p:txBody>
      </p:sp>
    </p:spTree>
    <p:extLst>
      <p:ext uri="{BB962C8B-B14F-4D97-AF65-F5344CB8AC3E}">
        <p14:creationId xmlns:p14="http://schemas.microsoft.com/office/powerpoint/2010/main" val="15291727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CAD14B1C-B6CC-4D11-BD36-5840217FD3BB}" type="datetimeFigureOut">
              <a:rPr lang="sk-SK" smtClean="0"/>
              <a:t>30.3.2017</a:t>
            </a:fld>
            <a:endParaRPr lang="sk-SK"/>
          </a:p>
        </p:txBody>
      </p:sp>
      <p:sp>
        <p:nvSpPr>
          <p:cNvPr id="3" name="Footer Placeholder 2"/>
          <p:cNvSpPr>
            <a:spLocks noGrp="1"/>
          </p:cNvSpPr>
          <p:nvPr>
            <p:ph type="ftr" sz="quarter" idx="11"/>
          </p:nvPr>
        </p:nvSpPr>
        <p:spPr/>
        <p:txBody>
          <a:bodyPr/>
          <a:lstStyle/>
          <a:p>
            <a:endParaRPr lang="sk-SK"/>
          </a:p>
        </p:txBody>
      </p:sp>
      <p:sp>
        <p:nvSpPr>
          <p:cNvPr id="4" name="Slide Number Placeholder 3"/>
          <p:cNvSpPr>
            <a:spLocks noGrp="1"/>
          </p:cNvSpPr>
          <p:nvPr>
            <p:ph type="sldNum" sz="quarter" idx="12"/>
          </p:nvPr>
        </p:nvSpPr>
        <p:spPr/>
        <p:txBody>
          <a:bodyPr/>
          <a:lstStyle/>
          <a:p>
            <a:fld id="{0AFE4E81-461D-4FC2-8967-FD19FF70F05A}" type="slidenum">
              <a:rPr lang="sk-SK" smtClean="0"/>
              <a:t>‹#›</a:t>
            </a:fld>
            <a:endParaRPr lang="sk-SK"/>
          </a:p>
        </p:txBody>
      </p:sp>
    </p:spTree>
    <p:extLst>
      <p:ext uri="{BB962C8B-B14F-4D97-AF65-F5344CB8AC3E}">
        <p14:creationId xmlns:p14="http://schemas.microsoft.com/office/powerpoint/2010/main" val="18174519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sk-SK" smtClean="0"/>
              <a:t>Upravte štýly predlohy textu</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smtClean="0"/>
              <a:t>Upravte štýl predlohy textu.</a:t>
            </a:r>
          </a:p>
        </p:txBody>
      </p:sp>
      <p:sp>
        <p:nvSpPr>
          <p:cNvPr id="5" name="Date Placeholder 4"/>
          <p:cNvSpPr>
            <a:spLocks noGrp="1"/>
          </p:cNvSpPr>
          <p:nvPr>
            <p:ph type="dt" sz="half" idx="10"/>
          </p:nvPr>
        </p:nvSpPr>
        <p:spPr/>
        <p:txBody>
          <a:bodyPr/>
          <a:lstStyle/>
          <a:p>
            <a:fld id="{CAD14B1C-B6CC-4D11-BD36-5840217FD3BB}" type="datetimeFigureOut">
              <a:rPr lang="sk-SK" smtClean="0"/>
              <a:t>30.3.2017</a:t>
            </a:fld>
            <a:endParaRPr lang="sk-SK"/>
          </a:p>
        </p:txBody>
      </p:sp>
      <p:sp>
        <p:nvSpPr>
          <p:cNvPr id="6" name="Footer Placeholder 5"/>
          <p:cNvSpPr>
            <a:spLocks noGrp="1"/>
          </p:cNvSpPr>
          <p:nvPr>
            <p:ph type="ftr" sz="quarter" idx="11"/>
          </p:nvPr>
        </p:nvSpPr>
        <p:spPr/>
        <p:txBody>
          <a:bodyPr/>
          <a:lstStyle/>
          <a:p>
            <a:endParaRPr lang="sk-SK"/>
          </a:p>
        </p:txBody>
      </p:sp>
      <p:sp>
        <p:nvSpPr>
          <p:cNvPr id="7" name="Slide Number Placeholder 6"/>
          <p:cNvSpPr>
            <a:spLocks noGrp="1"/>
          </p:cNvSpPr>
          <p:nvPr>
            <p:ph type="sldNum" sz="quarter" idx="12"/>
          </p:nvPr>
        </p:nvSpPr>
        <p:spPr/>
        <p:txBody>
          <a:bodyPr/>
          <a:lstStyle/>
          <a:p>
            <a:fld id="{0AFE4E81-461D-4FC2-8967-FD19FF70F05A}" type="slidenum">
              <a:rPr lang="sk-SK" smtClean="0"/>
              <a:t>‹#›</a:t>
            </a:fld>
            <a:endParaRPr lang="sk-SK"/>
          </a:p>
        </p:txBody>
      </p:sp>
    </p:spTree>
    <p:extLst>
      <p:ext uri="{BB962C8B-B14F-4D97-AF65-F5344CB8AC3E}">
        <p14:creationId xmlns:p14="http://schemas.microsoft.com/office/powerpoint/2010/main" val="20903464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sk-SK" smtClean="0"/>
              <a:t>Upravte štýly predlohy textu</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sk-SK" smtClean="0"/>
              <a:t>Ak chcete pridať obrázok, kliknite na ikonu</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smtClean="0"/>
              <a:t>Upravte štýl predlohy textu.</a:t>
            </a:r>
          </a:p>
        </p:txBody>
      </p:sp>
      <p:sp>
        <p:nvSpPr>
          <p:cNvPr id="5" name="Date Placeholder 4"/>
          <p:cNvSpPr>
            <a:spLocks noGrp="1"/>
          </p:cNvSpPr>
          <p:nvPr>
            <p:ph type="dt" sz="half" idx="10"/>
          </p:nvPr>
        </p:nvSpPr>
        <p:spPr/>
        <p:txBody>
          <a:bodyPr/>
          <a:lstStyle/>
          <a:p>
            <a:fld id="{CAD14B1C-B6CC-4D11-BD36-5840217FD3BB}" type="datetimeFigureOut">
              <a:rPr lang="sk-SK" smtClean="0"/>
              <a:t>30.3.2017</a:t>
            </a:fld>
            <a:endParaRPr lang="sk-SK"/>
          </a:p>
        </p:txBody>
      </p:sp>
      <p:sp>
        <p:nvSpPr>
          <p:cNvPr id="6" name="Footer Placeholder 5"/>
          <p:cNvSpPr>
            <a:spLocks noGrp="1"/>
          </p:cNvSpPr>
          <p:nvPr>
            <p:ph type="ftr" sz="quarter" idx="11"/>
          </p:nvPr>
        </p:nvSpPr>
        <p:spPr/>
        <p:txBody>
          <a:bodyPr/>
          <a:lstStyle/>
          <a:p>
            <a:endParaRPr lang="sk-SK"/>
          </a:p>
        </p:txBody>
      </p:sp>
      <p:sp>
        <p:nvSpPr>
          <p:cNvPr id="7" name="Slide Number Placeholder 6"/>
          <p:cNvSpPr>
            <a:spLocks noGrp="1"/>
          </p:cNvSpPr>
          <p:nvPr>
            <p:ph type="sldNum" sz="quarter" idx="12"/>
          </p:nvPr>
        </p:nvSpPr>
        <p:spPr/>
        <p:txBody>
          <a:bodyPr/>
          <a:lstStyle/>
          <a:p>
            <a:fld id="{0AFE4E81-461D-4FC2-8967-FD19FF70F05A}" type="slidenum">
              <a:rPr lang="sk-SK" smtClean="0"/>
              <a:t>‹#›</a:t>
            </a:fld>
            <a:endParaRPr lang="sk-SK"/>
          </a:p>
        </p:txBody>
      </p:sp>
    </p:spTree>
    <p:extLst>
      <p:ext uri="{BB962C8B-B14F-4D97-AF65-F5344CB8AC3E}">
        <p14:creationId xmlns:p14="http://schemas.microsoft.com/office/powerpoint/2010/main" val="9533272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sk-SK" smtClean="0"/>
              <a:t>Upravte štýly predlohy textu</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CAD14B1C-B6CC-4D11-BD36-5840217FD3BB}" type="datetimeFigureOut">
              <a:rPr lang="sk-SK" smtClean="0"/>
              <a:t>30.3.2017</a:t>
            </a:fld>
            <a:endParaRPr lang="sk-SK"/>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sk-SK"/>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0AFE4E81-461D-4FC2-8967-FD19FF70F05A}" type="slidenum">
              <a:rPr lang="sk-SK" smtClean="0"/>
              <a:t>‹#›</a:t>
            </a:fld>
            <a:endParaRPr lang="sk-SK"/>
          </a:p>
        </p:txBody>
      </p:sp>
    </p:spTree>
    <p:extLst>
      <p:ext uri="{BB962C8B-B14F-4D97-AF65-F5344CB8AC3E}">
        <p14:creationId xmlns:p14="http://schemas.microsoft.com/office/powerpoint/2010/main" val="1596125036"/>
      </p:ext>
    </p:extLst>
  </p:cSld>
  <p:clrMap bg1="dk1" tx1="lt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 id="2147483783" r:id="rId15"/>
    <p:sldLayoutId id="2147483784" r:id="rId16"/>
    <p:sldLayoutId id="2147483785"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sk-SK" smtClean="0"/>
              <a:t>Upravte štýly predlohy textu</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CAD14B1C-B6CC-4D11-BD36-5840217FD3BB}" type="datetimeFigureOut">
              <a:rPr lang="sk-SK" smtClean="0"/>
              <a:t>30.3.2017</a:t>
            </a:fld>
            <a:endParaRPr lang="sk-SK"/>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sk-SK"/>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0AFE4E81-461D-4FC2-8967-FD19FF70F05A}" type="slidenum">
              <a:rPr lang="sk-SK" smtClean="0"/>
              <a:t>‹#›</a:t>
            </a:fld>
            <a:endParaRPr lang="sk-SK"/>
          </a:p>
        </p:txBody>
      </p:sp>
    </p:spTree>
    <p:extLst>
      <p:ext uri="{BB962C8B-B14F-4D97-AF65-F5344CB8AC3E}">
        <p14:creationId xmlns:p14="http://schemas.microsoft.com/office/powerpoint/2010/main" val="4106913489"/>
      </p:ext>
    </p:extLst>
  </p:cSld>
  <p:clrMap bg1="dk1" tx1="lt1" bg2="dk2" tx2="lt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 id="2147483799" r:id="rId13"/>
    <p:sldLayoutId id="2147483800" r:id="rId14"/>
    <p:sldLayoutId id="2147483801" r:id="rId15"/>
    <p:sldLayoutId id="2147483802" r:id="rId16"/>
    <p:sldLayoutId id="2147483803"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audio" Target="../media/audio1.wav"/><Relationship Id="rId5" Type="http://schemas.openxmlformats.org/officeDocument/2006/relationships/image" Target="../media/image8.png"/><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zahady.org/wp-content/uploads/2016/02/3169BAE100000578-3456741-image-a-38_1456036504577.jpg" TargetMode="External"/><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16.gif"/><Relationship Id="rId5" Type="http://schemas.openxmlformats.org/officeDocument/2006/relationships/image" Target="../media/image15.pn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adam.cas.sk/galeria/15092" TargetMode="Externa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lokTextu 3"/>
          <p:cNvSpPr txBox="1"/>
          <p:nvPr/>
        </p:nvSpPr>
        <p:spPr>
          <a:xfrm>
            <a:off x="497795" y="358865"/>
            <a:ext cx="9576749" cy="6001643"/>
          </a:xfrm>
          <a:prstGeom prst="rect">
            <a:avLst/>
          </a:prstGeom>
          <a:noFill/>
        </p:spPr>
        <p:txBody>
          <a:bodyPr wrap="square" rtlCol="0">
            <a:spAutoFit/>
          </a:bodyPr>
          <a:lstStyle/>
          <a:p>
            <a:r>
              <a:rPr lang="sk-SK" sz="9600" dirty="0" smtClean="0">
                <a:latin typeface="Tw Cen MT Condensed Extra Bold" panose="020B0803020202020204" pitchFamily="34" charset="-18"/>
              </a:rPr>
              <a:t>Príjemne sa usaďte </a:t>
            </a:r>
          </a:p>
          <a:p>
            <a:r>
              <a:rPr lang="sk-SK" sz="9600" dirty="0" smtClean="0">
                <a:latin typeface="Tw Cen MT Condensed Extra Bold" panose="020B0803020202020204" pitchFamily="34" charset="-18"/>
              </a:rPr>
              <a:t>a relaxujte pri hodnotení našej   prezentácie </a:t>
            </a:r>
            <a:r>
              <a:rPr lang="sk-SK" sz="9600" dirty="0" smtClean="0">
                <a:latin typeface="Tw Cen MT Condensed Extra Bold" panose="020B0803020202020204" pitchFamily="34" charset="-18"/>
                <a:sym typeface="Wingdings" panose="05000000000000000000" pitchFamily="2" charset="2"/>
              </a:rPr>
              <a:t></a:t>
            </a:r>
            <a:endParaRPr lang="sk-SK" sz="9600" dirty="0">
              <a:latin typeface="Tw Cen MT Condensed Extra Bold" panose="020B0803020202020204" pitchFamily="34" charset="-18"/>
            </a:endParaRPr>
          </a:p>
        </p:txBody>
      </p:sp>
      <p:pic>
        <p:nvPicPr>
          <p:cNvPr id="2" name="Obrázok 1"/>
          <p:cNvPicPr>
            <a:picLocks noChangeAspect="1"/>
          </p:cNvPicPr>
          <p:nvPr/>
        </p:nvPicPr>
        <p:blipFill>
          <a:blip r:embed="rId2"/>
          <a:stretch>
            <a:fillRect/>
          </a:stretch>
        </p:blipFill>
        <p:spPr>
          <a:xfrm>
            <a:off x="8291593" y="2085238"/>
            <a:ext cx="3565902" cy="2129636"/>
          </a:xfrm>
          <a:prstGeom prst="rect">
            <a:avLst/>
          </a:prstGeom>
          <a:effectLst>
            <a:softEdge rad="38100"/>
          </a:effectLst>
        </p:spPr>
      </p:pic>
    </p:spTree>
    <p:extLst>
      <p:ext uri="{BB962C8B-B14F-4D97-AF65-F5344CB8AC3E}">
        <p14:creationId xmlns:p14="http://schemas.microsoft.com/office/powerpoint/2010/main" val="9164566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lokTextu 1"/>
          <p:cNvSpPr txBox="1"/>
          <p:nvPr/>
        </p:nvSpPr>
        <p:spPr>
          <a:xfrm>
            <a:off x="2914116" y="170917"/>
            <a:ext cx="5174815" cy="584775"/>
          </a:xfrm>
          <a:prstGeom prst="rect">
            <a:avLst/>
          </a:prstGeom>
          <a:noFill/>
        </p:spPr>
        <p:txBody>
          <a:bodyPr wrap="none" rtlCol="0">
            <a:spAutoFit/>
          </a:bodyPr>
          <a:lstStyle/>
          <a:p>
            <a:r>
              <a:rPr lang="sk-SK" sz="3200" dirty="0" smtClean="0">
                <a:solidFill>
                  <a:srgbClr val="FF0000"/>
                </a:solidFill>
                <a:latin typeface="Tw Cen MT Condensed Extra Bold" panose="020B0803020202020204" pitchFamily="34" charset="-18"/>
              </a:rPr>
              <a:t>Mimozemšťania nás zachránili?</a:t>
            </a:r>
            <a:endParaRPr lang="sk-SK" sz="3200" dirty="0">
              <a:solidFill>
                <a:srgbClr val="FF0000"/>
              </a:solidFill>
              <a:latin typeface="Tw Cen MT Condensed Extra Bold" panose="020B0803020202020204" pitchFamily="34" charset="-18"/>
            </a:endParaRPr>
          </a:p>
        </p:txBody>
      </p:sp>
      <p:sp>
        <p:nvSpPr>
          <p:cNvPr id="3" name="Obdĺžnik 2"/>
          <p:cNvSpPr/>
          <p:nvPr/>
        </p:nvSpPr>
        <p:spPr>
          <a:xfrm>
            <a:off x="91156" y="2001373"/>
            <a:ext cx="6096000" cy="2554545"/>
          </a:xfrm>
          <a:prstGeom prst="rect">
            <a:avLst/>
          </a:prstGeom>
        </p:spPr>
        <p:txBody>
          <a:bodyPr>
            <a:spAutoFit/>
          </a:bodyPr>
          <a:lstStyle/>
          <a:p>
            <a:pPr algn="just"/>
            <a:r>
              <a:rPr lang="sk-SK" sz="2000" dirty="0">
                <a:latin typeface="Tw Cen MT Condensed Extra Bold" panose="020B0803020202020204" pitchFamily="34" charset="-18"/>
              </a:rPr>
              <a:t>„Bývalý kozmonaut tvrdí, že </a:t>
            </a:r>
            <a:r>
              <a:rPr lang="sk-SK" sz="2000" dirty="0">
                <a:solidFill>
                  <a:srgbClr val="FF0000"/>
                </a:solidFill>
                <a:latin typeface="Tw Cen MT Condensed Extra Bold" panose="020B0803020202020204" pitchFamily="34" charset="-18"/>
              </a:rPr>
              <a:t>mimozemšťania prišli na našu Zem s mierumilovným poslaním zabrániť ľudstvu, aby sa samo zničilo</a:t>
            </a:r>
            <a:r>
              <a:rPr lang="sk-SK" sz="2000" dirty="0">
                <a:latin typeface="Tw Cen MT Condensed Extra Bold" panose="020B0803020202020204" pitchFamily="34" charset="-18"/>
              </a:rPr>
              <a:t>. Šiesty muž, ktorý sa prechádzal po povrchu Mesiaca, </a:t>
            </a:r>
            <a:r>
              <a:rPr lang="sk-SK" sz="2000" dirty="0">
                <a:solidFill>
                  <a:srgbClr val="FF0000"/>
                </a:solidFill>
                <a:latin typeface="Tw Cen MT Condensed Extra Bold" panose="020B0803020202020204" pitchFamily="34" charset="-18"/>
              </a:rPr>
              <a:t>urobil ohromujúce vyhlásenie, že stvorenia z inej planéty mali za úlohu zastaviť nukleárnu vojnu</a:t>
            </a:r>
            <a:r>
              <a:rPr lang="sk-SK" sz="2000" dirty="0">
                <a:latin typeface="Tw Cen MT Condensed Extra Bold" panose="020B0803020202020204" pitchFamily="34" charset="-18"/>
              </a:rPr>
              <a:t> medzi Amerikou a Ruskom. </a:t>
            </a:r>
            <a:r>
              <a:rPr lang="sk-SK" sz="2000" dirty="0" err="1">
                <a:latin typeface="Tw Cen MT Condensed Extra Bold" panose="020B0803020202020204" pitchFamily="34" charset="-18"/>
              </a:rPr>
              <a:t>Edgar</a:t>
            </a:r>
            <a:r>
              <a:rPr lang="sk-SK" sz="2000" dirty="0">
                <a:latin typeface="Tw Cen MT Condensed Extra Bold" panose="020B0803020202020204" pitchFamily="34" charset="-18"/>
              </a:rPr>
              <a:t> </a:t>
            </a:r>
            <a:r>
              <a:rPr lang="sk-SK" sz="2000" dirty="0" err="1">
                <a:latin typeface="Tw Cen MT Condensed Extra Bold" panose="020B0803020202020204" pitchFamily="34" charset="-18"/>
              </a:rPr>
              <a:t>Mitchell</a:t>
            </a:r>
            <a:r>
              <a:rPr lang="sk-SK" sz="2000" dirty="0">
                <a:latin typeface="Tw Cen MT Condensed Extra Bold" panose="020B0803020202020204" pitchFamily="34" charset="-18"/>
              </a:rPr>
              <a:t>, veterán z misie Apolla 14 v roku 1971, povedal </a:t>
            </a:r>
            <a:r>
              <a:rPr lang="sk-SK" sz="2000" dirty="0" err="1">
                <a:latin typeface="Tw Cen MT Condensed Extra Bold" panose="020B0803020202020204" pitchFamily="34" charset="-18"/>
              </a:rPr>
              <a:t>Mirror</a:t>
            </a:r>
            <a:r>
              <a:rPr lang="sk-SK" sz="2000" dirty="0">
                <a:latin typeface="Tw Cen MT Condensed Extra Bold" panose="020B0803020202020204" pitchFamily="34" charset="-18"/>
              </a:rPr>
              <a:t> Online, že </a:t>
            </a:r>
            <a:r>
              <a:rPr lang="sk-SK" sz="2000" dirty="0">
                <a:solidFill>
                  <a:srgbClr val="FF0000"/>
                </a:solidFill>
                <a:latin typeface="Tw Cen MT Condensed Extra Bold" panose="020B0803020202020204" pitchFamily="34" charset="-18"/>
              </a:rPr>
              <a:t>vojenské zdroje videli UFO počas skúšok jadrových zbraní</a:t>
            </a:r>
            <a:r>
              <a:rPr lang="sk-SK" sz="2000" dirty="0" smtClean="0">
                <a:latin typeface="Tw Cen MT Condensed Extra Bold" panose="020B0803020202020204" pitchFamily="34" charset="-18"/>
              </a:rPr>
              <a:t>.“</a:t>
            </a:r>
            <a:endParaRPr lang="sk-SK" sz="2000" dirty="0">
              <a:latin typeface="Tw Cen MT Condensed Extra Bold" panose="020B0803020202020204" pitchFamily="34" charset="-18"/>
            </a:endParaRPr>
          </a:p>
        </p:txBody>
      </p:sp>
      <p:pic>
        <p:nvPicPr>
          <p:cNvPr id="1028" name="Picture 4" descr="Ilustračné fo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67826" y="177325"/>
            <a:ext cx="2840053" cy="2130040"/>
          </a:xfrm>
          <a:prstGeom prst="rect">
            <a:avLst/>
          </a:prstGeom>
          <a:noFill/>
          <a:effectLst>
            <a:softEdge rad="38100"/>
          </a:effectLst>
          <a:extLst>
            <a:ext uri="{909E8E84-426E-40DD-AFC4-6F175D3DCCD1}">
              <a14:hiddenFill xmlns:a14="http://schemas.microsoft.com/office/drawing/2010/main">
                <a:solidFill>
                  <a:srgbClr val="FFFFFF"/>
                </a:solidFill>
              </a14:hiddenFill>
            </a:ext>
          </a:extLst>
        </p:spPr>
      </p:pic>
      <p:sp>
        <p:nvSpPr>
          <p:cNvPr id="4" name="Obdĺžnik 3"/>
          <p:cNvSpPr/>
          <p:nvPr/>
        </p:nvSpPr>
        <p:spPr>
          <a:xfrm>
            <a:off x="150975" y="977933"/>
            <a:ext cx="6096000" cy="707886"/>
          </a:xfrm>
          <a:prstGeom prst="rect">
            <a:avLst/>
          </a:prstGeom>
        </p:spPr>
        <p:txBody>
          <a:bodyPr>
            <a:spAutoFit/>
          </a:bodyPr>
          <a:lstStyle/>
          <a:p>
            <a:pPr algn="just"/>
            <a:r>
              <a:rPr lang="sk-SK" sz="2000" dirty="0">
                <a:latin typeface="Tw Cen MT Condensed Extra Bold" panose="020B0803020202020204" pitchFamily="34" charset="-18"/>
              </a:rPr>
              <a:t>Astronaut už nechce ďalej mlčať: </a:t>
            </a:r>
            <a:r>
              <a:rPr lang="sk-SK" sz="2000" dirty="0">
                <a:solidFill>
                  <a:srgbClr val="FF0000"/>
                </a:solidFill>
                <a:latin typeface="Tw Cen MT Condensed Extra Bold" panose="020B0803020202020204" pitchFamily="34" charset="-18"/>
              </a:rPr>
              <a:t>Mimozemšťania bránili Zem pred zničením v nukleárnej vojne!</a:t>
            </a:r>
          </a:p>
        </p:txBody>
      </p:sp>
      <p:pic>
        <p:nvPicPr>
          <p:cNvPr id="5" name="Obrázok 4"/>
          <p:cNvPicPr>
            <a:picLocks noChangeAspect="1"/>
          </p:cNvPicPr>
          <p:nvPr/>
        </p:nvPicPr>
        <p:blipFill>
          <a:blip r:embed="rId3"/>
          <a:stretch>
            <a:fillRect/>
          </a:stretch>
        </p:blipFill>
        <p:spPr>
          <a:xfrm>
            <a:off x="6372492" y="2564495"/>
            <a:ext cx="3044974" cy="3684419"/>
          </a:xfrm>
          <a:prstGeom prst="rect">
            <a:avLst/>
          </a:prstGeom>
          <a:effectLst>
            <a:softEdge rad="38100"/>
          </a:effectLst>
        </p:spPr>
      </p:pic>
    </p:spTree>
    <p:extLst>
      <p:ext uri="{BB962C8B-B14F-4D97-AF65-F5344CB8AC3E}">
        <p14:creationId xmlns:p14="http://schemas.microsoft.com/office/powerpoint/2010/main" val="23410326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028"/>
                                        </p:tgtEl>
                                        <p:attrNameLst>
                                          <p:attrName>style.visibility</p:attrName>
                                        </p:attrNameLst>
                                      </p:cBhvr>
                                      <p:to>
                                        <p:strVal val="visible"/>
                                      </p:to>
                                    </p:set>
                                    <p:animEffect transition="in" filter="randombar(horizontal)">
                                      <p:cBhvr>
                                        <p:cTn id="20" dur="500"/>
                                        <p:tgtEl>
                                          <p:spTgt spid="1028"/>
                                        </p:tgtEl>
                                      </p:cBhvr>
                                    </p:animEffect>
                                  </p:childTnLst>
                                </p:cTn>
                              </p:par>
                              <p:par>
                                <p:cTn id="21" presetID="14" presetClass="entr" presetSubtype="1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randombar(horizontal)">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ĺžnik 1"/>
          <p:cNvSpPr/>
          <p:nvPr/>
        </p:nvSpPr>
        <p:spPr>
          <a:xfrm>
            <a:off x="170916" y="512062"/>
            <a:ext cx="6657173" cy="5016758"/>
          </a:xfrm>
          <a:prstGeom prst="rect">
            <a:avLst/>
          </a:prstGeom>
        </p:spPr>
        <p:txBody>
          <a:bodyPr wrap="square">
            <a:spAutoFit/>
          </a:bodyPr>
          <a:lstStyle/>
          <a:p>
            <a:pPr algn="just"/>
            <a:r>
              <a:rPr lang="sk-SK" sz="3200" dirty="0" smtClean="0">
                <a:latin typeface="Tw Cen MT Condensed Extra Bold" panose="020B0803020202020204" pitchFamily="34" charset="-18"/>
              </a:rPr>
              <a:t>Dr. MICHAELA MUSILOVÁ, </a:t>
            </a:r>
            <a:r>
              <a:rPr lang="sk-SK" sz="3200" dirty="0" err="1" smtClean="0">
                <a:latin typeface="Tw Cen MT Condensed Extra Bold" panose="020B0803020202020204" pitchFamily="34" charset="-18"/>
              </a:rPr>
              <a:t>MSci</a:t>
            </a:r>
            <a:r>
              <a:rPr lang="sk-SK" sz="3200" dirty="0" smtClean="0">
                <a:latin typeface="Tw Cen MT Condensed Extra Bold" panose="020B0803020202020204" pitchFamily="34" charset="-18"/>
              </a:rPr>
              <a:t>.</a:t>
            </a:r>
          </a:p>
          <a:p>
            <a:pPr algn="just"/>
            <a:endParaRPr lang="sk-SK" dirty="0" smtClean="0">
              <a:latin typeface="Tw Cen MT Condensed Extra Bold" panose="020B0803020202020204" pitchFamily="34" charset="-18"/>
            </a:endParaRPr>
          </a:p>
          <a:p>
            <a:r>
              <a:rPr lang="sk-SK" dirty="0" smtClean="0">
                <a:latin typeface="Tw Cen MT Condensed Extra Bold" panose="020B0803020202020204" pitchFamily="34" charset="-18"/>
              </a:rPr>
              <a:t>„Ako jedna z mála </a:t>
            </a:r>
            <a:r>
              <a:rPr lang="sk-SK" dirty="0" smtClean="0">
                <a:solidFill>
                  <a:srgbClr val="FF0000"/>
                </a:solidFill>
                <a:latin typeface="Tw Cen MT Condensed Extra Bold" panose="020B0803020202020204" pitchFamily="34" charset="-18"/>
              </a:rPr>
              <a:t>zakúsila, aké je to byť astronautom žijúcim na Marse</a:t>
            </a:r>
            <a:r>
              <a:rPr lang="sk-SK" dirty="0" smtClean="0">
                <a:latin typeface="Tw Cen MT Condensed Extra Bold" panose="020B0803020202020204" pitchFamily="34" charset="-18"/>
              </a:rPr>
              <a:t>. Dr. Michaela </a:t>
            </a:r>
            <a:r>
              <a:rPr lang="sk-SK" dirty="0" err="1" smtClean="0">
                <a:latin typeface="Tw Cen MT Condensed Extra Bold" panose="020B0803020202020204" pitchFamily="34" charset="-18"/>
              </a:rPr>
              <a:t>Musilová</a:t>
            </a:r>
            <a:r>
              <a:rPr lang="sk-SK" dirty="0" smtClean="0">
                <a:latin typeface="Tw Cen MT Condensed Extra Bold" panose="020B0803020202020204" pitchFamily="34" charset="-18"/>
              </a:rPr>
              <a:t> totiž v roku 2014 absolvovala simulovanú misiu v Mars </a:t>
            </a:r>
            <a:r>
              <a:rPr lang="sk-SK" dirty="0" err="1" smtClean="0">
                <a:latin typeface="Tw Cen MT Condensed Extra Bold" panose="020B0803020202020204" pitchFamily="34" charset="-18"/>
              </a:rPr>
              <a:t>Desert</a:t>
            </a:r>
            <a:r>
              <a:rPr lang="sk-SK" dirty="0" smtClean="0">
                <a:latin typeface="Tw Cen MT Condensed Extra Bold" panose="020B0803020202020204" pitchFamily="34" charset="-18"/>
              </a:rPr>
              <a:t> </a:t>
            </a:r>
            <a:r>
              <a:rPr lang="sk-SK" dirty="0" err="1" smtClean="0">
                <a:latin typeface="Tw Cen MT Condensed Extra Bold" panose="020B0803020202020204" pitchFamily="34" charset="-18"/>
              </a:rPr>
              <a:t>Research</a:t>
            </a:r>
            <a:r>
              <a:rPr lang="sk-SK" dirty="0" smtClean="0">
                <a:latin typeface="Tw Cen MT Condensed Extra Bold" panose="020B0803020202020204" pitchFamily="34" charset="-18"/>
              </a:rPr>
              <a:t> </a:t>
            </a:r>
            <a:r>
              <a:rPr lang="sk-SK" dirty="0" err="1" smtClean="0">
                <a:latin typeface="Tw Cen MT Condensed Extra Bold" panose="020B0803020202020204" pitchFamily="34" charset="-18"/>
              </a:rPr>
              <a:t>Station</a:t>
            </a:r>
            <a:r>
              <a:rPr lang="sk-SK" dirty="0" smtClean="0">
                <a:latin typeface="Tw Cen MT Condensed Extra Bold" panose="020B0803020202020204" pitchFamily="34" charset="-18"/>
              </a:rPr>
              <a:t> v USA.</a:t>
            </a:r>
          </a:p>
          <a:p>
            <a:r>
              <a:rPr lang="sk-SK" dirty="0" smtClean="0">
                <a:latin typeface="Tw Cen MT Condensed Extra Bold" panose="020B0803020202020204" pitchFamily="34" charset="-18"/>
              </a:rPr>
              <a:t> Jej </a:t>
            </a:r>
            <a:r>
              <a:rPr lang="sk-SK" dirty="0" smtClean="0">
                <a:solidFill>
                  <a:srgbClr val="FF0000"/>
                </a:solidFill>
                <a:latin typeface="Tw Cen MT Condensed Extra Bold" panose="020B0803020202020204" pitchFamily="34" charset="-18"/>
              </a:rPr>
              <a:t>vedeckým smerom je </a:t>
            </a:r>
            <a:r>
              <a:rPr lang="sk-SK" dirty="0" err="1" smtClean="0">
                <a:solidFill>
                  <a:srgbClr val="FF0000"/>
                </a:solidFill>
                <a:latin typeface="Tw Cen MT Condensed Extra Bold" panose="020B0803020202020204" pitchFamily="34" charset="-18"/>
              </a:rPr>
              <a:t>astrobiológia</a:t>
            </a:r>
            <a:r>
              <a:rPr lang="sk-SK" dirty="0" smtClean="0">
                <a:solidFill>
                  <a:srgbClr val="FF0000"/>
                </a:solidFill>
                <a:latin typeface="Tw Cen MT Condensed Extra Bold" panose="020B0803020202020204" pitchFamily="34" charset="-18"/>
              </a:rPr>
              <a:t> </a:t>
            </a:r>
            <a:r>
              <a:rPr lang="sk-SK" dirty="0" smtClean="0">
                <a:latin typeface="Tw Cen MT Condensed Extra Bold" panose="020B0803020202020204" pitchFamily="34" charset="-18"/>
              </a:rPr>
              <a:t>so zameraním na </a:t>
            </a:r>
            <a:r>
              <a:rPr lang="sk-SK" dirty="0" err="1" smtClean="0">
                <a:solidFill>
                  <a:srgbClr val="FF0000"/>
                </a:solidFill>
                <a:latin typeface="Tw Cen MT Condensed Extra Bold" panose="020B0803020202020204" pitchFamily="34" charset="-18"/>
              </a:rPr>
              <a:t>extrémofily</a:t>
            </a:r>
            <a:r>
              <a:rPr lang="sk-SK" dirty="0" smtClean="0">
                <a:solidFill>
                  <a:srgbClr val="FF0000"/>
                </a:solidFill>
                <a:latin typeface="Tw Cen MT Condensed Extra Bold" panose="020B0803020202020204" pitchFamily="34" charset="-18"/>
              </a:rPr>
              <a:t> – organizmy žijúce v extrémnych podmienkach</a:t>
            </a:r>
            <a:r>
              <a:rPr lang="sk-SK" dirty="0" smtClean="0">
                <a:latin typeface="Tw Cen MT Condensed Extra Bold" panose="020B0803020202020204" pitchFamily="34" charset="-18"/>
              </a:rPr>
              <a:t>, ako sú oceánske priekopy, pevninské ľadovce a pod.</a:t>
            </a:r>
          </a:p>
          <a:p>
            <a:r>
              <a:rPr lang="sk-SK" dirty="0" smtClean="0">
                <a:latin typeface="Tw Cen MT Condensed Extra Bold" panose="020B0803020202020204" pitchFamily="34" charset="-18"/>
              </a:rPr>
              <a:t>Práve </a:t>
            </a:r>
            <a:r>
              <a:rPr lang="sk-SK" dirty="0" smtClean="0">
                <a:solidFill>
                  <a:srgbClr val="FF0000"/>
                </a:solidFill>
                <a:latin typeface="Tw Cen MT Condensed Extra Bold" panose="020B0803020202020204" pitchFamily="34" charset="-18"/>
              </a:rPr>
              <a:t>takéto organizmy </a:t>
            </a:r>
            <a:r>
              <a:rPr lang="sk-SK" dirty="0" smtClean="0">
                <a:latin typeface="Tw Cen MT Condensed Extra Bold" panose="020B0803020202020204" pitchFamily="34" charset="-18"/>
              </a:rPr>
              <a:t>by sme </a:t>
            </a:r>
            <a:r>
              <a:rPr lang="sk-SK" dirty="0" smtClean="0">
                <a:solidFill>
                  <a:srgbClr val="FF0000"/>
                </a:solidFill>
                <a:latin typeface="Tw Cen MT Condensed Extra Bold" panose="020B0803020202020204" pitchFamily="34" charset="-18"/>
              </a:rPr>
              <a:t>mohli nájsť na iných planetárnych telesách </a:t>
            </a:r>
            <a:r>
              <a:rPr lang="sk-SK" dirty="0" smtClean="0">
                <a:latin typeface="Tw Cen MT Condensed Extra Bold" panose="020B0803020202020204" pitchFamily="34" charset="-18"/>
              </a:rPr>
              <a:t>v našej Slnečnej sústave.</a:t>
            </a:r>
          </a:p>
          <a:p>
            <a:r>
              <a:rPr lang="sk-SK" dirty="0" smtClean="0">
                <a:latin typeface="Tw Cen MT Condensed Extra Bold" panose="020B0803020202020204" pitchFamily="34" charset="-18"/>
              </a:rPr>
              <a:t> Svoj </a:t>
            </a:r>
            <a:r>
              <a:rPr lang="sk-SK" dirty="0" smtClean="0">
                <a:solidFill>
                  <a:srgbClr val="FF0000"/>
                </a:solidFill>
                <a:latin typeface="Tw Cen MT Condensed Extra Bold" panose="020B0803020202020204" pitchFamily="34" charset="-18"/>
              </a:rPr>
              <a:t>výskum robila na </a:t>
            </a:r>
            <a:r>
              <a:rPr lang="sk-SK" dirty="0" err="1" smtClean="0">
                <a:solidFill>
                  <a:srgbClr val="FF0000"/>
                </a:solidFill>
                <a:latin typeface="Tw Cen MT Condensed Extra Bold" panose="020B0803020202020204" pitchFamily="34" charset="-18"/>
              </a:rPr>
              <a:t>California</a:t>
            </a:r>
            <a:r>
              <a:rPr lang="sk-SK" dirty="0" smtClean="0">
                <a:solidFill>
                  <a:srgbClr val="FF0000"/>
                </a:solidFill>
                <a:latin typeface="Tw Cen MT Condensed Extra Bold" panose="020B0803020202020204" pitchFamily="34" charset="-18"/>
              </a:rPr>
              <a:t> </a:t>
            </a:r>
            <a:r>
              <a:rPr lang="sk-SK" dirty="0" err="1" smtClean="0">
                <a:solidFill>
                  <a:srgbClr val="FF0000"/>
                </a:solidFill>
                <a:latin typeface="Tw Cen MT Condensed Extra Bold" panose="020B0803020202020204" pitchFamily="34" charset="-18"/>
              </a:rPr>
              <a:t>Institute</a:t>
            </a:r>
            <a:r>
              <a:rPr lang="sk-SK" dirty="0" smtClean="0">
                <a:solidFill>
                  <a:srgbClr val="FF0000"/>
                </a:solidFill>
                <a:latin typeface="Tw Cen MT Condensed Extra Bold" panose="020B0803020202020204" pitchFamily="34" charset="-18"/>
              </a:rPr>
              <a:t> of </a:t>
            </a:r>
            <a:r>
              <a:rPr lang="sk-SK" dirty="0" err="1" smtClean="0">
                <a:solidFill>
                  <a:srgbClr val="FF0000"/>
                </a:solidFill>
                <a:latin typeface="Tw Cen MT Condensed Extra Bold" panose="020B0803020202020204" pitchFamily="34" charset="-18"/>
              </a:rPr>
              <a:t>Technology</a:t>
            </a:r>
            <a:r>
              <a:rPr lang="sk-SK" dirty="0" smtClean="0">
                <a:solidFill>
                  <a:srgbClr val="FF0000"/>
                </a:solidFill>
                <a:latin typeface="Tw Cen MT Condensed Extra Bold" panose="020B0803020202020204" pitchFamily="34" charset="-18"/>
              </a:rPr>
              <a:t> (USA), </a:t>
            </a:r>
            <a:r>
              <a:rPr lang="sk-SK" dirty="0" err="1" smtClean="0">
                <a:solidFill>
                  <a:srgbClr val="FF0000"/>
                </a:solidFill>
                <a:latin typeface="Tw Cen MT Condensed Extra Bold" panose="020B0803020202020204" pitchFamily="34" charset="-18"/>
              </a:rPr>
              <a:t>University</a:t>
            </a:r>
            <a:r>
              <a:rPr lang="sk-SK" dirty="0" smtClean="0">
                <a:solidFill>
                  <a:srgbClr val="FF0000"/>
                </a:solidFill>
                <a:latin typeface="Tw Cen MT Condensed Extra Bold" panose="020B0803020202020204" pitchFamily="34" charset="-18"/>
              </a:rPr>
              <a:t> </a:t>
            </a:r>
            <a:r>
              <a:rPr lang="sk-SK" dirty="0" err="1" smtClean="0">
                <a:solidFill>
                  <a:srgbClr val="FF0000"/>
                </a:solidFill>
                <a:latin typeface="Tw Cen MT Condensed Extra Bold" panose="020B0803020202020204" pitchFamily="34" charset="-18"/>
              </a:rPr>
              <a:t>College</a:t>
            </a:r>
            <a:r>
              <a:rPr lang="sk-SK" dirty="0" smtClean="0">
                <a:solidFill>
                  <a:srgbClr val="FF0000"/>
                </a:solidFill>
                <a:latin typeface="Tw Cen MT Condensed Extra Bold" panose="020B0803020202020204" pitchFamily="34" charset="-18"/>
              </a:rPr>
              <a:t> </a:t>
            </a:r>
            <a:r>
              <a:rPr lang="sk-SK" dirty="0" err="1" smtClean="0">
                <a:solidFill>
                  <a:srgbClr val="FF0000"/>
                </a:solidFill>
                <a:latin typeface="Tw Cen MT Condensed Extra Bold" panose="020B0803020202020204" pitchFamily="34" charset="-18"/>
              </a:rPr>
              <a:t>London</a:t>
            </a:r>
            <a:r>
              <a:rPr lang="sk-SK" dirty="0" smtClean="0">
                <a:solidFill>
                  <a:srgbClr val="FF0000"/>
                </a:solidFill>
                <a:latin typeface="Tw Cen MT Condensed Extra Bold" panose="020B0803020202020204" pitchFamily="34" charset="-18"/>
              </a:rPr>
              <a:t> (UK)</a:t>
            </a:r>
            <a:r>
              <a:rPr lang="sk-SK" dirty="0" smtClean="0">
                <a:latin typeface="Tw Cen MT Condensed Extra Bold" panose="020B0803020202020204" pitchFamily="34" charset="-18"/>
              </a:rPr>
              <a:t> a </a:t>
            </a:r>
            <a:r>
              <a:rPr lang="sk-SK" dirty="0" err="1" smtClean="0">
                <a:latin typeface="Tw Cen MT Condensed Extra Bold" panose="020B0803020202020204" pitchFamily="34" charset="-18"/>
              </a:rPr>
              <a:t>University</a:t>
            </a:r>
            <a:r>
              <a:rPr lang="sk-SK" dirty="0" smtClean="0">
                <a:latin typeface="Tw Cen MT Condensed Extra Bold" panose="020B0803020202020204" pitchFamily="34" charset="-18"/>
              </a:rPr>
              <a:t> of </a:t>
            </a:r>
            <a:r>
              <a:rPr lang="sk-SK" dirty="0" err="1" smtClean="0">
                <a:latin typeface="Tw Cen MT Condensed Extra Bold" panose="020B0803020202020204" pitchFamily="34" charset="-18"/>
              </a:rPr>
              <a:t>Bristol</a:t>
            </a:r>
            <a:r>
              <a:rPr lang="sk-SK" dirty="0" smtClean="0">
                <a:latin typeface="Tw Cen MT Condensed Extra Bold" panose="020B0803020202020204" pitchFamily="34" charset="-18"/>
              </a:rPr>
              <a:t> (UK). </a:t>
            </a:r>
            <a:r>
              <a:rPr lang="sk-SK" dirty="0" smtClean="0">
                <a:solidFill>
                  <a:srgbClr val="FF0000"/>
                </a:solidFill>
                <a:latin typeface="Tw Cen MT Condensed Extra Bold" panose="020B0803020202020204" pitchFamily="34" charset="-18"/>
              </a:rPr>
              <a:t>Získala </a:t>
            </a:r>
            <a:r>
              <a:rPr lang="sk-SK" dirty="0" smtClean="0">
                <a:latin typeface="Tw Cen MT Condensed Extra Bold" panose="020B0803020202020204" pitchFamily="34" charset="-18"/>
              </a:rPr>
              <a:t>tiež </a:t>
            </a:r>
            <a:r>
              <a:rPr lang="sk-SK" dirty="0" smtClean="0">
                <a:solidFill>
                  <a:srgbClr val="FF0000"/>
                </a:solidFill>
                <a:latin typeface="Tw Cen MT Condensed Extra Bold" panose="020B0803020202020204" pitchFamily="34" charset="-18"/>
              </a:rPr>
              <a:t>výskumné štipendium pre prácu priamo v NASA</a:t>
            </a:r>
            <a:r>
              <a:rPr lang="sk-SK" dirty="0" smtClean="0">
                <a:latin typeface="Tw Cen MT Condensed Extra Bold" panose="020B0803020202020204" pitchFamily="34" charset="-18"/>
              </a:rPr>
              <a:t> </a:t>
            </a:r>
            <a:r>
              <a:rPr lang="sk-SK" dirty="0" err="1" smtClean="0">
                <a:latin typeface="Tw Cen MT Condensed Extra Bold" panose="020B0803020202020204" pitchFamily="34" charset="-18"/>
              </a:rPr>
              <a:t>Jet</a:t>
            </a:r>
            <a:r>
              <a:rPr lang="sk-SK" dirty="0" smtClean="0">
                <a:latin typeface="Tw Cen MT Condensed Extra Bold" panose="020B0803020202020204" pitchFamily="34" charset="-18"/>
              </a:rPr>
              <a:t> </a:t>
            </a:r>
            <a:r>
              <a:rPr lang="sk-SK" dirty="0" err="1" smtClean="0">
                <a:latin typeface="Tw Cen MT Condensed Extra Bold" panose="020B0803020202020204" pitchFamily="34" charset="-18"/>
              </a:rPr>
              <a:t>Propulsion</a:t>
            </a:r>
            <a:r>
              <a:rPr lang="sk-SK" dirty="0" smtClean="0">
                <a:latin typeface="Tw Cen MT Condensed Extra Bold" panose="020B0803020202020204" pitchFamily="34" charset="-18"/>
              </a:rPr>
              <a:t> </a:t>
            </a:r>
            <a:r>
              <a:rPr lang="sk-SK" dirty="0" err="1" smtClean="0">
                <a:latin typeface="Tw Cen MT Condensed Extra Bold" panose="020B0803020202020204" pitchFamily="34" charset="-18"/>
              </a:rPr>
              <a:t>Laboratory</a:t>
            </a:r>
            <a:r>
              <a:rPr lang="sk-SK" dirty="0" smtClean="0">
                <a:latin typeface="Tw Cen MT Condensed Extra Bold" panose="020B0803020202020204" pitchFamily="34" charset="-18"/>
              </a:rPr>
              <a:t> (USA), spolupracovala aj na viacerých projektoch ESA (</a:t>
            </a:r>
            <a:r>
              <a:rPr lang="sk-SK" dirty="0" err="1" smtClean="0">
                <a:latin typeface="Tw Cen MT Condensed Extra Bold" panose="020B0803020202020204" pitchFamily="34" charset="-18"/>
              </a:rPr>
              <a:t>viz</a:t>
            </a:r>
            <a:r>
              <a:rPr lang="sk-SK" dirty="0" smtClean="0">
                <a:latin typeface="Tw Cen MT Condensed Extra Bold" panose="020B0803020202020204" pitchFamily="34" charset="-18"/>
              </a:rPr>
              <a:t> napr. projekt </a:t>
            </a:r>
            <a:r>
              <a:rPr lang="sk-SK" dirty="0" err="1" smtClean="0">
                <a:latin typeface="Tw Cen MT Condensed Extra Bold" panose="020B0803020202020204" pitchFamily="34" charset="-18"/>
              </a:rPr>
              <a:t>MoonLITE</a:t>
            </a:r>
            <a:r>
              <a:rPr lang="sk-SK" dirty="0" smtClean="0">
                <a:latin typeface="Tw Cen MT Condensed Extra Bold" panose="020B0803020202020204" pitchFamily="34" charset="-18"/>
              </a:rPr>
              <a:t>).</a:t>
            </a:r>
          </a:p>
          <a:p>
            <a:r>
              <a:rPr lang="sk-SK" dirty="0" smtClean="0">
                <a:latin typeface="Tw Cen MT Condensed Extra Bold" panose="020B0803020202020204" pitchFamily="34" charset="-18"/>
              </a:rPr>
              <a:t> Jej veľkým snom je v budúcnosti spolupracovať na vesmírnej misii, ktorej cieľom bude nájsť život v mimozemskom priestore. </a:t>
            </a:r>
            <a:endParaRPr lang="sk-SK" dirty="0">
              <a:latin typeface="Tw Cen MT Condensed Extra Bold" panose="020B0803020202020204" pitchFamily="34" charset="-18"/>
            </a:endParaRPr>
          </a:p>
        </p:txBody>
      </p:sp>
      <p:pic>
        <p:nvPicPr>
          <p:cNvPr id="3" name="Obrázok 2"/>
          <p:cNvPicPr>
            <a:picLocks noChangeAspect="1"/>
          </p:cNvPicPr>
          <p:nvPr/>
        </p:nvPicPr>
        <p:blipFill>
          <a:blip r:embed="rId2"/>
          <a:stretch>
            <a:fillRect/>
          </a:stretch>
        </p:blipFill>
        <p:spPr>
          <a:xfrm>
            <a:off x="8750893" y="433697"/>
            <a:ext cx="3375590" cy="2531693"/>
          </a:xfrm>
          <a:prstGeom prst="rect">
            <a:avLst/>
          </a:prstGeom>
          <a:effectLst>
            <a:softEdge rad="38100"/>
          </a:effectLst>
        </p:spPr>
      </p:pic>
      <p:pic>
        <p:nvPicPr>
          <p:cNvPr id="5" name="Obrázok 4"/>
          <p:cNvPicPr>
            <a:picLocks noChangeAspect="1"/>
          </p:cNvPicPr>
          <p:nvPr/>
        </p:nvPicPr>
        <p:blipFill>
          <a:blip r:embed="rId3"/>
          <a:stretch>
            <a:fillRect/>
          </a:stretch>
        </p:blipFill>
        <p:spPr>
          <a:xfrm>
            <a:off x="6657174" y="222190"/>
            <a:ext cx="1984926" cy="2850720"/>
          </a:xfrm>
          <a:prstGeom prst="rect">
            <a:avLst/>
          </a:prstGeom>
          <a:effectLst>
            <a:softEdge rad="38100"/>
          </a:effectLst>
        </p:spPr>
      </p:pic>
      <p:pic>
        <p:nvPicPr>
          <p:cNvPr id="6" name="Obrázok 5"/>
          <p:cNvPicPr>
            <a:picLocks noChangeAspect="1"/>
          </p:cNvPicPr>
          <p:nvPr/>
        </p:nvPicPr>
        <p:blipFill>
          <a:blip r:embed="rId4"/>
          <a:stretch>
            <a:fillRect/>
          </a:stretch>
        </p:blipFill>
        <p:spPr>
          <a:xfrm>
            <a:off x="6894866" y="3518242"/>
            <a:ext cx="5191499" cy="2925288"/>
          </a:xfrm>
          <a:prstGeom prst="rect">
            <a:avLst/>
          </a:prstGeom>
          <a:effectLst>
            <a:softEdge rad="38100"/>
          </a:effectLst>
        </p:spPr>
      </p:pic>
    </p:spTree>
    <p:extLst>
      <p:ext uri="{BB962C8B-B14F-4D97-AF65-F5344CB8AC3E}">
        <p14:creationId xmlns:p14="http://schemas.microsoft.com/office/powerpoint/2010/main" val="358472174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ntr" presetSubtype="1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14" presetClass="entr" presetSubtype="1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lokTextu 1"/>
          <p:cNvSpPr txBox="1"/>
          <p:nvPr/>
        </p:nvSpPr>
        <p:spPr>
          <a:xfrm>
            <a:off x="1006855" y="520530"/>
            <a:ext cx="8308685" cy="6001643"/>
          </a:xfrm>
          <a:prstGeom prst="rect">
            <a:avLst/>
          </a:prstGeom>
          <a:noFill/>
        </p:spPr>
        <p:txBody>
          <a:bodyPr wrap="none" rtlCol="0">
            <a:spAutoFit/>
          </a:bodyPr>
          <a:lstStyle/>
          <a:p>
            <a:r>
              <a:rPr lang="sk-SK" sz="9600" dirty="0" smtClean="0">
                <a:latin typeface="Tw Cen MT Condensed Extra Bold" panose="020B0803020202020204" pitchFamily="34" charset="-18"/>
              </a:rPr>
              <a:t>Ďakujeme</a:t>
            </a:r>
          </a:p>
          <a:p>
            <a:r>
              <a:rPr lang="sk-SK" sz="9600" dirty="0" smtClean="0">
                <a:latin typeface="Tw Cen MT Condensed Extra Bold" panose="020B0803020202020204" pitchFamily="34" charset="-18"/>
              </a:rPr>
              <a:t> za pozornosť</a:t>
            </a:r>
          </a:p>
          <a:p>
            <a:r>
              <a:rPr lang="sk-SK" sz="9600" dirty="0" smtClean="0">
                <a:latin typeface="Tw Cen MT Condensed Extra Bold" panose="020B0803020202020204" pitchFamily="34" charset="-18"/>
              </a:rPr>
              <a:t> a prajeme pekný</a:t>
            </a:r>
          </a:p>
          <a:p>
            <a:r>
              <a:rPr lang="sk-SK" sz="9600" dirty="0" smtClean="0">
                <a:latin typeface="Tw Cen MT Condensed Extra Bold" panose="020B0803020202020204" pitchFamily="34" charset="-18"/>
              </a:rPr>
              <a:t> zvyšok dňa </a:t>
            </a:r>
            <a:r>
              <a:rPr lang="sk-SK" sz="9600" dirty="0" smtClean="0">
                <a:latin typeface="Tw Cen MT Condensed Extra Bold" panose="020B0803020202020204" pitchFamily="34" charset="-18"/>
                <a:sym typeface="Wingdings" panose="05000000000000000000" pitchFamily="2" charset="2"/>
              </a:rPr>
              <a:t></a:t>
            </a:r>
            <a:endParaRPr lang="sk-SK" sz="9600" dirty="0">
              <a:latin typeface="Tw Cen MT Condensed Extra Bold" panose="020B0803020202020204" pitchFamily="34" charset="-18"/>
            </a:endParaRPr>
          </a:p>
        </p:txBody>
      </p:sp>
    </p:spTree>
    <p:extLst>
      <p:ext uri="{BB962C8B-B14F-4D97-AF65-F5344CB8AC3E}">
        <p14:creationId xmlns:p14="http://schemas.microsoft.com/office/powerpoint/2010/main" val="3484231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sndAc>
          <p:stSnd>
            <p:snd r:embed="rId2" name="applause.wav"/>
          </p:stSnd>
        </p:sndAc>
      </p:transition>
    </mc:Choice>
    <mc:Fallback xmlns="">
      <p:transition spd="slow">
        <p:fade/>
        <p:sndAc>
          <p:stSnd>
            <p:snd r:embed="rId4" name="applause.wav"/>
          </p:stSnd>
        </p:sndAc>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ĺžnik 5"/>
          <p:cNvSpPr/>
          <p:nvPr/>
        </p:nvSpPr>
        <p:spPr>
          <a:xfrm>
            <a:off x="6242586" y="2133154"/>
            <a:ext cx="6096000" cy="338554"/>
          </a:xfrm>
          <a:prstGeom prst="rect">
            <a:avLst/>
          </a:prstGeom>
        </p:spPr>
        <p:txBody>
          <a:bodyPr>
            <a:spAutoFit/>
          </a:bodyPr>
          <a:lstStyle/>
          <a:p>
            <a:r>
              <a:rPr lang="sk-SK" sz="1600" dirty="0">
                <a:latin typeface="Tw Cen MT Condensed Extra Bold" panose="020B0803020202020204" pitchFamily="34" charset="-18"/>
              </a:rPr>
              <a:t>http://obrazky.4ever.sk/priroda/vesmir/slnecna-sustava-185274</a:t>
            </a:r>
          </a:p>
        </p:txBody>
      </p:sp>
      <p:sp>
        <p:nvSpPr>
          <p:cNvPr id="9" name="Obdĺžnik 8"/>
          <p:cNvSpPr/>
          <p:nvPr/>
        </p:nvSpPr>
        <p:spPr>
          <a:xfrm>
            <a:off x="6201707" y="3216084"/>
            <a:ext cx="6096000" cy="584775"/>
          </a:xfrm>
          <a:prstGeom prst="rect">
            <a:avLst/>
          </a:prstGeom>
        </p:spPr>
        <p:txBody>
          <a:bodyPr>
            <a:spAutoFit/>
          </a:bodyPr>
          <a:lstStyle/>
          <a:p>
            <a:r>
              <a:rPr lang="sk-SK" sz="1600" dirty="0">
                <a:latin typeface="Tw Cen MT Condensed Extra Bold" panose="020B0803020202020204" pitchFamily="34" charset="-18"/>
              </a:rPr>
              <a:t>http://zahady.org/autenticke-dokazy-o-existencii-ufo-priamo-z-archivu-nasa/</a:t>
            </a:r>
          </a:p>
        </p:txBody>
      </p:sp>
      <p:sp>
        <p:nvSpPr>
          <p:cNvPr id="2" name="Obdĺžnik 1"/>
          <p:cNvSpPr/>
          <p:nvPr/>
        </p:nvSpPr>
        <p:spPr>
          <a:xfrm>
            <a:off x="91155" y="1242851"/>
            <a:ext cx="6096000" cy="584775"/>
          </a:xfrm>
          <a:prstGeom prst="rect">
            <a:avLst/>
          </a:prstGeom>
        </p:spPr>
        <p:txBody>
          <a:bodyPr>
            <a:spAutoFit/>
          </a:bodyPr>
          <a:lstStyle/>
          <a:p>
            <a:r>
              <a:rPr lang="sk-SK" sz="1600" dirty="0">
                <a:latin typeface="Tw Cen MT Condensed Extra Bold" panose="020B0803020202020204" pitchFamily="34" charset="-18"/>
              </a:rPr>
              <a:t>http://www.ta3.com/clanok/1052896/kde-vo-vesmire-najdeme-cudzi-zivot-niektori-vedci-maju-jasno.html</a:t>
            </a:r>
          </a:p>
        </p:txBody>
      </p:sp>
      <p:sp>
        <p:nvSpPr>
          <p:cNvPr id="3" name="Obdĺžnik 2"/>
          <p:cNvSpPr/>
          <p:nvPr/>
        </p:nvSpPr>
        <p:spPr>
          <a:xfrm>
            <a:off x="116792" y="2670000"/>
            <a:ext cx="6096000" cy="338554"/>
          </a:xfrm>
          <a:prstGeom prst="rect">
            <a:avLst/>
          </a:prstGeom>
        </p:spPr>
        <p:txBody>
          <a:bodyPr>
            <a:spAutoFit/>
          </a:bodyPr>
          <a:lstStyle/>
          <a:p>
            <a:r>
              <a:rPr lang="sk-SK" sz="1600" dirty="0">
                <a:latin typeface="Tw Cen MT Condensed Extra Bold" panose="020B0803020202020204" pitchFamily="34" charset="-18"/>
              </a:rPr>
              <a:t>http://zahady.org/tajomstvo-mimozemskej-hudby-apolla-10-vyriesene/</a:t>
            </a:r>
          </a:p>
        </p:txBody>
      </p:sp>
      <p:sp>
        <p:nvSpPr>
          <p:cNvPr id="4" name="Obdĺžnik 3"/>
          <p:cNvSpPr/>
          <p:nvPr/>
        </p:nvSpPr>
        <p:spPr>
          <a:xfrm>
            <a:off x="91076" y="3175967"/>
            <a:ext cx="4274568" cy="338554"/>
          </a:xfrm>
          <a:prstGeom prst="rect">
            <a:avLst/>
          </a:prstGeom>
        </p:spPr>
        <p:txBody>
          <a:bodyPr wrap="none">
            <a:spAutoFit/>
          </a:bodyPr>
          <a:lstStyle/>
          <a:p>
            <a:r>
              <a:rPr lang="sk-SK" sz="1600" dirty="0">
                <a:latin typeface="Tw Cen MT Condensed Extra Bold" panose="020B0803020202020204" pitchFamily="34" charset="-18"/>
              </a:rPr>
              <a:t>http://www.clipartkid.com/funny-vacation-cliparts/</a:t>
            </a:r>
          </a:p>
        </p:txBody>
      </p:sp>
      <p:sp>
        <p:nvSpPr>
          <p:cNvPr id="5" name="Obdĺžnik 4"/>
          <p:cNvSpPr/>
          <p:nvPr/>
        </p:nvSpPr>
        <p:spPr>
          <a:xfrm>
            <a:off x="78761" y="3722899"/>
            <a:ext cx="3603679" cy="338554"/>
          </a:xfrm>
          <a:prstGeom prst="rect">
            <a:avLst/>
          </a:prstGeom>
        </p:spPr>
        <p:txBody>
          <a:bodyPr wrap="none">
            <a:spAutoFit/>
          </a:bodyPr>
          <a:lstStyle/>
          <a:p>
            <a:r>
              <a:rPr lang="sk-SK" sz="1600" dirty="0">
                <a:latin typeface="Tw Cen MT Condensed Extra Bold" panose="020B0803020202020204" pitchFamily="34" charset="-18"/>
              </a:rPr>
              <a:t>http://myfigurecollection.net/item/196176</a:t>
            </a:r>
          </a:p>
        </p:txBody>
      </p:sp>
      <p:sp>
        <p:nvSpPr>
          <p:cNvPr id="7" name="Obdĺžnik 6"/>
          <p:cNvSpPr/>
          <p:nvPr/>
        </p:nvSpPr>
        <p:spPr>
          <a:xfrm>
            <a:off x="99701" y="4165514"/>
            <a:ext cx="6096000" cy="584775"/>
          </a:xfrm>
          <a:prstGeom prst="rect">
            <a:avLst/>
          </a:prstGeom>
        </p:spPr>
        <p:txBody>
          <a:bodyPr>
            <a:spAutoFit/>
          </a:bodyPr>
          <a:lstStyle/>
          <a:p>
            <a:r>
              <a:rPr lang="sk-SK" sz="1600" dirty="0">
                <a:latin typeface="Tw Cen MT Condensed Extra Bold" panose="020B0803020202020204" pitchFamily="34" charset="-18"/>
              </a:rPr>
              <a:t>http://www.topky.sk/cl/13/1343976/Renomovany-fyzik--Vo-vesmire-jednoznacne-existuju-mimozemstania-</a:t>
            </a:r>
          </a:p>
        </p:txBody>
      </p:sp>
      <p:sp>
        <p:nvSpPr>
          <p:cNvPr id="8" name="Obdĺžnik 7"/>
          <p:cNvSpPr/>
          <p:nvPr/>
        </p:nvSpPr>
        <p:spPr>
          <a:xfrm>
            <a:off x="125339" y="4840630"/>
            <a:ext cx="6096000" cy="584775"/>
          </a:xfrm>
          <a:prstGeom prst="rect">
            <a:avLst/>
          </a:prstGeom>
        </p:spPr>
        <p:txBody>
          <a:bodyPr>
            <a:spAutoFit/>
          </a:bodyPr>
          <a:lstStyle/>
          <a:p>
            <a:r>
              <a:rPr lang="sk-SK" sz="1600" dirty="0">
                <a:latin typeface="Tw Cen MT Condensed Extra Bold" panose="020B0803020202020204" pitchFamily="34" charset="-18"/>
              </a:rPr>
              <a:t>https://www.noviny.sk/veda-a-technika/102139-vedci-objavili-na-marse-zivot-pri-pokusoch-ho-znicili</a:t>
            </a:r>
          </a:p>
        </p:txBody>
      </p:sp>
      <p:sp>
        <p:nvSpPr>
          <p:cNvPr id="10" name="Obdĺžnik 9"/>
          <p:cNvSpPr/>
          <p:nvPr/>
        </p:nvSpPr>
        <p:spPr>
          <a:xfrm>
            <a:off x="108247" y="5455928"/>
            <a:ext cx="6096000" cy="584775"/>
          </a:xfrm>
          <a:prstGeom prst="rect">
            <a:avLst/>
          </a:prstGeom>
        </p:spPr>
        <p:txBody>
          <a:bodyPr>
            <a:spAutoFit/>
          </a:bodyPr>
          <a:lstStyle/>
          <a:p>
            <a:r>
              <a:rPr lang="sk-SK" sz="1600" dirty="0">
                <a:latin typeface="Tw Cen MT Condensed Extra Bold" panose="020B0803020202020204" pitchFamily="34" charset="-18"/>
              </a:rPr>
              <a:t>http://adam.cas.sk/clanky/10174/amatersky-astronom-objavil-na-marse-mimozemsku-zakladnu.html</a:t>
            </a:r>
          </a:p>
        </p:txBody>
      </p:sp>
      <p:sp>
        <p:nvSpPr>
          <p:cNvPr id="11" name="Obdĺžnik 10"/>
          <p:cNvSpPr/>
          <p:nvPr/>
        </p:nvSpPr>
        <p:spPr>
          <a:xfrm>
            <a:off x="96853" y="6131047"/>
            <a:ext cx="6096000" cy="584775"/>
          </a:xfrm>
          <a:prstGeom prst="rect">
            <a:avLst/>
          </a:prstGeom>
        </p:spPr>
        <p:txBody>
          <a:bodyPr>
            <a:spAutoFit/>
          </a:bodyPr>
          <a:lstStyle/>
          <a:p>
            <a:r>
              <a:rPr lang="sk-SK" sz="1600" dirty="0">
                <a:latin typeface="Tw Cen MT Condensed Extra Bold" panose="020B0803020202020204" pitchFamily="34" charset="-18"/>
              </a:rPr>
              <a:t>https://www.noviny.sk/veda-a-technika/124504-okolo-lietadla-nad-slovenskom-preletelo-ufo-tu-je-dokaz</a:t>
            </a:r>
          </a:p>
        </p:txBody>
      </p:sp>
      <p:sp>
        <p:nvSpPr>
          <p:cNvPr id="12" name="Obdĺžnik 11"/>
          <p:cNvSpPr/>
          <p:nvPr/>
        </p:nvSpPr>
        <p:spPr>
          <a:xfrm>
            <a:off x="6209944" y="3847551"/>
            <a:ext cx="6096000" cy="584775"/>
          </a:xfrm>
          <a:prstGeom prst="rect">
            <a:avLst/>
          </a:prstGeom>
        </p:spPr>
        <p:txBody>
          <a:bodyPr>
            <a:spAutoFit/>
          </a:bodyPr>
          <a:lstStyle/>
          <a:p>
            <a:r>
              <a:rPr lang="sk-SK" sz="1600" dirty="0">
                <a:latin typeface="Tw Cen MT Condensed Extra Bold" panose="020B0803020202020204" pitchFamily="34" charset="-18"/>
              </a:rPr>
              <a:t>http://www.dettol.sk/ochorenie-a-prevencia/o-mikr%C3%B3boch-a-prevencii-ochoren%C3%AD/mikr%C3%B3by/</a:t>
            </a:r>
          </a:p>
        </p:txBody>
      </p:sp>
      <p:sp>
        <p:nvSpPr>
          <p:cNvPr id="13" name="Obdĺžnik 12"/>
          <p:cNvSpPr/>
          <p:nvPr/>
        </p:nvSpPr>
        <p:spPr>
          <a:xfrm>
            <a:off x="6249824" y="2481993"/>
            <a:ext cx="6096000" cy="584775"/>
          </a:xfrm>
          <a:prstGeom prst="rect">
            <a:avLst/>
          </a:prstGeom>
        </p:spPr>
        <p:txBody>
          <a:bodyPr>
            <a:spAutoFit/>
          </a:bodyPr>
          <a:lstStyle/>
          <a:p>
            <a:r>
              <a:rPr lang="sk-SK" sz="1600" dirty="0">
                <a:latin typeface="Tw Cen MT Condensed Extra Bold" panose="020B0803020202020204" pitchFamily="34" charset="-18"/>
              </a:rPr>
              <a:t>http://vat.pravda.sk/vesmir/clanok/366992-astrobiologicka-michaela-musilova-skuma-extremofily-pre-zivot-na-marse/</a:t>
            </a:r>
          </a:p>
        </p:txBody>
      </p:sp>
      <p:sp>
        <p:nvSpPr>
          <p:cNvPr id="14" name="Obdĺžnik 13"/>
          <p:cNvSpPr/>
          <p:nvPr/>
        </p:nvSpPr>
        <p:spPr>
          <a:xfrm>
            <a:off x="79760" y="1900878"/>
            <a:ext cx="6096000" cy="615553"/>
          </a:xfrm>
          <a:prstGeom prst="rect">
            <a:avLst/>
          </a:prstGeom>
        </p:spPr>
        <p:txBody>
          <a:bodyPr>
            <a:spAutoFit/>
          </a:bodyPr>
          <a:lstStyle/>
          <a:p>
            <a:r>
              <a:rPr lang="sk-SK" sz="1600" dirty="0">
                <a:latin typeface="Tw Cen MT Condensed Extra Bold" panose="020B0803020202020204" pitchFamily="34" charset="-18"/>
              </a:rPr>
              <a:t>http://vat.pravda.sk/vesmir/clanok/366992-astrobiologicka-michaela-musilova-skuma-extremofily-pre-zivot-na-marse</a:t>
            </a:r>
            <a:r>
              <a:rPr lang="sk-SK" dirty="0"/>
              <a:t>/</a:t>
            </a:r>
          </a:p>
        </p:txBody>
      </p:sp>
      <p:sp>
        <p:nvSpPr>
          <p:cNvPr id="15" name="Obdĺžnik 14"/>
          <p:cNvSpPr/>
          <p:nvPr/>
        </p:nvSpPr>
        <p:spPr>
          <a:xfrm>
            <a:off x="6218490" y="1490679"/>
            <a:ext cx="6096000" cy="584775"/>
          </a:xfrm>
          <a:prstGeom prst="rect">
            <a:avLst/>
          </a:prstGeom>
        </p:spPr>
        <p:txBody>
          <a:bodyPr>
            <a:spAutoFit/>
          </a:bodyPr>
          <a:lstStyle/>
          <a:p>
            <a:r>
              <a:rPr lang="sk-SK" sz="1600" dirty="0">
                <a:latin typeface="Tw Cen MT Condensed Extra Bold" panose="020B0803020202020204" pitchFamily="34" charset="-18"/>
              </a:rPr>
              <a:t>https://www.emaze.com/@ACRIOCI/Prezentacia-DIPLOMOVA-PRACA-BOSAK.pptx</a:t>
            </a:r>
          </a:p>
        </p:txBody>
      </p:sp>
      <p:sp>
        <p:nvSpPr>
          <p:cNvPr id="16" name="BlokTextu 15"/>
          <p:cNvSpPr txBox="1"/>
          <p:nvPr/>
        </p:nvSpPr>
        <p:spPr>
          <a:xfrm>
            <a:off x="4794190" y="145279"/>
            <a:ext cx="1284326" cy="584775"/>
          </a:xfrm>
          <a:prstGeom prst="rect">
            <a:avLst/>
          </a:prstGeom>
          <a:noFill/>
        </p:spPr>
        <p:txBody>
          <a:bodyPr wrap="none" rtlCol="0">
            <a:spAutoFit/>
          </a:bodyPr>
          <a:lstStyle/>
          <a:p>
            <a:r>
              <a:rPr lang="sk-SK" sz="3200" dirty="0" smtClean="0">
                <a:latin typeface="Tw Cen MT Condensed Extra Bold" panose="020B0803020202020204" pitchFamily="34" charset="-18"/>
              </a:rPr>
              <a:t>Zdroje</a:t>
            </a:r>
            <a:r>
              <a:rPr lang="sk-SK" sz="3200" dirty="0" smtClean="0">
                <a:solidFill>
                  <a:srgbClr val="FF0000"/>
                </a:solidFill>
                <a:latin typeface="Tw Cen MT Condensed Extra Bold" panose="020B0803020202020204" pitchFamily="34" charset="-18"/>
              </a:rPr>
              <a:t> </a:t>
            </a:r>
            <a:endParaRPr lang="sk-SK" sz="3200" dirty="0">
              <a:solidFill>
                <a:srgbClr val="FF0000"/>
              </a:solidFill>
              <a:latin typeface="Tw Cen MT Condensed Extra Bold" panose="020B0803020202020204" pitchFamily="34" charset="-18"/>
            </a:endParaRPr>
          </a:p>
        </p:txBody>
      </p:sp>
      <p:sp>
        <p:nvSpPr>
          <p:cNvPr id="17" name="Obdĺžnik 16"/>
          <p:cNvSpPr/>
          <p:nvPr/>
        </p:nvSpPr>
        <p:spPr>
          <a:xfrm>
            <a:off x="6201397" y="4445758"/>
            <a:ext cx="6096000" cy="584775"/>
          </a:xfrm>
          <a:prstGeom prst="rect">
            <a:avLst/>
          </a:prstGeom>
        </p:spPr>
        <p:txBody>
          <a:bodyPr>
            <a:spAutoFit/>
          </a:bodyPr>
          <a:lstStyle/>
          <a:p>
            <a:r>
              <a:rPr lang="sk-SK" sz="1600" dirty="0">
                <a:latin typeface="Tw Cen MT Condensed Extra Bold" panose="020B0803020202020204" pitchFamily="34" charset="-18"/>
              </a:rPr>
              <a:t>http://www.topky.sk/cl/13/1492101/Astronaut-uz-nechce-dalej-mlcat--Mimozemstania-branili-Zem-pred-znicenim-v-nuklearnej-vojne-</a:t>
            </a:r>
          </a:p>
        </p:txBody>
      </p:sp>
      <p:sp>
        <p:nvSpPr>
          <p:cNvPr id="18" name="Obdĺžnik 17"/>
          <p:cNvSpPr/>
          <p:nvPr/>
        </p:nvSpPr>
        <p:spPr>
          <a:xfrm>
            <a:off x="6244126" y="5045730"/>
            <a:ext cx="6096000" cy="584775"/>
          </a:xfrm>
          <a:prstGeom prst="rect">
            <a:avLst/>
          </a:prstGeom>
        </p:spPr>
        <p:txBody>
          <a:bodyPr>
            <a:spAutoFit/>
          </a:bodyPr>
          <a:lstStyle/>
          <a:p>
            <a:r>
              <a:rPr lang="sk-SK" sz="1600" dirty="0">
                <a:latin typeface="Tw Cen MT Condensed Extra Bold" panose="020B0803020202020204" pitchFamily="34" charset="-18"/>
              </a:rPr>
              <a:t>http://www.petrzalka.sk/oblasti/projektove-riadenie/bezpecnost-obyvatelov-a-prostredie-bez-drog-a-ihiel/</a:t>
            </a:r>
          </a:p>
        </p:txBody>
      </p:sp>
    </p:spTree>
    <p:extLst>
      <p:ext uri="{BB962C8B-B14F-4D97-AF65-F5344CB8AC3E}">
        <p14:creationId xmlns:p14="http://schemas.microsoft.com/office/powerpoint/2010/main" val="229406340"/>
      </p:ext>
    </p:extLst>
  </p:cSld>
  <p:clrMapOvr>
    <a:masterClrMapping/>
  </p:clrMapOvr>
  <mc:AlternateContent xmlns:mc="http://schemas.openxmlformats.org/markup-compatibility/2006" xmlns:p14="http://schemas.microsoft.com/office/powerpoint/2010/main">
    <mc:Choice Requires="p14">
      <p:transition spd="slow" p14:dur="1200">
        <p14:prism/>
        <p:sndAc>
          <p:stSnd>
            <p:snd r:embed="rId2" name="applause.wav"/>
          </p:stSnd>
        </p:sndAc>
      </p:transition>
    </mc:Choice>
    <mc:Fallback xmlns="">
      <p:transition spd="slow">
        <p:fade/>
        <p:sndAc>
          <p:stSnd>
            <p:snd r:embed="rId3" name="applause.wav"/>
          </p:stSnd>
        </p:sndAc>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lokTextu 1"/>
          <p:cNvSpPr txBox="1"/>
          <p:nvPr/>
        </p:nvSpPr>
        <p:spPr>
          <a:xfrm>
            <a:off x="3990886" y="2230452"/>
            <a:ext cx="4742324" cy="584775"/>
          </a:xfrm>
          <a:prstGeom prst="rect">
            <a:avLst/>
          </a:prstGeom>
          <a:noFill/>
        </p:spPr>
        <p:txBody>
          <a:bodyPr wrap="none" rtlCol="0">
            <a:spAutoFit/>
          </a:bodyPr>
          <a:lstStyle/>
          <a:p>
            <a:r>
              <a:rPr lang="sk-SK" sz="3200" dirty="0" smtClean="0">
                <a:latin typeface="Tw Cen MT Condensed Extra Bold" panose="020B0803020202020204" pitchFamily="34" charset="-18"/>
              </a:rPr>
              <a:t>Ako sme pomohli Petržalke...</a:t>
            </a:r>
            <a:endParaRPr lang="sk-SK" sz="3200" dirty="0">
              <a:latin typeface="Tw Cen MT Condensed Extra Bold" panose="020B0803020202020204" pitchFamily="34" charset="-18"/>
            </a:endParaRPr>
          </a:p>
        </p:txBody>
      </p:sp>
      <p:pic>
        <p:nvPicPr>
          <p:cNvPr id="3" name="Obrázok 2"/>
          <p:cNvPicPr>
            <a:picLocks noChangeAspect="1"/>
          </p:cNvPicPr>
          <p:nvPr/>
        </p:nvPicPr>
        <p:blipFill>
          <a:blip r:embed="rId2"/>
          <a:stretch>
            <a:fillRect/>
          </a:stretch>
        </p:blipFill>
        <p:spPr>
          <a:xfrm>
            <a:off x="5136022" y="90665"/>
            <a:ext cx="1563882" cy="2124305"/>
          </a:xfrm>
          <a:prstGeom prst="rect">
            <a:avLst/>
          </a:prstGeom>
          <a:effectLst>
            <a:softEdge rad="38100"/>
          </a:effectLst>
        </p:spPr>
      </p:pic>
      <p:sp>
        <p:nvSpPr>
          <p:cNvPr id="4" name="BlokTextu 3"/>
          <p:cNvSpPr txBox="1"/>
          <p:nvPr/>
        </p:nvSpPr>
        <p:spPr>
          <a:xfrm>
            <a:off x="3832431" y="2623558"/>
            <a:ext cx="4606069" cy="1015663"/>
          </a:xfrm>
          <a:prstGeom prst="rect">
            <a:avLst/>
          </a:prstGeom>
          <a:noFill/>
        </p:spPr>
        <p:txBody>
          <a:bodyPr wrap="none" rtlCol="0">
            <a:spAutoFit/>
          </a:bodyPr>
          <a:lstStyle/>
          <a:p>
            <a:pPr algn="just"/>
            <a:endParaRPr lang="sk-SK" sz="2000" dirty="0" smtClean="0">
              <a:latin typeface="Tw Cen MT Condensed Extra Bold" panose="020B0803020202020204" pitchFamily="34" charset="-18"/>
            </a:endParaRPr>
          </a:p>
          <a:p>
            <a:pPr algn="just"/>
            <a:r>
              <a:rPr lang="sk-SK" sz="2000" dirty="0" smtClean="0">
                <a:latin typeface="Tw Cen MT Condensed Extra Bold" panose="020B0803020202020204" pitchFamily="34" charset="-18"/>
              </a:rPr>
              <a:t>Čo sme robili : </a:t>
            </a:r>
            <a:r>
              <a:rPr lang="sk-SK" sz="2000" dirty="0">
                <a:latin typeface="Tw Cen MT Condensed Extra Bold" panose="020B0803020202020204" pitchFamily="34" charset="-18"/>
              </a:rPr>
              <a:t>H</a:t>
            </a:r>
            <a:r>
              <a:rPr lang="sk-SK" sz="2000" dirty="0" smtClean="0">
                <a:latin typeface="Tw Cen MT Condensed Extra Bold" panose="020B0803020202020204" pitchFamily="34" charset="-18"/>
              </a:rPr>
              <a:t>rabali ihličie, zbierali odpad</a:t>
            </a:r>
          </a:p>
          <a:p>
            <a:pPr algn="just"/>
            <a:r>
              <a:rPr lang="sk-SK" sz="2000" dirty="0">
                <a:latin typeface="Tw Cen MT Condensed Extra Bold" panose="020B0803020202020204" pitchFamily="34" charset="-18"/>
              </a:rPr>
              <a:t> </a:t>
            </a:r>
            <a:r>
              <a:rPr lang="sk-SK" sz="2000" dirty="0" smtClean="0">
                <a:latin typeface="Tw Cen MT Condensed Extra Bold" panose="020B0803020202020204" pitchFamily="34" charset="-18"/>
              </a:rPr>
              <a:t>                      a tým pomohli Petržalke </a:t>
            </a:r>
            <a:r>
              <a:rPr lang="sk-SK" sz="2000" dirty="0" smtClean="0">
                <a:latin typeface="Tw Cen MT Condensed Extra Bold" panose="020B0803020202020204" pitchFamily="34" charset="-18"/>
                <a:sym typeface="Wingdings" panose="05000000000000000000" pitchFamily="2" charset="2"/>
              </a:rPr>
              <a:t></a:t>
            </a:r>
            <a:endParaRPr lang="sk-SK" sz="2000" dirty="0">
              <a:latin typeface="Tw Cen MT Condensed Extra Bold" panose="020B0803020202020204" pitchFamily="34" charset="-18"/>
            </a:endParaRPr>
          </a:p>
        </p:txBody>
      </p:sp>
      <p:pic>
        <p:nvPicPr>
          <p:cNvPr id="5" name="Obrázo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00922">
            <a:off x="8803928" y="339360"/>
            <a:ext cx="3163958" cy="2372956"/>
          </a:xfrm>
          <a:prstGeom prst="rect">
            <a:avLst/>
          </a:prstGeom>
          <a:effectLst>
            <a:softEdge rad="38100"/>
          </a:effectLst>
        </p:spPr>
      </p:pic>
      <p:pic>
        <p:nvPicPr>
          <p:cNvPr id="6" name="Obrázo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228989">
            <a:off x="374365" y="246804"/>
            <a:ext cx="3287730" cy="2465798"/>
          </a:xfrm>
          <a:prstGeom prst="rect">
            <a:avLst/>
          </a:prstGeom>
          <a:effectLst>
            <a:softEdge rad="38100"/>
          </a:effectLst>
        </p:spPr>
      </p:pic>
      <p:pic>
        <p:nvPicPr>
          <p:cNvPr id="7" name="Obrázok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817977">
            <a:off x="4806554" y="3857926"/>
            <a:ext cx="2278195" cy="2683504"/>
          </a:xfrm>
          <a:prstGeom prst="rect">
            <a:avLst/>
          </a:prstGeom>
          <a:effectLst>
            <a:softEdge rad="38100"/>
          </a:effectLst>
        </p:spPr>
      </p:pic>
      <p:pic>
        <p:nvPicPr>
          <p:cNvPr id="8" name="Obrázok 7"/>
          <p:cNvPicPr>
            <a:picLocks noChangeAspect="1"/>
          </p:cNvPicPr>
          <p:nvPr/>
        </p:nvPicPr>
        <p:blipFill rotWithShape="1">
          <a:blip r:embed="rId6"/>
          <a:srcRect l="3410" t="6064" r="9128" b="27438"/>
          <a:stretch/>
        </p:blipFill>
        <p:spPr>
          <a:xfrm rot="1787677">
            <a:off x="8454356" y="3313886"/>
            <a:ext cx="2489868" cy="3155067"/>
          </a:xfrm>
          <a:prstGeom prst="rect">
            <a:avLst/>
          </a:prstGeom>
          <a:effectLst>
            <a:softEdge rad="38100"/>
          </a:effectLst>
        </p:spPr>
      </p:pic>
      <p:pic>
        <p:nvPicPr>
          <p:cNvPr id="9" name="Obrázok 8"/>
          <p:cNvPicPr>
            <a:picLocks noChangeAspect="1"/>
          </p:cNvPicPr>
          <p:nvPr/>
        </p:nvPicPr>
        <p:blipFill rotWithShape="1">
          <a:blip r:embed="rId7" cstate="print">
            <a:extLst>
              <a:ext uri="{28A0092B-C50C-407E-A947-70E740481C1C}">
                <a14:useLocalDpi xmlns:a14="http://schemas.microsoft.com/office/drawing/2010/main" val="0"/>
              </a:ext>
            </a:extLst>
          </a:blip>
          <a:srcRect l="6983" t="4149" r="5873" b="15853"/>
          <a:stretch/>
        </p:blipFill>
        <p:spPr>
          <a:xfrm rot="20048843">
            <a:off x="910633" y="3080106"/>
            <a:ext cx="2157800" cy="3277488"/>
          </a:xfrm>
          <a:prstGeom prst="rect">
            <a:avLst/>
          </a:prstGeom>
          <a:effectLst>
            <a:softEdge rad="38100"/>
          </a:effectLst>
        </p:spPr>
      </p:pic>
    </p:spTree>
    <p:extLst>
      <p:ext uri="{BB962C8B-B14F-4D97-AF65-F5344CB8AC3E}">
        <p14:creationId xmlns:p14="http://schemas.microsoft.com/office/powerpoint/2010/main" val="35906669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par>
                                <p:cTn id="18" presetID="14" presetClass="entr" presetSubtype="1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par>
                                <p:cTn id="21" presetID="14" presetClass="entr" presetSubtype="1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par>
                                <p:cTn id="24" presetID="14" presetClass="entr" presetSubtype="10"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randombar(horizontal)">
                                      <p:cBhvr>
                                        <p:cTn id="26" dur="500"/>
                                        <p:tgtEl>
                                          <p:spTgt spid="5"/>
                                        </p:tgtEl>
                                      </p:cBhvr>
                                    </p:animEffect>
                                  </p:childTnLst>
                                </p:cTn>
                              </p:par>
                              <p:par>
                                <p:cTn id="27" presetID="14" presetClass="entr" presetSubtype="1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randombar(horizontal)">
                                      <p:cBhvr>
                                        <p:cTn id="29" dur="500"/>
                                        <p:tgtEl>
                                          <p:spTgt spid="8"/>
                                        </p:tgtEl>
                                      </p:cBhvr>
                                    </p:animEffect>
                                  </p:childTnLst>
                                </p:cTn>
                              </p:par>
                              <p:par>
                                <p:cTn id="30" presetID="14" presetClass="entr" presetSubtype="1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randombar(horizontal)">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ok 1"/>
          <p:cNvPicPr>
            <a:picLocks noChangeAspect="1"/>
          </p:cNvPicPr>
          <p:nvPr/>
        </p:nvPicPr>
        <p:blipFill>
          <a:blip r:embed="rId2"/>
          <a:stretch>
            <a:fillRect/>
          </a:stretch>
        </p:blipFill>
        <p:spPr>
          <a:xfrm>
            <a:off x="369650" y="951478"/>
            <a:ext cx="11342451" cy="4907346"/>
          </a:xfrm>
          <a:prstGeom prst="rect">
            <a:avLst/>
          </a:prstGeom>
        </p:spPr>
      </p:pic>
    </p:spTree>
    <p:extLst>
      <p:ext uri="{BB962C8B-B14F-4D97-AF65-F5344CB8AC3E}">
        <p14:creationId xmlns:p14="http://schemas.microsoft.com/office/powerpoint/2010/main" val="38002872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Výsledok vyhľadávania obrázkov pre dopyt vesmir mimozemstan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029" y="534029"/>
            <a:ext cx="2285661" cy="3154214"/>
          </a:xfrm>
          <a:prstGeom prst="rect">
            <a:avLst/>
          </a:prstGeom>
          <a:noFill/>
          <a:effectLst>
            <a:softEdge rad="38100"/>
          </a:effectLst>
          <a:extLst>
            <a:ext uri="{909E8E84-426E-40DD-AFC4-6F175D3DCCD1}">
              <a14:hiddenFill xmlns:a14="http://schemas.microsoft.com/office/drawing/2010/main">
                <a:solidFill>
                  <a:srgbClr val="FFFFFF"/>
                </a:solidFill>
              </a14:hiddenFill>
            </a:ext>
          </a:extLst>
        </p:spPr>
      </p:pic>
      <p:pic>
        <p:nvPicPr>
          <p:cNvPr id="2" name="Picture 2" descr="Výsledok vyhľadávania obrázkov pre dopyt super škol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5028" y="117342"/>
            <a:ext cx="2121795" cy="2009500"/>
          </a:xfrm>
          <a:prstGeom prst="rect">
            <a:avLst/>
          </a:prstGeom>
          <a:noFill/>
          <a:effectLst>
            <a:softEdge rad="38100"/>
          </a:effectLst>
          <a:extLst>
            <a:ext uri="{909E8E84-426E-40DD-AFC4-6F175D3DCCD1}">
              <a14:hiddenFill xmlns:a14="http://schemas.microsoft.com/office/drawing/2010/main">
                <a:solidFill>
                  <a:srgbClr val="FFFFFF"/>
                </a:solidFill>
              </a14:hiddenFill>
            </a:ext>
          </a:extLst>
        </p:spPr>
      </p:pic>
      <p:sp>
        <p:nvSpPr>
          <p:cNvPr id="3" name="Obdĺžnik 2"/>
          <p:cNvSpPr/>
          <p:nvPr/>
        </p:nvSpPr>
        <p:spPr>
          <a:xfrm>
            <a:off x="3169490" y="2237937"/>
            <a:ext cx="6096000" cy="1323439"/>
          </a:xfrm>
          <a:prstGeom prst="rect">
            <a:avLst/>
          </a:prstGeom>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sk-SK" sz="4000" b="0" i="0" u="sng" strike="noStrike" kern="0" cap="none" spc="0" normalizeH="0" baseline="0" noProof="0" dirty="0" smtClean="0">
                <a:ln>
                  <a:noFill/>
                </a:ln>
                <a:effectLst/>
                <a:uLnTx/>
                <a:uFillTx/>
                <a:ea typeface="+mj-ea"/>
                <a:cs typeface="+mj-cs"/>
              </a:rPr>
              <a:t>Petržalská super škola </a:t>
            </a:r>
            <a:br>
              <a:rPr kumimoji="0" lang="sk-SK" sz="4000" b="0" i="0" u="sng" strike="noStrike" kern="0" cap="none" spc="0" normalizeH="0" baseline="0" noProof="0" dirty="0" smtClean="0">
                <a:ln>
                  <a:noFill/>
                </a:ln>
                <a:effectLst/>
                <a:uLnTx/>
                <a:uFillTx/>
                <a:ea typeface="+mj-ea"/>
                <a:cs typeface="+mj-cs"/>
              </a:rPr>
            </a:br>
            <a:r>
              <a:rPr kumimoji="0" lang="sk-SK" sz="4000" b="0" i="0" u="sng" strike="noStrike" kern="0" cap="none" spc="0" normalizeH="0" baseline="0" noProof="0" dirty="0" smtClean="0">
                <a:ln>
                  <a:noFill/>
                </a:ln>
                <a:effectLst/>
                <a:uLnTx/>
                <a:uFillTx/>
                <a:ea typeface="+mj-ea"/>
                <a:cs typeface="+mj-cs"/>
              </a:rPr>
              <a:t>4. ročník 2016/2017</a:t>
            </a:r>
            <a:endParaRPr kumimoji="0" lang="sk-SK" sz="4000" b="0" i="0" u="sng" strike="noStrike" kern="0" cap="none" spc="0" normalizeH="0" baseline="0" noProof="0" dirty="0" smtClean="0">
              <a:ln>
                <a:noFill/>
              </a:ln>
              <a:effectLst/>
              <a:uLnTx/>
              <a:uFillTx/>
            </a:endParaRPr>
          </a:p>
        </p:txBody>
      </p:sp>
      <p:sp>
        <p:nvSpPr>
          <p:cNvPr id="5" name="Obdĺžnik 4"/>
          <p:cNvSpPr/>
          <p:nvPr/>
        </p:nvSpPr>
        <p:spPr>
          <a:xfrm>
            <a:off x="3170489" y="3608895"/>
            <a:ext cx="8481355" cy="3046988"/>
          </a:xfrm>
          <a:prstGeom prst="rect">
            <a:avLst/>
          </a:prstGeom>
        </p:spPr>
        <p:txBody>
          <a:bodyPr wrap="square">
            <a:spAutoFit/>
          </a:bodyPr>
          <a:lstStyle/>
          <a:p>
            <a:r>
              <a:rPr lang="sk-SK" sz="3200" dirty="0">
                <a:solidFill>
                  <a:srgbClr val="FF0000"/>
                </a:solidFill>
                <a:latin typeface="Tw Cen MT Condensed Extra Bold" panose="020B0803020202020204" pitchFamily="34" charset="-18"/>
              </a:rPr>
              <a:t>Téma </a:t>
            </a:r>
            <a:r>
              <a:rPr lang="sk-SK" sz="3200" dirty="0" smtClean="0">
                <a:solidFill>
                  <a:srgbClr val="FF0000"/>
                </a:solidFill>
                <a:latin typeface="Tw Cen MT Condensed Extra Bold" panose="020B0803020202020204" pitchFamily="34" charset="-18"/>
              </a:rPr>
              <a:t>práce</a:t>
            </a:r>
            <a:r>
              <a:rPr lang="sk-SK" sz="3200" dirty="0" smtClean="0">
                <a:latin typeface="Tw Cen MT Condensed Extra Bold" panose="020B0803020202020204" pitchFamily="34" charset="-18"/>
              </a:rPr>
              <a:t>: Život vo vesmíre</a:t>
            </a:r>
            <a:endParaRPr lang="sk-SK" sz="3200" dirty="0">
              <a:latin typeface="Tw Cen MT Condensed Extra Bold" panose="020B0803020202020204" pitchFamily="34" charset="-18"/>
            </a:endParaRPr>
          </a:p>
          <a:p>
            <a:r>
              <a:rPr lang="sk-SK" sz="3200" dirty="0">
                <a:solidFill>
                  <a:srgbClr val="FF0000"/>
                </a:solidFill>
                <a:latin typeface="Tw Cen MT Condensed Extra Bold" panose="020B0803020202020204" pitchFamily="34" charset="-18"/>
              </a:rPr>
              <a:t>Názov práce</a:t>
            </a:r>
            <a:r>
              <a:rPr lang="sk-SK" sz="3200" dirty="0" smtClean="0">
                <a:latin typeface="Tw Cen MT Condensed Extra Bold" panose="020B0803020202020204" pitchFamily="34" charset="-18"/>
              </a:rPr>
              <a:t>:</a:t>
            </a:r>
            <a:r>
              <a:rPr lang="sk-SK" sz="3200" dirty="0" smtClean="0">
                <a:solidFill>
                  <a:srgbClr val="00FF00"/>
                </a:solidFill>
                <a:latin typeface="Tw Cen MT Condensed Extra Bold" panose="020B0803020202020204" pitchFamily="34" charset="-18"/>
              </a:rPr>
              <a:t> </a:t>
            </a:r>
            <a:r>
              <a:rPr lang="sk-SK" sz="3200" dirty="0" smtClean="0">
                <a:latin typeface="Tw Cen MT Condensed Extra Bold" panose="020B0803020202020204" pitchFamily="34" charset="-18"/>
              </a:rPr>
              <a:t>Vesmír, mimozemšťania a mikróby </a:t>
            </a:r>
            <a:endParaRPr lang="sk-SK" sz="3200" dirty="0">
              <a:latin typeface="Tw Cen MT Condensed Extra Bold" panose="020B0803020202020204" pitchFamily="34" charset="-18"/>
            </a:endParaRPr>
          </a:p>
          <a:p>
            <a:pPr lvl="0"/>
            <a:r>
              <a:rPr lang="sk-SK" sz="3200" dirty="0" smtClean="0">
                <a:solidFill>
                  <a:srgbClr val="FF0000"/>
                </a:solidFill>
                <a:latin typeface="Tw Cen MT Condensed Extra Bold" panose="020B0803020202020204" pitchFamily="34" charset="-18"/>
              </a:rPr>
              <a:t>Vypracovali</a:t>
            </a:r>
            <a:r>
              <a:rPr lang="sk-SK" sz="3200" dirty="0" smtClean="0">
                <a:latin typeface="Tw Cen MT Condensed Extra Bold" panose="020B0803020202020204" pitchFamily="34" charset="-18"/>
              </a:rPr>
              <a:t>: Nikola Gabriela </a:t>
            </a:r>
            <a:r>
              <a:rPr lang="sk-SK" sz="3200" dirty="0" err="1" smtClean="0">
                <a:latin typeface="Tw Cen MT Condensed Extra Bold" panose="020B0803020202020204" pitchFamily="34" charset="-18"/>
              </a:rPr>
              <a:t>Marienčiková</a:t>
            </a:r>
            <a:r>
              <a:rPr lang="sk-SK" sz="3200" dirty="0" smtClean="0">
                <a:latin typeface="Tw Cen MT Condensed Extra Bold" panose="020B0803020202020204" pitchFamily="34" charset="-18"/>
              </a:rPr>
              <a:t>, Sandra                   </a:t>
            </a:r>
            <a:r>
              <a:rPr lang="sk-SK" sz="3200" dirty="0" err="1" smtClean="0">
                <a:latin typeface="Tw Cen MT Condensed Extra Bold" panose="020B0803020202020204" pitchFamily="34" charset="-18"/>
              </a:rPr>
              <a:t>Goldschmidtová</a:t>
            </a:r>
            <a:r>
              <a:rPr lang="sk-SK" sz="3200" dirty="0" smtClean="0">
                <a:latin typeface="Tw Cen MT Condensed Extra Bold" panose="020B0803020202020204" pitchFamily="34" charset="-18"/>
              </a:rPr>
              <a:t>,</a:t>
            </a:r>
            <a:r>
              <a:rPr lang="sk-SK" sz="3200" dirty="0" smtClean="0">
                <a:solidFill>
                  <a:prstClr val="white"/>
                </a:solidFill>
                <a:latin typeface="Tw Cen MT Condensed Extra Bold" panose="020B0803020202020204" pitchFamily="34" charset="-18"/>
              </a:rPr>
              <a:t>   Alexandra Kardošová   </a:t>
            </a:r>
            <a:endParaRPr lang="sk-SK" sz="3200" dirty="0">
              <a:solidFill>
                <a:prstClr val="white"/>
              </a:solidFill>
              <a:latin typeface="Tw Cen MT Condensed Extra Bold" panose="020B0803020202020204" pitchFamily="34" charset="-18"/>
            </a:endParaRPr>
          </a:p>
          <a:p>
            <a:r>
              <a:rPr lang="sk-SK" sz="3200" dirty="0" smtClean="0">
                <a:solidFill>
                  <a:srgbClr val="FF0000"/>
                </a:solidFill>
                <a:latin typeface="Tw Cen MT Condensed Extra Bold" panose="020B0803020202020204" pitchFamily="34" charset="-18"/>
              </a:rPr>
              <a:t>Vedúci práce</a:t>
            </a:r>
            <a:r>
              <a:rPr lang="sk-SK" sz="3200" dirty="0" smtClean="0">
                <a:latin typeface="Tw Cen MT Condensed Extra Bold" panose="020B0803020202020204" pitchFamily="34" charset="-18"/>
              </a:rPr>
              <a:t>: Táňa Ďuríčková</a:t>
            </a:r>
          </a:p>
          <a:p>
            <a:r>
              <a:rPr lang="sk-SK" sz="3200" dirty="0" smtClean="0">
                <a:solidFill>
                  <a:srgbClr val="FF0000"/>
                </a:solidFill>
                <a:latin typeface="Tw Cen MT Condensed Extra Bold" panose="020B0803020202020204" pitchFamily="34" charset="-18"/>
              </a:rPr>
              <a:t>Škola a trieda</a:t>
            </a:r>
            <a:r>
              <a:rPr lang="sk-SK" sz="3200" dirty="0" smtClean="0">
                <a:latin typeface="Tw Cen MT Condensed Extra Bold" panose="020B0803020202020204" pitchFamily="34" charset="-18"/>
              </a:rPr>
              <a:t>: </a:t>
            </a:r>
            <a:r>
              <a:rPr lang="sk-SK" sz="3200" dirty="0" err="1" smtClean="0">
                <a:latin typeface="Tw Cen MT Condensed Extra Bold" panose="020B0803020202020204" pitchFamily="34" charset="-18"/>
              </a:rPr>
              <a:t>Holíčska</a:t>
            </a:r>
            <a:r>
              <a:rPr lang="sk-SK" sz="3200" dirty="0" smtClean="0">
                <a:latin typeface="Tw Cen MT Condensed Extra Bold" panose="020B0803020202020204" pitchFamily="34" charset="-18"/>
              </a:rPr>
              <a:t> 50 6.A.</a:t>
            </a:r>
          </a:p>
        </p:txBody>
      </p:sp>
      <p:pic>
        <p:nvPicPr>
          <p:cNvPr id="4" name="Obrázok 3"/>
          <p:cNvPicPr>
            <a:picLocks noChangeAspect="1"/>
          </p:cNvPicPr>
          <p:nvPr/>
        </p:nvPicPr>
        <p:blipFill>
          <a:blip r:embed="rId5"/>
          <a:stretch>
            <a:fillRect/>
          </a:stretch>
        </p:blipFill>
        <p:spPr>
          <a:xfrm>
            <a:off x="8511828" y="534029"/>
            <a:ext cx="3140016" cy="2254532"/>
          </a:xfrm>
          <a:prstGeom prst="rect">
            <a:avLst/>
          </a:prstGeom>
          <a:effectLst>
            <a:softEdge rad="38100"/>
          </a:effectLst>
        </p:spPr>
      </p:pic>
    </p:spTree>
    <p:extLst>
      <p:ext uri="{BB962C8B-B14F-4D97-AF65-F5344CB8AC3E}">
        <p14:creationId xmlns:p14="http://schemas.microsoft.com/office/powerpoint/2010/main" val="37115196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5500" advClick="0" advTm="15000">
        <p15:prstTrans prst="curtains"/>
        <p:sndAc>
          <p:stSnd>
            <p:snd r:embed="rId2" name="applause.wav"/>
          </p:stSnd>
        </p:sndAc>
      </p:transition>
    </mc:Choice>
    <mc:Fallback xmlns="">
      <p:transition spd="slow" advClick="0" advTm="15000">
        <p:fade/>
        <p:sndAc>
          <p:stSnd>
            <p:snd r:embed="rId6" name="applause.wav"/>
          </p:stSnd>
        </p:sndAc>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ĺžnik 1"/>
          <p:cNvSpPr/>
          <p:nvPr/>
        </p:nvSpPr>
        <p:spPr>
          <a:xfrm>
            <a:off x="198479" y="784401"/>
            <a:ext cx="8697693" cy="1015663"/>
          </a:xfrm>
          <a:prstGeom prst="rect">
            <a:avLst/>
          </a:prstGeom>
        </p:spPr>
        <p:txBody>
          <a:bodyPr wrap="square">
            <a:spAutoFit/>
          </a:bodyPr>
          <a:lstStyle/>
          <a:p>
            <a:pPr algn="just"/>
            <a:r>
              <a:rPr lang="sk-SK" sz="2000" dirty="0" smtClean="0">
                <a:latin typeface="Tw Cen MT Condensed Extra Bold" panose="020B0803020202020204" pitchFamily="34" charset="-18"/>
              </a:rPr>
              <a:t>Väčšina ľudí si myslí, že vesmír je príliš veľký na to, aby v ňom nebol život. No nám sa to zdá byť logické. Nemôžeme predsa vo vesmíre existovať iba my. </a:t>
            </a:r>
            <a:r>
              <a:rPr lang="sk-SK" sz="2000" dirty="0" smtClean="0">
                <a:latin typeface="Tw Cen MT Condensed Extra Bold" panose="020B0803020202020204" pitchFamily="34" charset="-18"/>
                <a:sym typeface="Wingdings" panose="05000000000000000000" pitchFamily="2" charset="2"/>
              </a:rPr>
              <a:t>Veľa teórii hovorí o tom, že na Marse môže byť život (nie ten časopis) .</a:t>
            </a:r>
            <a:endParaRPr lang="sk-SK" sz="2000" dirty="0" smtClean="0">
              <a:latin typeface="Tw Cen MT Condensed Extra Bold" panose="020B0803020202020204" pitchFamily="34" charset="-18"/>
            </a:endParaRPr>
          </a:p>
        </p:txBody>
      </p:sp>
      <p:sp>
        <p:nvSpPr>
          <p:cNvPr id="3" name="BlokTextu 2"/>
          <p:cNvSpPr txBox="1"/>
          <p:nvPr/>
        </p:nvSpPr>
        <p:spPr>
          <a:xfrm>
            <a:off x="3897576" y="180847"/>
            <a:ext cx="1438407" cy="584775"/>
          </a:xfrm>
          <a:prstGeom prst="rect">
            <a:avLst/>
          </a:prstGeom>
          <a:noFill/>
        </p:spPr>
        <p:txBody>
          <a:bodyPr wrap="none" rtlCol="0">
            <a:spAutoFit/>
          </a:bodyPr>
          <a:lstStyle/>
          <a:p>
            <a:r>
              <a:rPr lang="sk-SK" sz="3200" dirty="0" smtClean="0">
                <a:latin typeface="Tw Cen MT Condensed Extra Bold" panose="020B0803020202020204" pitchFamily="34" charset="-18"/>
              </a:rPr>
              <a:t>Teórie...</a:t>
            </a:r>
            <a:endParaRPr lang="sk-SK" sz="3200" dirty="0">
              <a:latin typeface="Tw Cen MT Condensed Extra Bold" panose="020B0803020202020204" pitchFamily="34" charset="-18"/>
            </a:endParaRPr>
          </a:p>
        </p:txBody>
      </p:sp>
      <p:sp>
        <p:nvSpPr>
          <p:cNvPr id="6" name="Obdĺžnik 5"/>
          <p:cNvSpPr/>
          <p:nvPr/>
        </p:nvSpPr>
        <p:spPr>
          <a:xfrm>
            <a:off x="3022795" y="2569216"/>
            <a:ext cx="237566" cy="369332"/>
          </a:xfrm>
          <a:prstGeom prst="rect">
            <a:avLst/>
          </a:prstGeom>
        </p:spPr>
        <p:txBody>
          <a:bodyPr wrap="none">
            <a:spAutoFit/>
          </a:bodyPr>
          <a:lstStyle/>
          <a:p>
            <a:r>
              <a:rPr lang="sk-SK" dirty="0"/>
              <a:t> </a:t>
            </a:r>
            <a:endParaRPr lang="sk-SK" sz="2400" dirty="0">
              <a:latin typeface="Bookman Old Style" panose="02050604050505020204" pitchFamily="18" charset="0"/>
            </a:endParaRPr>
          </a:p>
        </p:txBody>
      </p:sp>
      <p:pic>
        <p:nvPicPr>
          <p:cNvPr id="11" name="Obrázok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3971" y="153823"/>
            <a:ext cx="3008990" cy="1452785"/>
          </a:xfrm>
          <a:prstGeom prst="rect">
            <a:avLst/>
          </a:prstGeom>
          <a:effectLst>
            <a:softEdge rad="38100"/>
          </a:effectLst>
        </p:spPr>
      </p:pic>
      <p:sp>
        <p:nvSpPr>
          <p:cNvPr id="5" name="Obdĺžnik 4"/>
          <p:cNvSpPr/>
          <p:nvPr/>
        </p:nvSpPr>
        <p:spPr>
          <a:xfrm>
            <a:off x="198479" y="1800064"/>
            <a:ext cx="8984479" cy="5078313"/>
          </a:xfrm>
          <a:prstGeom prst="rect">
            <a:avLst/>
          </a:prstGeom>
        </p:spPr>
        <p:txBody>
          <a:bodyPr wrap="square">
            <a:spAutoFit/>
          </a:bodyPr>
          <a:lstStyle/>
          <a:p>
            <a:pPr algn="just"/>
            <a:r>
              <a:rPr lang="sk-SK" dirty="0">
                <a:latin typeface="Tw Cen MT Condensed Extra Bold" panose="020B0803020202020204" pitchFamily="34" charset="-18"/>
              </a:rPr>
              <a:t>„</a:t>
            </a:r>
            <a:r>
              <a:rPr lang="sk-SK" dirty="0">
                <a:solidFill>
                  <a:srgbClr val="FF0000"/>
                </a:solidFill>
                <a:latin typeface="Tw Cen MT Condensed Extra Bold" panose="020B0803020202020204" pitchFamily="34" charset="-18"/>
              </a:rPr>
              <a:t>Niektorí vedci tvrdia, že sme možno jediné formy života vo vesmíre</a:t>
            </a:r>
            <a:r>
              <a:rPr lang="sk-SK" dirty="0">
                <a:latin typeface="Tw Cen MT Condensed Extra Bold" panose="020B0803020202020204" pitchFamily="34" charset="-18"/>
              </a:rPr>
              <a:t>. </a:t>
            </a:r>
            <a:r>
              <a:rPr lang="sk-SK" dirty="0">
                <a:solidFill>
                  <a:srgbClr val="FF0000"/>
                </a:solidFill>
                <a:latin typeface="Tw Cen MT Condensed Extra Bold" panose="020B0803020202020204" pitchFamily="34" charset="-18"/>
              </a:rPr>
              <a:t>To je hlúposť</a:t>
            </a:r>
            <a:r>
              <a:rPr lang="sk-SK" dirty="0">
                <a:latin typeface="Tw Cen MT Condensed Extra Bold" panose="020B0803020202020204" pitchFamily="34" charset="-18"/>
              </a:rPr>
              <a:t>! Mám na mysli, koľko hviezd je tam vonku vo vesmíre?</a:t>
            </a:r>
            <a:r>
              <a:rPr lang="sk-SK" dirty="0">
                <a:solidFill>
                  <a:srgbClr val="00FF00"/>
                </a:solidFill>
                <a:latin typeface="Tw Cen MT Condensed Extra Bold" panose="020B0803020202020204" pitchFamily="34" charset="-18"/>
              </a:rPr>
              <a:t> </a:t>
            </a:r>
            <a:r>
              <a:rPr lang="sk-SK" dirty="0" err="1">
                <a:solidFill>
                  <a:srgbClr val="FF0000"/>
                </a:solidFill>
                <a:latin typeface="Tw Cen MT Condensed Extra Bold" panose="020B0803020202020204" pitchFamily="34" charset="-18"/>
              </a:rPr>
              <a:t>Hubblov</a:t>
            </a:r>
            <a:r>
              <a:rPr lang="sk-SK" dirty="0">
                <a:solidFill>
                  <a:srgbClr val="FF0000"/>
                </a:solidFill>
                <a:latin typeface="Tw Cen MT Condensed Extra Bold" panose="020B0803020202020204" pitchFamily="34" charset="-18"/>
              </a:rPr>
              <a:t> teleskop rozpoznal asi sto miliárd galaxií </a:t>
            </a:r>
            <a:r>
              <a:rPr lang="sk-SK" dirty="0">
                <a:latin typeface="Tw Cen MT Condensed Extra Bold" panose="020B0803020202020204" pitchFamily="34" charset="-18"/>
              </a:rPr>
              <a:t>- a to je iba viditeľný vesmír," vysvetlil </a:t>
            </a:r>
            <a:r>
              <a:rPr lang="sk-SK" dirty="0" err="1">
                <a:latin typeface="Tw Cen MT Condensed Extra Bold" panose="020B0803020202020204" pitchFamily="34" charset="-18"/>
              </a:rPr>
              <a:t>Kaku</a:t>
            </a:r>
            <a:r>
              <a:rPr lang="sk-SK" dirty="0">
                <a:latin typeface="Tw Cen MT Condensed Extra Bold" panose="020B0803020202020204" pitchFamily="34" charset="-18"/>
              </a:rPr>
              <a:t> s tým, že každá galaxia sa skladá zo stoviek miliárd hviezd. "Spočítajte si sto miliárd krát sto miliárd je jednotka s 22 nulami za sebou. </a:t>
            </a:r>
            <a:r>
              <a:rPr lang="sk-SK" dirty="0">
                <a:solidFill>
                  <a:srgbClr val="FF0000"/>
                </a:solidFill>
                <a:latin typeface="Tw Cen MT Condensed Extra Bold" panose="020B0803020202020204" pitchFamily="34" charset="-18"/>
              </a:rPr>
              <a:t>Určite vo vesmíre existujú mimozemšťania</a:t>
            </a:r>
            <a:r>
              <a:rPr lang="sk-SK" dirty="0">
                <a:latin typeface="Tw Cen MT Condensed Extra Bold" panose="020B0803020202020204" pitchFamily="34" charset="-18"/>
              </a:rPr>
              <a:t>," dodal</a:t>
            </a:r>
            <a:r>
              <a:rPr lang="sk-SK" dirty="0" smtClean="0">
                <a:latin typeface="Tw Cen MT Condensed Extra Bold" panose="020B0803020202020204" pitchFamily="34" charset="-18"/>
              </a:rPr>
              <a:t>.</a:t>
            </a:r>
          </a:p>
          <a:p>
            <a:pPr algn="just"/>
            <a:endParaRPr lang="sk-SK" dirty="0">
              <a:latin typeface="Tw Cen MT Condensed Extra Bold" panose="020B0803020202020204" pitchFamily="34" charset="-18"/>
            </a:endParaRPr>
          </a:p>
          <a:p>
            <a:pPr algn="just"/>
            <a:r>
              <a:rPr lang="sk-SK" dirty="0">
                <a:latin typeface="Tw Cen MT Condensed Extra Bold" panose="020B0803020202020204" pitchFamily="34" charset="-18"/>
              </a:rPr>
              <a:t>Nedávne objavy NASA potvrdzujú existenciu veľkého množstva planét v našom galaktickom susedstve, a počet svetov podobných Zemi neustále narastá, čo vyvoláva očakávania, že sa na mnohých z nich vyvinul život. Otázkou však zostáva, ako veľmi inteligentný by mohol byť</a:t>
            </a:r>
            <a:r>
              <a:rPr lang="sk-SK" dirty="0" smtClean="0">
                <a:latin typeface="Tw Cen MT Condensed Extra Bold" panose="020B0803020202020204" pitchFamily="34" charset="-18"/>
              </a:rPr>
              <a:t>.</a:t>
            </a:r>
          </a:p>
          <a:p>
            <a:pPr algn="just"/>
            <a:endParaRPr lang="sk-SK" dirty="0">
              <a:latin typeface="Tw Cen MT Condensed Extra Bold" panose="020B0803020202020204" pitchFamily="34" charset="-18"/>
            </a:endParaRPr>
          </a:p>
          <a:p>
            <a:pPr algn="just"/>
            <a:r>
              <a:rPr lang="sk-SK" dirty="0">
                <a:latin typeface="Tw Cen MT Condensed Extra Bold" panose="020B0803020202020204" pitchFamily="34" charset="-18"/>
              </a:rPr>
              <a:t>"</a:t>
            </a:r>
            <a:r>
              <a:rPr lang="sk-SK" dirty="0">
                <a:solidFill>
                  <a:srgbClr val="FF0000"/>
                </a:solidFill>
                <a:latin typeface="Tw Cen MT Condensed Extra Bold" panose="020B0803020202020204" pitchFamily="34" charset="-18"/>
              </a:rPr>
              <a:t>Existujú tri základné zložky pre vznik modernej civilizácie</a:t>
            </a:r>
            <a:r>
              <a:rPr lang="sk-SK" dirty="0">
                <a:latin typeface="Tw Cen MT Condensed Extra Bold" panose="020B0803020202020204" pitchFamily="34" charset="-18"/>
              </a:rPr>
              <a:t>," uviedol </a:t>
            </a:r>
            <a:r>
              <a:rPr lang="sk-SK" dirty="0" err="1" smtClean="0">
                <a:latin typeface="Tw Cen MT Condensed Extra Bold" panose="020B0803020202020204" pitchFamily="34" charset="-18"/>
              </a:rPr>
              <a:t>Kaku</a:t>
            </a:r>
            <a:r>
              <a:rPr lang="sk-SK" dirty="0">
                <a:latin typeface="Tw Cen MT Condensed Extra Bold" panose="020B0803020202020204" pitchFamily="34" charset="-18"/>
              </a:rPr>
              <a:t>.</a:t>
            </a:r>
            <a:endParaRPr lang="sk-SK" dirty="0" smtClean="0">
              <a:latin typeface="Tw Cen MT Condensed Extra Bold" panose="020B0803020202020204" pitchFamily="34" charset="-18"/>
            </a:endParaRPr>
          </a:p>
          <a:p>
            <a:pPr algn="just"/>
            <a:r>
              <a:rPr lang="sk-SK" dirty="0" smtClean="0">
                <a:latin typeface="Tw Cen MT Condensed Extra Bold" panose="020B0803020202020204" pitchFamily="34" charset="-18"/>
              </a:rPr>
              <a:t>"</a:t>
            </a:r>
            <a:r>
              <a:rPr lang="sk-SK" dirty="0">
                <a:latin typeface="Tw Cen MT Condensed Extra Bold" panose="020B0803020202020204" pitchFamily="34" charset="-18"/>
              </a:rPr>
              <a:t>Po prvé, </a:t>
            </a:r>
            <a:r>
              <a:rPr lang="sk-SK" dirty="0">
                <a:solidFill>
                  <a:srgbClr val="FF0000"/>
                </a:solidFill>
                <a:latin typeface="Tw Cen MT Condensed Extra Bold" panose="020B0803020202020204" pitchFamily="34" charset="-18"/>
              </a:rPr>
              <a:t>musíte mať stereofónne oči </a:t>
            </a:r>
            <a:r>
              <a:rPr lang="sk-SK" dirty="0">
                <a:latin typeface="Tw Cen MT Condensed Extra Bold" panose="020B0803020202020204" pitchFamily="34" charset="-18"/>
              </a:rPr>
              <a:t>- oči lovca - pretože dravce sú múdrejšie ako korisť. Ak ste dravec, to znamená, že musíte mať maskovanie a ochranu. Musíte byť schopní prekabátiť korisť."</a:t>
            </a:r>
          </a:p>
          <a:p>
            <a:pPr algn="just"/>
            <a:r>
              <a:rPr lang="sk-SK" dirty="0">
                <a:latin typeface="Tw Cen MT Condensed Extra Bold" panose="020B0803020202020204" pitchFamily="34" charset="-18"/>
              </a:rPr>
              <a:t>"Po druhé, </a:t>
            </a:r>
            <a:r>
              <a:rPr lang="sk-SK" dirty="0">
                <a:solidFill>
                  <a:srgbClr val="FF0000"/>
                </a:solidFill>
                <a:latin typeface="Tw Cen MT Condensed Extra Bold" panose="020B0803020202020204" pitchFamily="34" charset="-18"/>
              </a:rPr>
              <a:t>musíte mať protiľahlý palec</a:t>
            </a:r>
            <a:r>
              <a:rPr lang="sk-SK" dirty="0">
                <a:latin typeface="Tw Cen MT Condensed Extra Bold" panose="020B0803020202020204" pitchFamily="34" charset="-18"/>
              </a:rPr>
              <a:t>, pazúr, chápadlo - niečo, pomocou čoho môžete vytvárať stroje a nakoniec, vesmírne lode."</a:t>
            </a:r>
          </a:p>
          <a:p>
            <a:pPr algn="just"/>
            <a:r>
              <a:rPr lang="sk-SK" dirty="0">
                <a:latin typeface="Tw Cen MT Condensed Extra Bold" panose="020B0803020202020204" pitchFamily="34" charset="-18"/>
              </a:rPr>
              <a:t>"A po tretie, </a:t>
            </a:r>
            <a:r>
              <a:rPr lang="sk-SK" dirty="0">
                <a:solidFill>
                  <a:srgbClr val="FF0000"/>
                </a:solidFill>
                <a:latin typeface="Tw Cen MT Condensed Extra Bold" panose="020B0803020202020204" pitchFamily="34" charset="-18"/>
              </a:rPr>
              <a:t>jazyk</a:t>
            </a:r>
            <a:r>
              <a:rPr lang="sk-SK" dirty="0">
                <a:latin typeface="Tw Cen MT Condensed Extra Bold" panose="020B0803020202020204" pitchFamily="34" charset="-18"/>
              </a:rPr>
              <a:t>. Musíte byť schopní akumulovať vedomosti medzi generáciami. </a:t>
            </a:r>
            <a:r>
              <a:rPr lang="sk-SK" dirty="0">
                <a:solidFill>
                  <a:srgbClr val="FF0000"/>
                </a:solidFill>
                <a:latin typeface="Tw Cen MT Condensed Extra Bold" panose="020B0803020202020204" pitchFamily="34" charset="-18"/>
              </a:rPr>
              <a:t>Vedomosti, ktoré získate z tejto generácie, majú byť odovzdané s cieľom vytvoriť obrovskú civilizáciu schopnú priviesť vás ku hviezdam</a:t>
            </a:r>
            <a:r>
              <a:rPr lang="sk-SK" dirty="0" smtClean="0">
                <a:solidFill>
                  <a:srgbClr val="FF0000"/>
                </a:solidFill>
                <a:latin typeface="Tw Cen MT Condensed Extra Bold" panose="020B0803020202020204" pitchFamily="34" charset="-18"/>
              </a:rPr>
              <a:t>.“</a:t>
            </a:r>
            <a:endParaRPr lang="sk-SK" dirty="0">
              <a:solidFill>
                <a:srgbClr val="FF0000"/>
              </a:solidFill>
              <a:latin typeface="Tw Cen MT Condensed Extra Bold" panose="020B0803020202020204" pitchFamily="34" charset="-18"/>
            </a:endParaRPr>
          </a:p>
        </p:txBody>
      </p:sp>
      <p:pic>
        <p:nvPicPr>
          <p:cNvPr id="4" name="Obrázok 3"/>
          <p:cNvPicPr>
            <a:picLocks noChangeAspect="1"/>
          </p:cNvPicPr>
          <p:nvPr/>
        </p:nvPicPr>
        <p:blipFill>
          <a:blip r:embed="rId3"/>
          <a:stretch>
            <a:fillRect/>
          </a:stretch>
        </p:blipFill>
        <p:spPr>
          <a:xfrm>
            <a:off x="9419703" y="2938548"/>
            <a:ext cx="2587571" cy="1969142"/>
          </a:xfrm>
          <a:prstGeom prst="rect">
            <a:avLst/>
          </a:prstGeom>
          <a:effectLst>
            <a:softEdge rad="38100"/>
          </a:effectLst>
        </p:spPr>
      </p:pic>
    </p:spTree>
    <p:extLst>
      <p:ext uri="{BB962C8B-B14F-4D97-AF65-F5344CB8AC3E}">
        <p14:creationId xmlns:p14="http://schemas.microsoft.com/office/powerpoint/2010/main" val="40345516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par>
                                <p:cTn id="19" presetID="14" presetClass="entr" presetSubtype="1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cTn>
                              </p:par>
                              <p:par>
                                <p:cTn id="22" presetID="14" presetClass="entr" presetSubtype="1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randombar(horizontal)">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ĺžnik 3"/>
          <p:cNvSpPr/>
          <p:nvPr/>
        </p:nvSpPr>
        <p:spPr>
          <a:xfrm>
            <a:off x="2988179" y="1485092"/>
            <a:ext cx="6096000" cy="2862322"/>
          </a:xfrm>
          <a:prstGeom prst="rect">
            <a:avLst/>
          </a:prstGeom>
        </p:spPr>
        <p:txBody>
          <a:bodyPr>
            <a:spAutoFit/>
          </a:bodyPr>
          <a:lstStyle/>
          <a:p>
            <a:pPr algn="just"/>
            <a:r>
              <a:rPr lang="sk-SK" dirty="0">
                <a:latin typeface="Tw Cen MT Condensed Extra Bold" panose="020B0803020202020204" pitchFamily="34" charset="-18"/>
              </a:rPr>
              <a:t>,,</a:t>
            </a:r>
            <a:r>
              <a:rPr lang="sk-SK" dirty="0">
                <a:solidFill>
                  <a:srgbClr val="FF0000"/>
                </a:solidFill>
                <a:latin typeface="Tw Cen MT Condensed Extra Bold" panose="020B0803020202020204" pitchFamily="34" charset="-18"/>
              </a:rPr>
              <a:t>Červená planéta je pri hľadaní života stále číslom jedna</a:t>
            </a:r>
            <a:r>
              <a:rPr lang="sk-SK" dirty="0">
                <a:latin typeface="Tw Cen MT Condensed Extra Bold" panose="020B0803020202020204" pitchFamily="34" charset="-18"/>
              </a:rPr>
              <a:t>.</a:t>
            </a:r>
          </a:p>
          <a:p>
            <a:pPr algn="just"/>
            <a:r>
              <a:rPr lang="sk-SK" dirty="0">
                <a:latin typeface="Tw Cen MT Condensed Extra Bold" panose="020B0803020202020204" pitchFamily="34" charset="-18"/>
              </a:rPr>
              <a:t>NASA na planétu poslala niekoľko robotických sond.</a:t>
            </a:r>
          </a:p>
          <a:p>
            <a:pPr algn="just"/>
            <a:r>
              <a:rPr lang="sk-SK" dirty="0">
                <a:latin typeface="Tw Cen MT Condensed Extra Bold" panose="020B0803020202020204" pitchFamily="34" charset="-18"/>
              </a:rPr>
              <a:t>Nedávno vzbudil pozornosť objav starého vyschnutého jazera, ktoré potvrdzuje </a:t>
            </a:r>
            <a:r>
              <a:rPr lang="sk-SK" dirty="0">
                <a:solidFill>
                  <a:srgbClr val="FF0000"/>
                </a:solidFill>
                <a:latin typeface="Tw Cen MT Condensed Extra Bold" panose="020B0803020202020204" pitchFamily="34" charset="-18"/>
              </a:rPr>
              <a:t>teóriu o tom, že v minulosti </a:t>
            </a:r>
            <a:r>
              <a:rPr lang="sk-SK" dirty="0">
                <a:latin typeface="Tw Cen MT Condensed Extra Bold" panose="020B0803020202020204" pitchFamily="34" charset="-18"/>
              </a:rPr>
              <a:t>sa na planéte </a:t>
            </a:r>
            <a:r>
              <a:rPr lang="sk-SK" dirty="0">
                <a:solidFill>
                  <a:srgbClr val="FF0000"/>
                </a:solidFill>
                <a:latin typeface="Tw Cen MT Condensed Extra Bold" panose="020B0803020202020204" pitchFamily="34" charset="-18"/>
              </a:rPr>
              <a:t>vyskytovala povrchová voda.</a:t>
            </a:r>
          </a:p>
          <a:p>
            <a:pPr algn="just"/>
            <a:r>
              <a:rPr lang="sk-SK" dirty="0">
                <a:solidFill>
                  <a:srgbClr val="FF0000"/>
                </a:solidFill>
                <a:latin typeface="Tw Cen MT Condensed Extra Bold" panose="020B0803020202020204" pitchFamily="34" charset="-18"/>
              </a:rPr>
              <a:t>Sonde </a:t>
            </a:r>
            <a:r>
              <a:rPr lang="sk-SK" dirty="0" err="1" smtClean="0">
                <a:solidFill>
                  <a:srgbClr val="FF0000"/>
                </a:solidFill>
                <a:latin typeface="Tw Cen MT Condensed Extra Bold" panose="020B0803020202020204" pitchFamily="34" charset="-18"/>
              </a:rPr>
              <a:t>Curiosity</a:t>
            </a:r>
            <a:r>
              <a:rPr lang="sk-SK" dirty="0" smtClean="0">
                <a:solidFill>
                  <a:srgbClr val="FF0000"/>
                </a:solidFill>
                <a:latin typeface="Tw Cen MT Condensed Extra Bold" panose="020B0803020202020204" pitchFamily="34" charset="-18"/>
              </a:rPr>
              <a:t> sa </a:t>
            </a:r>
            <a:r>
              <a:rPr lang="sk-SK" dirty="0">
                <a:solidFill>
                  <a:srgbClr val="FF0000"/>
                </a:solidFill>
                <a:latin typeface="Tw Cen MT Condensed Extra Bold" panose="020B0803020202020204" pitchFamily="34" charset="-18"/>
              </a:rPr>
              <a:t>podarilo zachytiť </a:t>
            </a:r>
            <a:r>
              <a:rPr lang="sk-SK" dirty="0">
                <a:latin typeface="Tw Cen MT Condensed Extra Bold" panose="020B0803020202020204" pitchFamily="34" charset="-18"/>
              </a:rPr>
              <a:t>krátkodobé, ale oproti normálu </a:t>
            </a:r>
            <a:r>
              <a:rPr lang="sk-SK" dirty="0">
                <a:solidFill>
                  <a:srgbClr val="FF0000"/>
                </a:solidFill>
                <a:latin typeface="Tw Cen MT Condensed Extra Bold" panose="020B0803020202020204" pitchFamily="34" charset="-18"/>
              </a:rPr>
              <a:t>desaťnásobne väčšie úniky metánu</a:t>
            </a:r>
            <a:r>
              <a:rPr lang="sk-SK" dirty="0">
                <a:latin typeface="Tw Cen MT Condensed Extra Bold" panose="020B0803020202020204" pitchFamily="34" charset="-18"/>
              </a:rPr>
              <a:t>. Odkiaľ pochádza? </a:t>
            </a:r>
            <a:r>
              <a:rPr lang="sk-SK" dirty="0" smtClean="0">
                <a:latin typeface="Tw Cen MT Condensed Extra Bold" panose="020B0803020202020204" pitchFamily="34" charset="-18"/>
              </a:rPr>
              <a:t>„</a:t>
            </a:r>
            <a:r>
              <a:rPr lang="sk-SK" dirty="0" smtClean="0">
                <a:solidFill>
                  <a:srgbClr val="FF0000"/>
                </a:solidFill>
                <a:latin typeface="Tw Cen MT Condensed Extra Bold" panose="020B0803020202020204" pitchFamily="34" charset="-18"/>
              </a:rPr>
              <a:t>Bol to jeden z </a:t>
            </a:r>
            <a:r>
              <a:rPr lang="sk-SK" dirty="0">
                <a:solidFill>
                  <a:srgbClr val="FF0000"/>
                </a:solidFill>
                <a:latin typeface="Tw Cen MT Condensed Extra Bold" panose="020B0803020202020204" pitchFamily="34" charset="-18"/>
              </a:rPr>
              <a:t>tých ó-môj-bože okamihov</a:t>
            </a:r>
            <a:r>
              <a:rPr lang="sk-SK" dirty="0">
                <a:latin typeface="Tw Cen MT Condensed Extra Bold" panose="020B0803020202020204" pitchFamily="34" charset="-18"/>
              </a:rPr>
              <a:t>,“ povedal </a:t>
            </a:r>
            <a:r>
              <a:rPr lang="sk-SK" dirty="0" err="1">
                <a:latin typeface="Tw Cen MT Condensed Extra Bold" panose="020B0803020202020204" pitchFamily="34" charset="-18"/>
              </a:rPr>
              <a:t>Christopher</a:t>
            </a:r>
            <a:r>
              <a:rPr lang="sk-SK" dirty="0">
                <a:latin typeface="Tw Cen MT Condensed Extra Bold" panose="020B0803020202020204" pitchFamily="34" charset="-18"/>
              </a:rPr>
              <a:t> R. </a:t>
            </a:r>
            <a:r>
              <a:rPr lang="sk-SK" dirty="0" err="1">
                <a:latin typeface="Tw Cen MT Condensed Extra Bold" panose="020B0803020202020204" pitchFamily="34" charset="-18"/>
              </a:rPr>
              <a:t>Webster</a:t>
            </a:r>
            <a:r>
              <a:rPr lang="sk-SK" dirty="0">
                <a:latin typeface="Tw Cen MT Condensed Extra Bold" panose="020B0803020202020204" pitchFamily="34" charset="-18"/>
              </a:rPr>
              <a:t> z NASA. </a:t>
            </a:r>
            <a:r>
              <a:rPr lang="sk-SK" dirty="0">
                <a:solidFill>
                  <a:srgbClr val="FF0000"/>
                </a:solidFill>
                <a:latin typeface="Tw Cen MT Condensed Extra Bold" panose="020B0803020202020204" pitchFamily="34" charset="-18"/>
              </a:rPr>
              <a:t>Jedna z hypotéz </a:t>
            </a:r>
            <a:r>
              <a:rPr lang="sk-SK" dirty="0">
                <a:latin typeface="Tw Cen MT Condensed Extra Bold" panose="020B0803020202020204" pitchFamily="34" charset="-18"/>
              </a:rPr>
              <a:t>nevylučuje, </a:t>
            </a:r>
            <a:r>
              <a:rPr lang="sk-SK" dirty="0">
                <a:solidFill>
                  <a:srgbClr val="FF0000"/>
                </a:solidFill>
                <a:latin typeface="Tw Cen MT Condensed Extra Bold" panose="020B0803020202020204" pitchFamily="34" charset="-18"/>
              </a:rPr>
              <a:t>že metán produkujú živé organizmy</a:t>
            </a:r>
            <a:r>
              <a:rPr lang="sk-SK" dirty="0">
                <a:solidFill>
                  <a:srgbClr val="00FF00"/>
                </a:solidFill>
                <a:latin typeface="Tw Cen MT Condensed Extra Bold" panose="020B0803020202020204" pitchFamily="34" charset="-18"/>
              </a:rPr>
              <a:t> </a:t>
            </a:r>
            <a:r>
              <a:rPr lang="sk-SK" dirty="0">
                <a:latin typeface="Tw Cen MT Condensed Extra Bold" panose="020B0803020202020204" pitchFamily="34" charset="-18"/>
              </a:rPr>
              <a:t>pod povrchom</a:t>
            </a:r>
            <a:r>
              <a:rPr lang="sk-SK" dirty="0" smtClean="0">
                <a:latin typeface="Tw Cen MT Condensed Extra Bold" panose="020B0803020202020204" pitchFamily="34" charset="-18"/>
              </a:rPr>
              <a:t>.“</a:t>
            </a:r>
            <a:endParaRPr lang="sk-SK" dirty="0">
              <a:latin typeface="Tw Cen MT Condensed Extra Bold" panose="020B0803020202020204" pitchFamily="34" charset="-18"/>
            </a:endParaRPr>
          </a:p>
        </p:txBody>
      </p:sp>
      <p:sp>
        <p:nvSpPr>
          <p:cNvPr id="5" name="Obdĺžnik 4"/>
          <p:cNvSpPr/>
          <p:nvPr/>
        </p:nvSpPr>
        <p:spPr>
          <a:xfrm>
            <a:off x="3148619" y="599610"/>
            <a:ext cx="8473440" cy="646331"/>
          </a:xfrm>
          <a:prstGeom prst="rect">
            <a:avLst/>
          </a:prstGeom>
        </p:spPr>
        <p:txBody>
          <a:bodyPr wrap="square">
            <a:spAutoFit/>
          </a:bodyPr>
          <a:lstStyle/>
          <a:p>
            <a:endParaRPr lang="sk-SK" dirty="0" smtClean="0"/>
          </a:p>
          <a:p>
            <a:endParaRPr lang="sk-SK" dirty="0"/>
          </a:p>
        </p:txBody>
      </p:sp>
      <p:sp>
        <p:nvSpPr>
          <p:cNvPr id="8" name="Obdĺžnik 7"/>
          <p:cNvSpPr/>
          <p:nvPr/>
        </p:nvSpPr>
        <p:spPr>
          <a:xfrm>
            <a:off x="4860953" y="603683"/>
            <a:ext cx="982961" cy="584775"/>
          </a:xfrm>
          <a:prstGeom prst="rect">
            <a:avLst/>
          </a:prstGeom>
        </p:spPr>
        <p:txBody>
          <a:bodyPr wrap="none">
            <a:spAutoFit/>
          </a:bodyPr>
          <a:lstStyle/>
          <a:p>
            <a:r>
              <a:rPr lang="sk-SK" sz="3200" dirty="0">
                <a:solidFill>
                  <a:srgbClr val="FF0000"/>
                </a:solidFill>
                <a:latin typeface="Tw Cen MT Condensed Extra Bold" panose="020B0803020202020204" pitchFamily="34" charset="-18"/>
              </a:rPr>
              <a:t>Mars</a:t>
            </a:r>
          </a:p>
        </p:txBody>
      </p:sp>
      <p:pic>
        <p:nvPicPr>
          <p:cNvPr id="9" name="Obrázok 8"/>
          <p:cNvPicPr>
            <a:picLocks noChangeAspect="1"/>
          </p:cNvPicPr>
          <p:nvPr/>
        </p:nvPicPr>
        <p:blipFill>
          <a:blip r:embed="rId2"/>
          <a:stretch>
            <a:fillRect/>
          </a:stretch>
        </p:blipFill>
        <p:spPr>
          <a:xfrm>
            <a:off x="9199585" y="261799"/>
            <a:ext cx="2599173" cy="1746462"/>
          </a:xfrm>
          <a:prstGeom prst="rect">
            <a:avLst/>
          </a:prstGeom>
          <a:effectLst>
            <a:softEdge rad="38100"/>
          </a:effectLst>
        </p:spPr>
      </p:pic>
      <p:pic>
        <p:nvPicPr>
          <p:cNvPr id="10" name="Obrázok 9"/>
          <p:cNvPicPr>
            <a:picLocks noChangeAspect="1"/>
          </p:cNvPicPr>
          <p:nvPr/>
        </p:nvPicPr>
        <p:blipFill>
          <a:blip r:embed="rId3"/>
          <a:stretch>
            <a:fillRect/>
          </a:stretch>
        </p:blipFill>
        <p:spPr>
          <a:xfrm>
            <a:off x="290125" y="3452501"/>
            <a:ext cx="2529954" cy="2862842"/>
          </a:xfrm>
          <a:prstGeom prst="rect">
            <a:avLst/>
          </a:prstGeom>
          <a:effectLst>
            <a:softEdge rad="38100"/>
          </a:effectLst>
        </p:spPr>
      </p:pic>
    </p:spTree>
    <p:extLst>
      <p:ext uri="{BB962C8B-B14F-4D97-AF65-F5344CB8AC3E}">
        <p14:creationId xmlns:p14="http://schemas.microsoft.com/office/powerpoint/2010/main" val="92748999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par>
                                <p:cTn id="18" presetID="14" presetClass="entr" presetSubtype="1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randombar(horizontal)">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lokTextu 1"/>
          <p:cNvSpPr txBox="1"/>
          <p:nvPr/>
        </p:nvSpPr>
        <p:spPr>
          <a:xfrm>
            <a:off x="2604234" y="441764"/>
            <a:ext cx="5097486" cy="584775"/>
          </a:xfrm>
          <a:prstGeom prst="rect">
            <a:avLst/>
          </a:prstGeom>
          <a:noFill/>
        </p:spPr>
        <p:txBody>
          <a:bodyPr wrap="none" rtlCol="0">
            <a:spAutoFit/>
          </a:bodyPr>
          <a:lstStyle/>
          <a:p>
            <a:r>
              <a:rPr lang="sk-SK" sz="3200" dirty="0" smtClean="0">
                <a:latin typeface="Tw Cen MT Condensed Extra Bold" panose="020B0803020202020204" pitchFamily="34" charset="-18"/>
              </a:rPr>
              <a:t>Mimozemšťania a ich voľný čas</a:t>
            </a:r>
            <a:endParaRPr lang="sk-SK" sz="3200" dirty="0">
              <a:latin typeface="Tw Cen MT Condensed Extra Bold" panose="020B0803020202020204" pitchFamily="34" charset="-18"/>
            </a:endParaRPr>
          </a:p>
        </p:txBody>
      </p:sp>
      <p:sp>
        <p:nvSpPr>
          <p:cNvPr id="3" name="BlokTextu 2"/>
          <p:cNvSpPr txBox="1"/>
          <p:nvPr/>
        </p:nvSpPr>
        <p:spPr>
          <a:xfrm>
            <a:off x="0" y="1470262"/>
            <a:ext cx="7841890" cy="400110"/>
          </a:xfrm>
          <a:prstGeom prst="rect">
            <a:avLst/>
          </a:prstGeom>
          <a:noFill/>
        </p:spPr>
        <p:txBody>
          <a:bodyPr wrap="none" rtlCol="0">
            <a:spAutoFit/>
          </a:bodyPr>
          <a:lstStyle/>
          <a:p>
            <a:r>
              <a:rPr lang="sk-SK" sz="2000" dirty="0" smtClean="0">
                <a:latin typeface="Tw Cen MT Condensed Extra Bold" panose="020B0803020202020204" pitchFamily="34" charset="-18"/>
              </a:rPr>
              <a:t>Mimozemšťania vo svojom voľnom čase radi navštívia aj našu planétu Zem. </a:t>
            </a:r>
            <a:r>
              <a:rPr lang="sk-SK" sz="2000" dirty="0" smtClean="0">
                <a:latin typeface="Tw Cen MT Condensed Extra Bold" panose="020B0803020202020204" pitchFamily="34" charset="-18"/>
                <a:sym typeface="Wingdings" panose="05000000000000000000" pitchFamily="2" charset="2"/>
              </a:rPr>
              <a:t></a:t>
            </a:r>
            <a:endParaRPr lang="sk-SK" sz="2000" dirty="0">
              <a:latin typeface="Tw Cen MT Condensed Extra Bold" panose="020B0803020202020204" pitchFamily="34" charset="-18"/>
            </a:endParaRPr>
          </a:p>
        </p:txBody>
      </p:sp>
      <p:sp>
        <p:nvSpPr>
          <p:cNvPr id="4" name="Obdĺžnik 3"/>
          <p:cNvSpPr/>
          <p:nvPr/>
        </p:nvSpPr>
        <p:spPr>
          <a:xfrm>
            <a:off x="0" y="3712680"/>
            <a:ext cx="6096000" cy="1015663"/>
          </a:xfrm>
          <a:prstGeom prst="rect">
            <a:avLst/>
          </a:prstGeom>
        </p:spPr>
        <p:txBody>
          <a:bodyPr>
            <a:spAutoFit/>
          </a:bodyPr>
          <a:lstStyle/>
          <a:p>
            <a:pPr algn="just"/>
            <a:r>
              <a:rPr lang="sk-SK" sz="2000" dirty="0" smtClean="0">
                <a:latin typeface="Tw Cen MT Condensed Extra Bold" panose="020B0803020202020204" pitchFamily="34" charset="-18"/>
              </a:rPr>
              <a:t>,,Nie je </a:t>
            </a:r>
            <a:r>
              <a:rPr lang="sk-SK" sz="2000" dirty="0">
                <a:latin typeface="Tw Cen MT Condensed Extra Bold" panose="020B0803020202020204" pitchFamily="34" charset="-18"/>
              </a:rPr>
              <a:t>žiadne tajomstvo, že americké úrady v spolupráci s agentúrou pre letectvo a vesmír (NASA) vlastnia niekoľko dôkazov o existencii </a:t>
            </a:r>
            <a:r>
              <a:rPr lang="sk-SK" sz="2000" dirty="0" smtClean="0">
                <a:latin typeface="Tw Cen MT Condensed Extra Bold" panose="020B0803020202020204" pitchFamily="34" charset="-18"/>
              </a:rPr>
              <a:t>U.F.O.“</a:t>
            </a:r>
            <a:endParaRPr lang="sk-SK" sz="2000" dirty="0">
              <a:latin typeface="Tw Cen MT Condensed Extra Bold" panose="020B0803020202020204" pitchFamily="34" charset="-18"/>
            </a:endParaRPr>
          </a:p>
        </p:txBody>
      </p:sp>
      <p:pic>
        <p:nvPicPr>
          <p:cNvPr id="1026" name="Picture 2" descr="UFO spiral cloud anakara turke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69743" y="276092"/>
            <a:ext cx="3172299" cy="2388340"/>
          </a:xfrm>
          <a:prstGeom prst="rect">
            <a:avLst/>
          </a:prstGeom>
          <a:noFill/>
          <a:effectLst>
            <a:softEdge rad="38100"/>
          </a:effectLst>
          <a:extLst>
            <a:ext uri="{909E8E84-426E-40DD-AFC4-6F175D3DCCD1}">
              <a14:hiddenFill xmlns:a14="http://schemas.microsoft.com/office/drawing/2010/main">
                <a:solidFill>
                  <a:srgbClr val="FFFFFF"/>
                </a:solidFill>
              </a14:hiddenFill>
            </a:ext>
          </a:extLst>
        </p:spPr>
      </p:pic>
      <p:sp>
        <p:nvSpPr>
          <p:cNvPr id="5" name="Ovál 4"/>
          <p:cNvSpPr/>
          <p:nvPr/>
        </p:nvSpPr>
        <p:spPr>
          <a:xfrm>
            <a:off x="9605570" y="442304"/>
            <a:ext cx="905855" cy="572568"/>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solidFill>
                <a:schemeClr val="accent6">
                  <a:lumMod val="75000"/>
                </a:schemeClr>
              </a:solidFill>
            </a:endParaRPr>
          </a:p>
        </p:txBody>
      </p:sp>
      <p:sp>
        <p:nvSpPr>
          <p:cNvPr id="6" name="Obdĺžnik 5"/>
          <p:cNvSpPr/>
          <p:nvPr/>
        </p:nvSpPr>
        <p:spPr>
          <a:xfrm>
            <a:off x="0" y="4677973"/>
            <a:ext cx="6096000" cy="1631216"/>
          </a:xfrm>
          <a:prstGeom prst="rect">
            <a:avLst/>
          </a:prstGeom>
        </p:spPr>
        <p:txBody>
          <a:bodyPr>
            <a:spAutoFit/>
          </a:bodyPr>
          <a:lstStyle/>
          <a:p>
            <a:pPr algn="just"/>
            <a:r>
              <a:rPr lang="sk-SK" sz="2000" dirty="0" smtClean="0">
                <a:latin typeface="Tw Cen MT Condensed Extra Bold" panose="020B0803020202020204" pitchFamily="34" charset="-18"/>
              </a:rPr>
              <a:t>,,Posádka </a:t>
            </a:r>
            <a:r>
              <a:rPr lang="sk-SK" sz="2000" dirty="0">
                <a:latin typeface="Tw Cen MT Condensed Extra Bold" panose="020B0803020202020204" pitchFamily="34" charset="-18"/>
              </a:rPr>
              <a:t>misie Apollo 10 počas preletu okolo  odvrátenej strany Mesiaca zachytila cez palubnú vysielačku záhadné zvuky, ktoré si nikto na palube nevedel vysvetliť. Po štyridsiatich šiestich rokoch NASA odhaľuje tajomstvo onej nahrávky. O čo v skutočnosti išlo </a:t>
            </a:r>
            <a:r>
              <a:rPr lang="sk-SK" sz="2000" dirty="0" smtClean="0">
                <a:latin typeface="Tw Cen MT Condensed Extra Bold" panose="020B0803020202020204" pitchFamily="34" charset="-18"/>
              </a:rPr>
              <a:t>?“</a:t>
            </a:r>
            <a:endParaRPr lang="sk-SK" sz="2000" dirty="0">
              <a:latin typeface="Tw Cen MT Condensed Extra Bold" panose="020B0803020202020204" pitchFamily="34" charset="-18"/>
            </a:endParaRPr>
          </a:p>
        </p:txBody>
      </p:sp>
      <p:pic>
        <p:nvPicPr>
          <p:cNvPr id="8" name="Picture 2" descr="3169BAE100000578-3456741-image-a-38_1456036504577">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1550" y="3018986"/>
            <a:ext cx="4029875" cy="3317973"/>
          </a:xfrm>
          <a:prstGeom prst="rect">
            <a:avLst/>
          </a:prstGeom>
          <a:noFill/>
          <a:effectLst>
            <a:softEdge rad="38100"/>
          </a:effectLst>
          <a:extLst>
            <a:ext uri="{909E8E84-426E-40DD-AFC4-6F175D3DCCD1}">
              <a14:hiddenFill xmlns:a14="http://schemas.microsoft.com/office/drawing/2010/main">
                <a:solidFill>
                  <a:srgbClr val="FFFFFF"/>
                </a:solidFill>
              </a14:hiddenFill>
            </a:ext>
          </a:extLst>
        </p:spPr>
      </p:pic>
      <p:pic>
        <p:nvPicPr>
          <p:cNvPr id="7" name="Obrázok 6"/>
          <p:cNvPicPr>
            <a:picLocks noChangeAspect="1"/>
          </p:cNvPicPr>
          <p:nvPr/>
        </p:nvPicPr>
        <p:blipFill>
          <a:blip r:embed="rId5"/>
          <a:stretch>
            <a:fillRect/>
          </a:stretch>
        </p:blipFill>
        <p:spPr>
          <a:xfrm>
            <a:off x="296627" y="1893605"/>
            <a:ext cx="1436656" cy="1687082"/>
          </a:xfrm>
          <a:prstGeom prst="rect">
            <a:avLst/>
          </a:prstGeom>
          <a:effectLst>
            <a:softEdge rad="38100"/>
          </a:effectLst>
        </p:spPr>
      </p:pic>
      <p:pic>
        <p:nvPicPr>
          <p:cNvPr id="2052" name="Picture 4" descr="Výsledok vyhľadávania obrázkov pre dopyt alien on vacati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40748" y="1832006"/>
            <a:ext cx="2835454" cy="1833268"/>
          </a:xfrm>
          <a:prstGeom prst="rect">
            <a:avLst/>
          </a:prstGeom>
          <a:noFill/>
          <a:effectLst>
            <a:softEdge rad="381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11669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randombar(horizontal)">
                                      <p:cBhvr>
                                        <p:cTn id="23" dur="500"/>
                                        <p:tgtEl>
                                          <p:spTgt spid="1026"/>
                                        </p:tgtEl>
                                      </p:cBhvr>
                                    </p:animEffect>
                                  </p:childTnLst>
                                </p:cTn>
                              </p:par>
                              <p:par>
                                <p:cTn id="24" presetID="14" presetClass="entr" presetSubtype="1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randombar(horizontal)">
                                      <p:cBhvr>
                                        <p:cTn id="26" dur="500"/>
                                        <p:tgtEl>
                                          <p:spTgt spid="8"/>
                                        </p:tgtEl>
                                      </p:cBhvr>
                                    </p:animEffect>
                                  </p:childTnLst>
                                </p:cTn>
                              </p:par>
                              <p:par>
                                <p:cTn id="27" presetID="14" presetClass="entr" presetSubtype="1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randombar(horizontal)">
                                      <p:cBhvr>
                                        <p:cTn id="29" dur="500"/>
                                        <p:tgtEl>
                                          <p:spTgt spid="7"/>
                                        </p:tgtEl>
                                      </p:cBhvr>
                                    </p:animEffect>
                                  </p:childTnLst>
                                </p:cTn>
                              </p:par>
                              <p:par>
                                <p:cTn id="30" presetID="14" presetClass="entr" presetSubtype="10" fill="hold" nodeType="withEffect">
                                  <p:stCondLst>
                                    <p:cond delay="0"/>
                                  </p:stCondLst>
                                  <p:childTnLst>
                                    <p:set>
                                      <p:cBhvr>
                                        <p:cTn id="31" dur="1" fill="hold">
                                          <p:stCondLst>
                                            <p:cond delay="0"/>
                                          </p:stCondLst>
                                        </p:cTn>
                                        <p:tgtEl>
                                          <p:spTgt spid="2052"/>
                                        </p:tgtEl>
                                        <p:attrNameLst>
                                          <p:attrName>style.visibility</p:attrName>
                                        </p:attrNameLst>
                                      </p:cBhvr>
                                      <p:to>
                                        <p:strVal val="visible"/>
                                      </p:to>
                                    </p:set>
                                    <p:animEffect transition="in" filter="randombar(horizontal)">
                                      <p:cBhvr>
                                        <p:cTn id="32" dur="500"/>
                                        <p:tgtEl>
                                          <p:spTgt spid="2052"/>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randombar(horizontal)">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animBg="1"/>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ĺžnik 1"/>
          <p:cNvSpPr/>
          <p:nvPr/>
        </p:nvSpPr>
        <p:spPr>
          <a:xfrm>
            <a:off x="410198" y="977683"/>
            <a:ext cx="11571005" cy="5632311"/>
          </a:xfrm>
          <a:prstGeom prst="rect">
            <a:avLst/>
          </a:prstGeom>
        </p:spPr>
        <p:txBody>
          <a:bodyPr wrap="square">
            <a:spAutoFit/>
          </a:bodyPr>
          <a:lstStyle/>
          <a:p>
            <a:pPr algn="just"/>
            <a:r>
              <a:rPr lang="sk-SK" dirty="0" smtClean="0">
                <a:solidFill>
                  <a:srgbClr val="FF0000"/>
                </a:solidFill>
                <a:latin typeface="Tw Cen MT Condensed Extra Bold" panose="020B0803020202020204" pitchFamily="34" charset="-18"/>
              </a:rPr>
              <a:t>„Pilot</a:t>
            </a:r>
            <a:r>
              <a:rPr lang="sk-SK" dirty="0">
                <a:latin typeface="Tw Cen MT Condensed Extra Bold" panose="020B0803020202020204" pitchFamily="34" charset="-18"/>
              </a:rPr>
              <a:t>:</a:t>
            </a:r>
            <a:r>
              <a:rPr lang="sk-SK" dirty="0">
                <a:solidFill>
                  <a:srgbClr val="FF0000"/>
                </a:solidFill>
                <a:latin typeface="Tw Cen MT Condensed Extra Bold" panose="020B0803020202020204" pitchFamily="34" charset="-18"/>
              </a:rPr>
              <a:t> </a:t>
            </a:r>
            <a:r>
              <a:rPr lang="sk-SK" dirty="0">
                <a:latin typeface="Tw Cen MT Condensed Extra Bold" panose="020B0803020202020204" pitchFamily="34" charset="-18"/>
              </a:rPr>
              <a:t>Máte na zemi nejaké vojenské cvičenie?</a:t>
            </a:r>
          </a:p>
          <a:p>
            <a:pPr algn="just"/>
            <a:r>
              <a:rPr lang="sk-SK" dirty="0">
                <a:solidFill>
                  <a:srgbClr val="FF0000"/>
                </a:solidFill>
                <a:latin typeface="Tw Cen MT Condensed Extra Bold" panose="020B0803020202020204" pitchFamily="34" charset="-18"/>
              </a:rPr>
              <a:t>Letový dispečer</a:t>
            </a:r>
            <a:r>
              <a:rPr lang="sk-SK" dirty="0">
                <a:latin typeface="Tw Cen MT Condensed Extra Bold" panose="020B0803020202020204" pitchFamily="34" charset="-18"/>
              </a:rPr>
              <a:t>: Je tu vojenské cvičenie, ale vo východnej časti Slovenska.</a:t>
            </a:r>
          </a:p>
          <a:p>
            <a:pPr algn="just"/>
            <a:r>
              <a:rPr lang="sk-SK" dirty="0">
                <a:solidFill>
                  <a:srgbClr val="FF0000"/>
                </a:solidFill>
                <a:latin typeface="Tw Cen MT Condensed Extra Bold" panose="020B0803020202020204" pitchFamily="34" charset="-18"/>
              </a:rPr>
              <a:t>Pilot</a:t>
            </a:r>
            <a:r>
              <a:rPr lang="sk-SK" dirty="0">
                <a:latin typeface="Tw Cen MT Condensed Extra Bold" panose="020B0803020202020204" pitchFamily="34" charset="-18"/>
              </a:rPr>
              <a:t>: Pretože pred tromi minútami sme videli preletieť raketu pod nami, </a:t>
            </a:r>
            <a:r>
              <a:rPr lang="sk-SK" dirty="0" smtClean="0">
                <a:latin typeface="Tw Cen MT Condensed Extra Bold" panose="020B0803020202020204" pitchFamily="34" charset="-18"/>
              </a:rPr>
              <a:t>zľava doprava</a:t>
            </a:r>
            <a:r>
              <a:rPr lang="sk-SK" dirty="0">
                <a:latin typeface="Tw Cen MT Condensed Extra Bold" panose="020B0803020202020204" pitchFamily="34" charset="-18"/>
              </a:rPr>
              <a:t>. </a:t>
            </a:r>
            <a:endParaRPr lang="sk-SK" dirty="0" smtClean="0">
              <a:latin typeface="Tw Cen MT Condensed Extra Bold" panose="020B0803020202020204" pitchFamily="34" charset="-18"/>
            </a:endParaRPr>
          </a:p>
          <a:p>
            <a:pPr algn="just"/>
            <a:r>
              <a:rPr lang="sk-SK" dirty="0" smtClean="0">
                <a:solidFill>
                  <a:srgbClr val="FF0000"/>
                </a:solidFill>
                <a:latin typeface="Tw Cen MT Condensed Extra Bold" panose="020B0803020202020204" pitchFamily="34" charset="-18"/>
              </a:rPr>
              <a:t>Letový </a:t>
            </a:r>
            <a:r>
              <a:rPr lang="sk-SK" dirty="0">
                <a:solidFill>
                  <a:srgbClr val="FF0000"/>
                </a:solidFill>
                <a:latin typeface="Tw Cen MT Condensed Extra Bold" panose="020B0803020202020204" pitchFamily="34" charset="-18"/>
              </a:rPr>
              <a:t>dispečer</a:t>
            </a:r>
            <a:r>
              <a:rPr lang="sk-SK" dirty="0">
                <a:latin typeface="Tw Cen MT Condensed Extra Bold" panose="020B0803020202020204" pitchFamily="34" charset="-18"/>
              </a:rPr>
              <a:t>: Je mi ľúto, ale nemáme žiadne </a:t>
            </a:r>
            <a:r>
              <a:rPr lang="sk-SK" dirty="0" smtClean="0">
                <a:latin typeface="Tw Cen MT Condensed Extra Bold" panose="020B0803020202020204" pitchFamily="34" charset="-18"/>
              </a:rPr>
              <a:t>informácie. Preveríme to.</a:t>
            </a:r>
          </a:p>
          <a:p>
            <a:pPr algn="just"/>
            <a:endParaRPr lang="sk-SK" dirty="0">
              <a:latin typeface="Tw Cen MT Condensed Extra Bold" panose="020B0803020202020204" pitchFamily="34" charset="-18"/>
            </a:endParaRPr>
          </a:p>
          <a:p>
            <a:pPr algn="just"/>
            <a:r>
              <a:rPr lang="sk-SK" dirty="0">
                <a:solidFill>
                  <a:srgbClr val="FF0000"/>
                </a:solidFill>
                <a:latin typeface="Tw Cen MT Condensed Extra Bold" panose="020B0803020202020204" pitchFamily="34" charset="-18"/>
              </a:rPr>
              <a:t>Letový dispečer</a:t>
            </a:r>
            <a:r>
              <a:rPr lang="sk-SK" dirty="0">
                <a:latin typeface="Tw Cen MT Condensed Extra Bold" panose="020B0803020202020204" pitchFamily="34" charset="-18"/>
              </a:rPr>
              <a:t>: Chcete o tom spísať správu? </a:t>
            </a:r>
          </a:p>
          <a:p>
            <a:pPr algn="just"/>
            <a:r>
              <a:rPr lang="sk-SK" dirty="0">
                <a:solidFill>
                  <a:srgbClr val="FF0000"/>
                </a:solidFill>
                <a:latin typeface="Tw Cen MT Condensed Extra Bold" panose="020B0803020202020204" pitchFamily="34" charset="-18"/>
              </a:rPr>
              <a:t>Pilot</a:t>
            </a:r>
            <a:r>
              <a:rPr lang="sk-SK" dirty="0">
                <a:latin typeface="Tw Cen MT Condensed Extra Bold" panose="020B0803020202020204" pitchFamily="34" charset="-18"/>
              </a:rPr>
              <a:t>: Nie, len aby ste vedeli, že je vojenské cvičenie a možno zvolili nesprávny smer. </a:t>
            </a:r>
          </a:p>
          <a:p>
            <a:pPr algn="just"/>
            <a:r>
              <a:rPr lang="sk-SK" dirty="0">
                <a:solidFill>
                  <a:srgbClr val="FF0000"/>
                </a:solidFill>
                <a:latin typeface="Tw Cen MT Condensed Extra Bold" panose="020B0803020202020204" pitchFamily="34" charset="-18"/>
              </a:rPr>
              <a:t>Letový dispečer</a:t>
            </a:r>
            <a:r>
              <a:rPr lang="sk-SK" dirty="0">
                <a:latin typeface="Tw Cen MT Condensed Extra Bold" panose="020B0803020202020204" pitchFamily="34" charset="-18"/>
              </a:rPr>
              <a:t>: Prepáčte, ale nemáme o tom žiadne informácie, preveríme to.</a:t>
            </a:r>
          </a:p>
          <a:p>
            <a:pPr algn="just"/>
            <a:endParaRPr lang="sk-SK" dirty="0">
              <a:latin typeface="Tw Cen MT Condensed Extra Bold" panose="020B0803020202020204" pitchFamily="34" charset="-18"/>
            </a:endParaRPr>
          </a:p>
          <a:p>
            <a:pPr algn="just"/>
            <a:r>
              <a:rPr lang="sk-SK" dirty="0">
                <a:latin typeface="Tw Cen MT Condensed Extra Bold" panose="020B0803020202020204" pitchFamily="34" charset="-18"/>
              </a:rPr>
              <a:t>"On to </a:t>
            </a:r>
            <a:r>
              <a:rPr lang="sk-SK" dirty="0">
                <a:solidFill>
                  <a:srgbClr val="FF0000"/>
                </a:solidFill>
                <a:latin typeface="Tw Cen MT Condensed Extra Bold" panose="020B0803020202020204" pitchFamily="34" charset="-18"/>
              </a:rPr>
              <a:t>identifikoval ako raketu, to znamená, že to muselo mať svoju rýchlosť</a:t>
            </a:r>
            <a:r>
              <a:rPr lang="sk-SK" dirty="0">
                <a:latin typeface="Tw Cen MT Condensed Extra Bold" panose="020B0803020202020204" pitchFamily="34" charset="-18"/>
              </a:rPr>
              <a:t>, že to </a:t>
            </a:r>
            <a:r>
              <a:rPr lang="sk-SK" dirty="0">
                <a:solidFill>
                  <a:srgbClr val="FF0000"/>
                </a:solidFill>
                <a:latin typeface="Tw Cen MT Condensed Extra Bold" panose="020B0803020202020204" pitchFamily="34" charset="-18"/>
              </a:rPr>
              <a:t>muselo mať nejaký pohon</a:t>
            </a:r>
            <a:r>
              <a:rPr lang="sk-SK" dirty="0">
                <a:latin typeface="Tw Cen MT Condensed Extra Bold" panose="020B0803020202020204" pitchFamily="34" charset="-18"/>
              </a:rPr>
              <a:t>," uviedol bývalý riadiaci letovej prevádzky Pavol </a:t>
            </a:r>
            <a:r>
              <a:rPr lang="sk-SK" dirty="0" err="1">
                <a:latin typeface="Tw Cen MT Condensed Extra Bold" panose="020B0803020202020204" pitchFamily="34" charset="-18"/>
              </a:rPr>
              <a:t>Melichárek</a:t>
            </a:r>
            <a:r>
              <a:rPr lang="sk-SK" dirty="0">
                <a:latin typeface="Tw Cen MT Condensed Extra Bold" panose="020B0803020202020204" pitchFamily="34" charset="-18"/>
              </a:rPr>
              <a:t>. </a:t>
            </a:r>
          </a:p>
          <a:p>
            <a:pPr algn="just"/>
            <a:endParaRPr lang="sk-SK" dirty="0">
              <a:latin typeface="Tw Cen MT Condensed Extra Bold" panose="020B0803020202020204" pitchFamily="34" charset="-18"/>
            </a:endParaRPr>
          </a:p>
          <a:p>
            <a:pPr algn="just"/>
            <a:r>
              <a:rPr lang="sk-SK" dirty="0">
                <a:solidFill>
                  <a:srgbClr val="FF0000"/>
                </a:solidFill>
                <a:latin typeface="Tw Cen MT Condensed Extra Bold" panose="020B0803020202020204" pitchFamily="34" charset="-18"/>
              </a:rPr>
              <a:t>Letoví dispečeri situáciu preverili</a:t>
            </a:r>
          </a:p>
          <a:p>
            <a:pPr algn="just"/>
            <a:endParaRPr lang="sk-SK" dirty="0">
              <a:latin typeface="Tw Cen MT Condensed Extra Bold" panose="020B0803020202020204" pitchFamily="34" charset="-18"/>
            </a:endParaRPr>
          </a:p>
          <a:p>
            <a:pPr algn="just"/>
            <a:r>
              <a:rPr lang="sk-SK" dirty="0">
                <a:latin typeface="Tw Cen MT Condensed Extra Bold" panose="020B0803020202020204" pitchFamily="34" charset="-18"/>
              </a:rPr>
              <a:t>Pavol </a:t>
            </a:r>
            <a:r>
              <a:rPr lang="sk-SK" dirty="0" err="1">
                <a:latin typeface="Tw Cen MT Condensed Extra Bold" panose="020B0803020202020204" pitchFamily="34" charset="-18"/>
              </a:rPr>
              <a:t>Melichárek</a:t>
            </a:r>
            <a:r>
              <a:rPr lang="sk-SK" dirty="0">
                <a:latin typeface="Tw Cen MT Condensed Extra Bold" panose="020B0803020202020204" pitchFamily="34" charset="-18"/>
              </a:rPr>
              <a:t> 34 rokov riadil letovú prevádzku v slovenskom vzdušnom priestore. Bol to on, ktorý na zázname spolu s kolegom, technickou leteckou angličtinou zo zeme komunikoval s nemeckým pilotom.</a:t>
            </a:r>
          </a:p>
          <a:p>
            <a:pPr algn="just"/>
            <a:endParaRPr lang="sk-SK" dirty="0">
              <a:latin typeface="Tw Cen MT Condensed Extra Bold" panose="020B0803020202020204" pitchFamily="34" charset="-18"/>
            </a:endParaRPr>
          </a:p>
          <a:p>
            <a:pPr algn="just"/>
            <a:r>
              <a:rPr lang="sk-SK" dirty="0">
                <a:latin typeface="Tw Cen MT Condensed Extra Bold" panose="020B0803020202020204" pitchFamily="34" charset="-18"/>
              </a:rPr>
              <a:t>Hovorí, že okamžite preverili armádne základne na Slovensku v susednom Česku, aj v Poľsku. Bez výsledku. "Lietadlo tam nebolo a vojaci tvrdili, že tam nemajú žiadne aktivity, tobôž nie raketové," hovorí </a:t>
            </a:r>
            <a:r>
              <a:rPr lang="sk-SK" dirty="0" err="1">
                <a:latin typeface="Tw Cen MT Condensed Extra Bold" panose="020B0803020202020204" pitchFamily="34" charset="-18"/>
              </a:rPr>
              <a:t>Melichárek</a:t>
            </a:r>
            <a:r>
              <a:rPr lang="sk-SK" dirty="0">
                <a:latin typeface="Tw Cen MT Condensed Extra Bold" panose="020B0803020202020204" pitchFamily="34" charset="-18"/>
              </a:rPr>
              <a:t>. O tomto zážitku sám hovorí ako o doteraz nevysvetlenom jave</a:t>
            </a:r>
            <a:r>
              <a:rPr lang="sk-SK" dirty="0" smtClean="0">
                <a:latin typeface="Tw Cen MT Condensed Extra Bold" panose="020B0803020202020204" pitchFamily="34" charset="-18"/>
              </a:rPr>
              <a:t>.“</a:t>
            </a:r>
            <a:endParaRPr lang="sk-SK" dirty="0">
              <a:latin typeface="Tw Cen MT Condensed Extra Bold" panose="020B0803020202020204" pitchFamily="34" charset="-18"/>
            </a:endParaRPr>
          </a:p>
        </p:txBody>
      </p:sp>
      <p:sp>
        <p:nvSpPr>
          <p:cNvPr id="4" name="BlokTextu 3"/>
          <p:cNvSpPr txBox="1"/>
          <p:nvPr/>
        </p:nvSpPr>
        <p:spPr>
          <a:xfrm>
            <a:off x="3896882" y="205099"/>
            <a:ext cx="3032625" cy="584775"/>
          </a:xfrm>
          <a:prstGeom prst="rect">
            <a:avLst/>
          </a:prstGeom>
          <a:noFill/>
        </p:spPr>
        <p:txBody>
          <a:bodyPr wrap="none" rtlCol="0">
            <a:spAutoFit/>
          </a:bodyPr>
          <a:lstStyle/>
          <a:p>
            <a:r>
              <a:rPr lang="sk-SK" sz="3200" dirty="0" smtClean="0">
                <a:solidFill>
                  <a:srgbClr val="FF0000"/>
                </a:solidFill>
                <a:latin typeface="Tw Cen MT Condensed Extra Bold" panose="020B0803020202020204" pitchFamily="34" charset="-18"/>
              </a:rPr>
              <a:t>Raketa = duch???</a:t>
            </a:r>
            <a:endParaRPr lang="sk-SK" sz="3200" dirty="0">
              <a:solidFill>
                <a:srgbClr val="FF0000"/>
              </a:solidFill>
              <a:latin typeface="Tw Cen MT Condensed Extra Bold" panose="020B0803020202020204" pitchFamily="34" charset="-18"/>
            </a:endParaRPr>
          </a:p>
        </p:txBody>
      </p:sp>
    </p:spTree>
    <p:extLst>
      <p:ext uri="{BB962C8B-B14F-4D97-AF65-F5344CB8AC3E}">
        <p14:creationId xmlns:p14="http://schemas.microsoft.com/office/powerpoint/2010/main" val="12086395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Výsledok vyhľadávania obrázkov pre dopyt Jupiter"/>
          <p:cNvSpPr>
            <a:spLocks noChangeAspect="1" noChangeArrowheads="1"/>
          </p:cNvSpPr>
          <p:nvPr/>
        </p:nvSpPr>
        <p:spPr bwMode="auto">
          <a:xfrm>
            <a:off x="3368332" y="1840856"/>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k-SK"/>
          </a:p>
        </p:txBody>
      </p:sp>
      <p:sp>
        <p:nvSpPr>
          <p:cNvPr id="2" name="Obdĺžnik 1"/>
          <p:cNvSpPr/>
          <p:nvPr/>
        </p:nvSpPr>
        <p:spPr>
          <a:xfrm>
            <a:off x="176613" y="829048"/>
            <a:ext cx="12015387" cy="3170099"/>
          </a:xfrm>
          <a:prstGeom prst="rect">
            <a:avLst/>
          </a:prstGeom>
        </p:spPr>
        <p:txBody>
          <a:bodyPr wrap="square">
            <a:spAutoFit/>
          </a:bodyPr>
          <a:lstStyle/>
          <a:p>
            <a:pPr algn="just"/>
            <a:r>
              <a:rPr lang="sk-SK" sz="2000" dirty="0" smtClean="0">
                <a:latin typeface="Tw Cen MT Condensed Extra Bold" panose="020B0803020202020204" pitchFamily="34" charset="-18"/>
              </a:rPr>
              <a:t>„</a:t>
            </a:r>
            <a:r>
              <a:rPr lang="sk-SK" sz="2000" dirty="0" smtClean="0">
                <a:solidFill>
                  <a:srgbClr val="FF0000"/>
                </a:solidFill>
                <a:latin typeface="Tw Cen MT Condensed Extra Bold" panose="020B0803020202020204" pitchFamily="34" charset="-18"/>
              </a:rPr>
              <a:t>Sonda </a:t>
            </a:r>
            <a:r>
              <a:rPr lang="sk-SK" sz="2000" dirty="0">
                <a:solidFill>
                  <a:srgbClr val="FF0000"/>
                </a:solidFill>
                <a:latin typeface="Tw Cen MT Condensed Extra Bold" panose="020B0803020202020204" pitchFamily="34" charset="-18"/>
              </a:rPr>
              <a:t>Viking a jej pozemné moduly v roku </a:t>
            </a:r>
            <a:r>
              <a:rPr lang="sk-SK" sz="2000" dirty="0" smtClean="0">
                <a:solidFill>
                  <a:srgbClr val="FF0000"/>
                </a:solidFill>
                <a:latin typeface="Tw Cen MT Condensed Extra Bold" panose="020B0803020202020204" pitchFamily="34" charset="-18"/>
              </a:rPr>
              <a:t>1976 </a:t>
            </a:r>
            <a:r>
              <a:rPr lang="sk-SK" sz="2000" dirty="0">
                <a:solidFill>
                  <a:srgbClr val="FF0000"/>
                </a:solidFill>
                <a:latin typeface="Tw Cen MT Condensed Extra Bold" panose="020B0803020202020204" pitchFamily="34" charset="-18"/>
              </a:rPr>
              <a:t>nabrali vzorky </a:t>
            </a:r>
            <a:r>
              <a:rPr lang="sk-SK" sz="2000" dirty="0" smtClean="0">
                <a:solidFill>
                  <a:srgbClr val="FF0000"/>
                </a:solidFill>
                <a:latin typeface="Tw Cen MT Condensed Extra Bold" panose="020B0803020202020204" pitchFamily="34" charset="-18"/>
              </a:rPr>
              <a:t>z Marsu</a:t>
            </a:r>
            <a:r>
              <a:rPr lang="sk-SK" sz="2000" dirty="0" smtClean="0">
                <a:latin typeface="Tw Cen MT Condensed Extra Bold" panose="020B0803020202020204" pitchFamily="34" charset="-18"/>
              </a:rPr>
              <a:t>. Vedci ich teraz </a:t>
            </a:r>
            <a:r>
              <a:rPr lang="sk-SK" sz="2000" dirty="0" smtClean="0">
                <a:solidFill>
                  <a:srgbClr val="FF0000"/>
                </a:solidFill>
                <a:latin typeface="Tw Cen MT Condensed Extra Bold" panose="020B0803020202020204" pitchFamily="34" charset="-18"/>
              </a:rPr>
              <a:t>znovu analyzovali a zistili,</a:t>
            </a:r>
            <a:r>
              <a:rPr lang="sk-SK" sz="2000" dirty="0" smtClean="0">
                <a:latin typeface="Tw Cen MT Condensed Extra Bold" panose="020B0803020202020204" pitchFamily="34" charset="-18"/>
              </a:rPr>
              <a:t> že sa v nich </a:t>
            </a:r>
            <a:r>
              <a:rPr lang="sk-SK" sz="2000" dirty="0" smtClean="0">
                <a:solidFill>
                  <a:srgbClr val="FF0000"/>
                </a:solidFill>
                <a:latin typeface="Tw Cen MT Condensed Extra Bold" panose="020B0803020202020204" pitchFamily="34" charset="-18"/>
              </a:rPr>
              <a:t>mohol nachádzať život</a:t>
            </a:r>
            <a:r>
              <a:rPr lang="sk-SK" sz="2000" dirty="0" smtClean="0">
                <a:latin typeface="Tw Cen MT Condensed Extra Bold" panose="020B0803020202020204" pitchFamily="34" charset="-18"/>
              </a:rPr>
              <a:t>, </a:t>
            </a:r>
            <a:r>
              <a:rPr lang="sk-SK" sz="2000" dirty="0" smtClean="0">
                <a:solidFill>
                  <a:srgbClr val="FF0000"/>
                </a:solidFill>
                <a:latin typeface="Tw Cen MT Condensed Extra Bold" panose="020B0803020202020204" pitchFamily="34" charset="-18"/>
              </a:rPr>
              <a:t>ktorý bol ale počas testov zničený</a:t>
            </a:r>
            <a:r>
              <a:rPr lang="sk-SK" sz="2000" dirty="0" smtClean="0">
                <a:latin typeface="Tw Cen MT Condensed Extra Bold" panose="020B0803020202020204" pitchFamily="34" charset="-18"/>
              </a:rPr>
              <a:t>. Vzorky boli vystavené </a:t>
            </a:r>
            <a:r>
              <a:rPr lang="sk-SK" sz="2000" dirty="0" smtClean="0">
                <a:solidFill>
                  <a:srgbClr val="FF0000"/>
                </a:solidFill>
                <a:latin typeface="Tw Cen MT Condensed Extra Bold" panose="020B0803020202020204" pitchFamily="34" charset="-18"/>
              </a:rPr>
              <a:t>teplote 160°C a uložené v tme</a:t>
            </a:r>
            <a:r>
              <a:rPr lang="sk-SK" sz="2000" dirty="0" smtClean="0">
                <a:latin typeface="Tw Cen MT Condensed Extra Bold" panose="020B0803020202020204" pitchFamily="34" charset="-18"/>
              </a:rPr>
              <a:t>. Vedci </a:t>
            </a:r>
            <a:r>
              <a:rPr lang="sk-SK" sz="2000" dirty="0">
                <a:solidFill>
                  <a:srgbClr val="FF0000"/>
                </a:solidFill>
                <a:latin typeface="Tw Cen MT Condensed Extra Bold" panose="020B0803020202020204" pitchFamily="34" charset="-18"/>
              </a:rPr>
              <a:t>objavili zvyšky baktérií</a:t>
            </a:r>
            <a:r>
              <a:rPr lang="sk-SK" sz="2000" dirty="0">
                <a:latin typeface="Tw Cen MT Condensed Extra Bold" panose="020B0803020202020204" pitchFamily="34" charset="-18"/>
              </a:rPr>
              <a:t>, </a:t>
            </a:r>
            <a:r>
              <a:rPr lang="sk-SK" sz="2000" dirty="0" smtClean="0">
                <a:latin typeface="Tw Cen MT Condensed Extra Bold" panose="020B0803020202020204" pitchFamily="34" charset="-18"/>
              </a:rPr>
              <a:t>konkrétne </a:t>
            </a:r>
            <a:r>
              <a:rPr lang="sk-SK" sz="2000" dirty="0">
                <a:solidFill>
                  <a:srgbClr val="FF0000"/>
                </a:solidFill>
                <a:latin typeface="Tw Cen MT Condensed Extra Bold" panose="020B0803020202020204" pitchFamily="34" charset="-18"/>
              </a:rPr>
              <a:t>organickej soli</a:t>
            </a:r>
            <a:r>
              <a:rPr lang="sk-SK" sz="2000" dirty="0">
                <a:latin typeface="Tw Cen MT Condensed Extra Bold" panose="020B0803020202020204" pitchFamily="34" charset="-18"/>
              </a:rPr>
              <a:t>. </a:t>
            </a:r>
            <a:r>
              <a:rPr lang="sk-SK" sz="2000" dirty="0" smtClean="0">
                <a:latin typeface="Tw Cen MT Condensed Extra Bold" panose="020B0803020202020204" pitchFamily="34" charset="-18"/>
              </a:rPr>
              <a:t>Odborníci </a:t>
            </a:r>
            <a:r>
              <a:rPr lang="sk-SK" sz="2000" dirty="0">
                <a:latin typeface="Tw Cen MT Condensed Extra Bold" panose="020B0803020202020204" pitchFamily="34" charset="-18"/>
              </a:rPr>
              <a:t>vzorky pôdy </a:t>
            </a:r>
            <a:r>
              <a:rPr lang="sk-SK" sz="2000" dirty="0">
                <a:solidFill>
                  <a:srgbClr val="FF0000"/>
                </a:solidFill>
                <a:latin typeface="Tw Cen MT Condensed Extra Bold" panose="020B0803020202020204" pitchFamily="34" charset="-18"/>
              </a:rPr>
              <a:t>vystavovali pred 36 rokmi rôznym podmienkam</a:t>
            </a:r>
            <a:r>
              <a:rPr lang="sk-SK" sz="2000" dirty="0">
                <a:latin typeface="Tw Cen MT Condensed Extra Bold" panose="020B0803020202020204" pitchFamily="34" charset="-18"/>
              </a:rPr>
              <a:t>, </a:t>
            </a:r>
            <a:r>
              <a:rPr lang="sk-SK" sz="2000" dirty="0">
                <a:solidFill>
                  <a:srgbClr val="FF0000"/>
                </a:solidFill>
                <a:latin typeface="Tw Cen MT Condensed Extra Bold" panose="020B0803020202020204" pitchFamily="34" charset="-18"/>
              </a:rPr>
              <a:t>okrem vysokých teplôt ich taktiež ponechali niekoľko mesiacov v tme</a:t>
            </a:r>
            <a:r>
              <a:rPr lang="sk-SK" sz="2000" dirty="0">
                <a:latin typeface="Tw Cen MT Condensed Extra Bold" panose="020B0803020202020204" pitchFamily="34" charset="-18"/>
              </a:rPr>
              <a:t>, v ktorej mohli zabiť mikróby, ktoré vykonávajú fotosyntézu. Pre </a:t>
            </a:r>
            <a:r>
              <a:rPr lang="sk-SK" sz="2000" dirty="0" err="1" smtClean="0">
                <a:latin typeface="Tw Cen MT Condensed Extra Bold" panose="020B0803020202020204" pitchFamily="34" charset="-18"/>
              </a:rPr>
              <a:t>ne</a:t>
            </a:r>
            <a:r>
              <a:rPr lang="sk-SK" sz="2000" dirty="0" smtClean="0">
                <a:latin typeface="Tw Cen MT Condensed Extra Bold" panose="020B0803020202020204" pitchFamily="34" charset="-18"/>
              </a:rPr>
              <a:t> </a:t>
            </a:r>
            <a:r>
              <a:rPr lang="sk-SK" sz="2000" dirty="0">
                <a:latin typeface="Tw Cen MT Condensed Extra Bold" panose="020B0803020202020204" pitchFamily="34" charset="-18"/>
              </a:rPr>
              <a:t>je zbytočné slnečné </a:t>
            </a:r>
            <a:r>
              <a:rPr lang="sk-SK" sz="2000" dirty="0" smtClean="0">
                <a:latin typeface="Tw Cen MT Condensed Extra Bold" panose="020B0803020202020204" pitchFamily="34" charset="-18"/>
              </a:rPr>
              <a:t>svetlo. </a:t>
            </a:r>
            <a:r>
              <a:rPr lang="sk-SK" sz="2000" dirty="0" smtClean="0">
                <a:solidFill>
                  <a:srgbClr val="FF0000"/>
                </a:solidFill>
                <a:latin typeface="Tw Cen MT Condensed Extra Bold" panose="020B0803020202020204" pitchFamily="34" charset="-18"/>
              </a:rPr>
              <a:t>Išlo </a:t>
            </a:r>
            <a:r>
              <a:rPr lang="sk-SK" sz="2000" dirty="0">
                <a:solidFill>
                  <a:srgbClr val="FF0000"/>
                </a:solidFill>
                <a:latin typeface="Tw Cen MT Condensed Extra Bold" panose="020B0803020202020204" pitchFamily="34" charset="-18"/>
              </a:rPr>
              <a:t>len o chemické </a:t>
            </a:r>
            <a:r>
              <a:rPr lang="sk-SK" sz="2000" dirty="0" smtClean="0">
                <a:solidFill>
                  <a:srgbClr val="FF0000"/>
                </a:solidFill>
                <a:latin typeface="Tw Cen MT Condensed Extra Bold" panose="020B0803020202020204" pitchFamily="34" charset="-18"/>
              </a:rPr>
              <a:t>procesy</a:t>
            </a:r>
            <a:r>
              <a:rPr lang="sk-SK" sz="2000" dirty="0" smtClean="0">
                <a:latin typeface="Tw Cen MT Condensed Extra Bold" panose="020B0803020202020204" pitchFamily="34" charset="-18"/>
              </a:rPr>
              <a:t>. Prvé </a:t>
            </a:r>
            <a:r>
              <a:rPr lang="sk-SK" sz="2000" dirty="0" smtClean="0">
                <a:solidFill>
                  <a:srgbClr val="FF0000"/>
                </a:solidFill>
                <a:latin typeface="Tw Cen MT Condensed Extra Bold" panose="020B0803020202020204" pitchFamily="34" charset="-18"/>
              </a:rPr>
              <a:t>testy vyšli pozitívne </a:t>
            </a:r>
            <a:r>
              <a:rPr lang="sk-SK" sz="2000" dirty="0" smtClean="0">
                <a:latin typeface="Tw Cen MT Condensed Extra Bold" panose="020B0803020202020204" pitchFamily="34" charset="-18"/>
              </a:rPr>
              <a:t>na život, </a:t>
            </a:r>
            <a:r>
              <a:rPr lang="sk-SK" sz="2000" dirty="0" smtClean="0">
                <a:solidFill>
                  <a:srgbClr val="FF0000"/>
                </a:solidFill>
                <a:latin typeface="Tw Cen MT Condensed Extra Bold" panose="020B0803020202020204" pitchFamily="34" charset="-18"/>
              </a:rPr>
              <a:t>ďalšie</a:t>
            </a:r>
            <a:r>
              <a:rPr lang="sk-SK" sz="2000" dirty="0" smtClean="0">
                <a:latin typeface="Tw Cen MT Condensed Extra Bold" panose="020B0803020202020204" pitchFamily="34" charset="-18"/>
              </a:rPr>
              <a:t> ho ale </a:t>
            </a:r>
            <a:r>
              <a:rPr lang="sk-SK" sz="2000" dirty="0" smtClean="0">
                <a:solidFill>
                  <a:srgbClr val="FF0000"/>
                </a:solidFill>
                <a:latin typeface="Tw Cen MT Condensed Extra Bold" panose="020B0803020202020204" pitchFamily="34" charset="-18"/>
              </a:rPr>
              <a:t>nepotvrdili</a:t>
            </a:r>
            <a:r>
              <a:rPr lang="sk-SK" sz="2000" dirty="0" smtClean="0">
                <a:latin typeface="Tw Cen MT Condensed Extra Bold" panose="020B0803020202020204" pitchFamily="34" charset="-18"/>
              </a:rPr>
              <a:t>. Prvé výsledky preto označili za chybné. </a:t>
            </a:r>
            <a:r>
              <a:rPr lang="sk-SK" sz="2000" dirty="0" smtClean="0">
                <a:solidFill>
                  <a:srgbClr val="FF0000"/>
                </a:solidFill>
                <a:latin typeface="Tw Cen MT Condensed Extra Bold" panose="020B0803020202020204" pitchFamily="34" charset="-18"/>
              </a:rPr>
              <a:t>Vedci vtedy v špeciálnej komore dodávali v module do odobratej pôdy živiny a skúmali prítomnosť odpadových látok</a:t>
            </a:r>
            <a:r>
              <a:rPr lang="sk-SK" sz="2000" dirty="0" smtClean="0">
                <a:latin typeface="Tw Cen MT Condensed Extra Bold" panose="020B0803020202020204" pitchFamily="34" charset="-18"/>
              </a:rPr>
              <a:t>. Prvá </a:t>
            </a:r>
            <a:r>
              <a:rPr lang="sk-SK" sz="2000" dirty="0">
                <a:latin typeface="Tw Cen MT Condensed Extra Bold" panose="020B0803020202020204" pitchFamily="34" charset="-18"/>
              </a:rPr>
              <a:t>reakcia bola veľká, následná nie. Z toho usúdili, že išlo len o chemické procesy, nie metabolickú činnosť. Vedci tiež pôdu zahrievali, pretože dúfali, že tým naštartujú chemické reakcie, ktoré ukážu prítomnosť </a:t>
            </a:r>
            <a:r>
              <a:rPr lang="sk-SK" sz="2000" dirty="0" smtClean="0">
                <a:latin typeface="Tw Cen MT Condensed Extra Bold" panose="020B0803020202020204" pitchFamily="34" charset="-18"/>
              </a:rPr>
              <a:t>života. Nový </a:t>
            </a:r>
            <a:r>
              <a:rPr lang="sk-SK" sz="2000" dirty="0">
                <a:latin typeface="Tw Cen MT Condensed Extra Bold" panose="020B0803020202020204" pitchFamily="34" charset="-18"/>
              </a:rPr>
              <a:t>pohľad na </a:t>
            </a:r>
            <a:r>
              <a:rPr lang="sk-SK" sz="2000" dirty="0" smtClean="0">
                <a:latin typeface="Tw Cen MT Condensed Extra Bold" panose="020B0803020202020204" pitchFamily="34" charset="-18"/>
              </a:rPr>
              <a:t>výsledky. Vedeli</a:t>
            </a:r>
            <a:r>
              <a:rPr lang="sk-SK" sz="2000" dirty="0">
                <a:latin typeface="Tw Cen MT Condensed Extra Bold" panose="020B0803020202020204" pitchFamily="34" charset="-18"/>
              </a:rPr>
              <a:t>, že tým môžu mikroorganizmy zničiť a v jednom z testov sa o to aj pokúšali, aby mohli porovnať výsledky</a:t>
            </a:r>
            <a:r>
              <a:rPr lang="sk-SK" sz="2000" dirty="0" smtClean="0">
                <a:latin typeface="Tw Cen MT Condensed Extra Bold" panose="020B0803020202020204" pitchFamily="34" charset="-18"/>
              </a:rPr>
              <a:t>.“</a:t>
            </a:r>
            <a:endParaRPr lang="sk-SK" sz="2000" dirty="0">
              <a:latin typeface="Tw Cen MT Condensed Extra Bold" panose="020B0803020202020204" pitchFamily="34" charset="-18"/>
            </a:endParaRPr>
          </a:p>
        </p:txBody>
      </p:sp>
      <p:sp>
        <p:nvSpPr>
          <p:cNvPr id="4" name="BlokTextu 3"/>
          <p:cNvSpPr txBox="1"/>
          <p:nvPr/>
        </p:nvSpPr>
        <p:spPr>
          <a:xfrm>
            <a:off x="4631820" y="213644"/>
            <a:ext cx="1490729" cy="584775"/>
          </a:xfrm>
          <a:prstGeom prst="rect">
            <a:avLst/>
          </a:prstGeom>
          <a:noFill/>
        </p:spPr>
        <p:txBody>
          <a:bodyPr wrap="none" rtlCol="0">
            <a:spAutoFit/>
          </a:bodyPr>
          <a:lstStyle/>
          <a:p>
            <a:r>
              <a:rPr lang="sk-SK" sz="3200" dirty="0" smtClean="0">
                <a:latin typeface="Tw Cen MT Condensed Extra Bold" panose="020B0803020202020204" pitchFamily="34" charset="-18"/>
              </a:rPr>
              <a:t>Mikróby</a:t>
            </a:r>
            <a:endParaRPr lang="sk-SK" sz="3200" dirty="0">
              <a:latin typeface="Tw Cen MT Condensed Extra Bold" panose="020B0803020202020204" pitchFamily="34" charset="-18"/>
            </a:endParaRPr>
          </a:p>
        </p:txBody>
      </p:sp>
      <p:pic>
        <p:nvPicPr>
          <p:cNvPr id="5" name="Obrázok 4"/>
          <p:cNvPicPr>
            <a:picLocks noChangeAspect="1"/>
          </p:cNvPicPr>
          <p:nvPr/>
        </p:nvPicPr>
        <p:blipFill>
          <a:blip r:embed="rId2"/>
          <a:stretch>
            <a:fillRect/>
          </a:stretch>
        </p:blipFill>
        <p:spPr>
          <a:xfrm>
            <a:off x="3341308" y="4094890"/>
            <a:ext cx="4188484" cy="2553738"/>
          </a:xfrm>
          <a:prstGeom prst="rect">
            <a:avLst/>
          </a:prstGeom>
          <a:effectLst>
            <a:softEdge rad="38100"/>
          </a:effectLst>
        </p:spPr>
      </p:pic>
    </p:spTree>
    <p:extLst>
      <p:ext uri="{BB962C8B-B14F-4D97-AF65-F5344CB8AC3E}">
        <p14:creationId xmlns:p14="http://schemas.microsoft.com/office/powerpoint/2010/main" val="41616068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ĺžnik 1"/>
          <p:cNvSpPr/>
          <p:nvPr/>
        </p:nvSpPr>
        <p:spPr>
          <a:xfrm>
            <a:off x="383502" y="359224"/>
            <a:ext cx="9157023" cy="3170099"/>
          </a:xfrm>
          <a:prstGeom prst="rect">
            <a:avLst/>
          </a:prstGeom>
        </p:spPr>
        <p:txBody>
          <a:bodyPr wrap="square">
            <a:spAutoFit/>
          </a:bodyPr>
          <a:lstStyle/>
          <a:p>
            <a:pPr algn="just"/>
            <a:r>
              <a:rPr lang="sk-SK" sz="2000" dirty="0" smtClean="0">
                <a:latin typeface="Tw Cen MT Condensed Extra Bold" panose="020B0803020202020204" pitchFamily="34" charset="-18"/>
              </a:rPr>
              <a:t>„Očakávaná </a:t>
            </a:r>
            <a:r>
              <a:rPr lang="sk-SK" sz="2000" dirty="0">
                <a:solidFill>
                  <a:srgbClr val="FF0000"/>
                </a:solidFill>
                <a:latin typeface="Tw Cen MT Condensed Extra Bold" panose="020B0803020202020204" pitchFamily="34" charset="-18"/>
              </a:rPr>
              <a:t>reakcia</a:t>
            </a:r>
            <a:r>
              <a:rPr lang="sk-SK" sz="2000" dirty="0">
                <a:latin typeface="Tw Cen MT Condensed Extra Bold" panose="020B0803020202020204" pitchFamily="34" charset="-18"/>
              </a:rPr>
              <a:t> však </a:t>
            </a:r>
            <a:r>
              <a:rPr lang="sk-SK" sz="2000" dirty="0">
                <a:solidFill>
                  <a:srgbClr val="FF0000"/>
                </a:solidFill>
                <a:latin typeface="Tw Cen MT Condensed Extra Bold" panose="020B0803020202020204" pitchFamily="34" charset="-18"/>
              </a:rPr>
              <a:t>bola slabá </a:t>
            </a:r>
            <a:r>
              <a:rPr lang="sk-SK" sz="2000" dirty="0">
                <a:latin typeface="Tw Cen MT Condensed Extra Bold" panose="020B0803020202020204" pitchFamily="34" charset="-18"/>
              </a:rPr>
              <a:t>a vedci konštatovali, že sa im </a:t>
            </a:r>
            <a:r>
              <a:rPr lang="sk-SK" sz="2000" dirty="0">
                <a:solidFill>
                  <a:srgbClr val="FF0000"/>
                </a:solidFill>
                <a:latin typeface="Tw Cen MT Condensed Extra Bold" panose="020B0803020202020204" pitchFamily="34" charset="-18"/>
              </a:rPr>
              <a:t>život dokázať nepodarilo</a:t>
            </a:r>
            <a:r>
              <a:rPr lang="sk-SK" sz="2000" dirty="0">
                <a:latin typeface="Tw Cen MT Condensed Extra Bold" panose="020B0803020202020204" pitchFamily="34" charset="-18"/>
              </a:rPr>
              <a:t>.</a:t>
            </a:r>
          </a:p>
          <a:p>
            <a:pPr algn="just"/>
            <a:r>
              <a:rPr lang="sk-SK" sz="2000" dirty="0">
                <a:solidFill>
                  <a:srgbClr val="FF0000"/>
                </a:solidFill>
                <a:latin typeface="Tw Cen MT Condensed Extra Bold" panose="020B0803020202020204" pitchFamily="34" charset="-18"/>
              </a:rPr>
              <a:t>Všetky procesy označili len za geologické</a:t>
            </a:r>
            <a:r>
              <a:rPr lang="sk-SK" sz="2000" dirty="0">
                <a:latin typeface="Tw Cen MT Condensed Extra Bold" panose="020B0803020202020204" pitchFamily="34" charset="-18"/>
              </a:rPr>
              <a:t>, nie biologické. Teraz vedci výsledky </a:t>
            </a:r>
            <a:r>
              <a:rPr lang="sk-SK" sz="2000" dirty="0">
                <a:solidFill>
                  <a:srgbClr val="FF0000"/>
                </a:solidFill>
                <a:latin typeface="Tw Cen MT Condensed Extra Bold" panose="020B0803020202020204" pitchFamily="34" charset="-18"/>
              </a:rPr>
              <a:t>znovu analyzovali a prišli na to, že život predsa len mohli dokázať</a:t>
            </a:r>
            <a:r>
              <a:rPr lang="sk-SK" sz="2000" dirty="0">
                <a:latin typeface="Tw Cen MT Condensed Extra Bold" panose="020B0803020202020204" pitchFamily="34" charset="-18"/>
              </a:rPr>
              <a:t>. Na výsledky </a:t>
            </a:r>
            <a:r>
              <a:rPr lang="sk-SK" sz="2000" dirty="0">
                <a:solidFill>
                  <a:srgbClr val="FF0000"/>
                </a:solidFill>
                <a:latin typeface="Tw Cen MT Condensed Extra Bold" panose="020B0803020202020204" pitchFamily="34" charset="-18"/>
              </a:rPr>
              <a:t>sa pozreli čisto matematicky a zdá sa im, že dokazujú skôr biologické procesy</a:t>
            </a:r>
            <a:r>
              <a:rPr lang="sk-SK" sz="2000" dirty="0">
                <a:latin typeface="Tw Cen MT Condensed Extra Bold" panose="020B0803020202020204" pitchFamily="34" charset="-18"/>
              </a:rPr>
              <a:t>. </a:t>
            </a:r>
            <a:r>
              <a:rPr lang="sk-SK" sz="2000" dirty="0">
                <a:solidFill>
                  <a:srgbClr val="FF0000"/>
                </a:solidFill>
                <a:latin typeface="Tw Cen MT Condensed Extra Bold" panose="020B0803020202020204" pitchFamily="34" charset="-18"/>
              </a:rPr>
              <a:t>Istota je mikroskop</a:t>
            </a:r>
            <a:r>
              <a:rPr lang="sk-SK" sz="2000" dirty="0">
                <a:latin typeface="Tw Cen MT Condensed Extra Bold" panose="020B0803020202020204" pitchFamily="34" charset="-18"/>
              </a:rPr>
              <a:t>.</a:t>
            </a:r>
          </a:p>
          <a:p>
            <a:pPr algn="just"/>
            <a:r>
              <a:rPr lang="sk-SK" sz="2000" dirty="0">
                <a:latin typeface="Tw Cen MT Condensed Extra Bold" panose="020B0803020202020204" pitchFamily="34" charset="-18"/>
              </a:rPr>
              <a:t>"Je veľmi pravdepodobné, že mikróby </a:t>
            </a:r>
            <a:r>
              <a:rPr lang="sk-SK" sz="2000" dirty="0">
                <a:solidFill>
                  <a:srgbClr val="FF0000"/>
                </a:solidFill>
                <a:latin typeface="Tw Cen MT Condensed Extra Bold" panose="020B0803020202020204" pitchFamily="34" charset="-18"/>
              </a:rPr>
              <a:t>žijú niekoľko centimetrov pod zemou </a:t>
            </a:r>
            <a:r>
              <a:rPr lang="sk-SK" sz="2000" dirty="0">
                <a:latin typeface="Tw Cen MT Condensed Extra Bold" panose="020B0803020202020204" pitchFamily="34" charset="-18"/>
              </a:rPr>
              <a:t>blízko zamrznutého ľadu," uviedol biológ </a:t>
            </a:r>
            <a:r>
              <a:rPr lang="sk-SK" sz="2000" dirty="0" err="1">
                <a:latin typeface="Tw Cen MT Condensed Extra Bold" panose="020B0803020202020204" pitchFamily="34" charset="-18"/>
              </a:rPr>
              <a:t>Joseph</a:t>
            </a:r>
            <a:r>
              <a:rPr lang="sk-SK" sz="2000" dirty="0">
                <a:latin typeface="Tw Cen MT Condensed Extra Bold" panose="020B0803020202020204" pitchFamily="34" charset="-18"/>
              </a:rPr>
              <a:t> </a:t>
            </a:r>
            <a:r>
              <a:rPr lang="sk-SK" sz="2000" dirty="0" err="1">
                <a:latin typeface="Tw Cen MT Condensed Extra Bold" panose="020B0803020202020204" pitchFamily="34" charset="-18"/>
              </a:rPr>
              <a:t>Miller</a:t>
            </a:r>
            <a:r>
              <a:rPr lang="sk-SK" sz="2000" dirty="0">
                <a:latin typeface="Tw Cen MT Condensed Extra Bold" panose="020B0803020202020204" pitchFamily="34" charset="-18"/>
              </a:rPr>
              <a:t>, ktorý bol súčasťou tímu, ktorý test vykonával. Chce, aby NASA poslala na Mars mikroskop, ktorý by mikróby zdokumentoval. Podľa iných vedcov ale súčasné pokusy nedokazujú prítomnosť života, ukazujú len to, že sa v tamojšej pôde nachádzajú organické soli. Nič iné sa z pokusov vraj nedá potvrdiť. Ak by boli oba výskumy pravdivé, človek by tu teoreticky mohol prežiť</a:t>
            </a:r>
            <a:r>
              <a:rPr lang="sk-SK" sz="2000" dirty="0" smtClean="0">
                <a:latin typeface="Tw Cen MT Condensed Extra Bold" panose="020B0803020202020204" pitchFamily="34" charset="-18"/>
              </a:rPr>
              <a:t>.“</a:t>
            </a:r>
            <a:endParaRPr lang="sk-SK" sz="2000" dirty="0">
              <a:latin typeface="Tw Cen MT Condensed Extra Bold" panose="020B0803020202020204" pitchFamily="34" charset="-18"/>
            </a:endParaRPr>
          </a:p>
        </p:txBody>
      </p:sp>
      <p:pic>
        <p:nvPicPr>
          <p:cNvPr id="3" name="Obrázok 2"/>
          <p:cNvPicPr>
            <a:picLocks noChangeAspect="1"/>
          </p:cNvPicPr>
          <p:nvPr/>
        </p:nvPicPr>
        <p:blipFill>
          <a:blip r:embed="rId2"/>
          <a:stretch>
            <a:fillRect/>
          </a:stretch>
        </p:blipFill>
        <p:spPr>
          <a:xfrm>
            <a:off x="6017410" y="4050707"/>
            <a:ext cx="4790345" cy="2589375"/>
          </a:xfrm>
          <a:prstGeom prst="rect">
            <a:avLst/>
          </a:prstGeom>
          <a:effectLst>
            <a:softEdge rad="38100"/>
          </a:effectLst>
        </p:spPr>
      </p:pic>
      <p:pic>
        <p:nvPicPr>
          <p:cNvPr id="4" name="Obrázok 3"/>
          <p:cNvPicPr>
            <a:picLocks noChangeAspect="1"/>
          </p:cNvPicPr>
          <p:nvPr/>
        </p:nvPicPr>
        <p:blipFill>
          <a:blip r:embed="rId3"/>
          <a:stretch>
            <a:fillRect/>
          </a:stretch>
        </p:blipFill>
        <p:spPr>
          <a:xfrm>
            <a:off x="1700905" y="4050707"/>
            <a:ext cx="2589375" cy="2589375"/>
          </a:xfrm>
          <a:prstGeom prst="rect">
            <a:avLst/>
          </a:prstGeom>
          <a:effectLst>
            <a:softEdge rad="38100"/>
          </a:effectLst>
        </p:spPr>
      </p:pic>
    </p:spTree>
    <p:extLst>
      <p:ext uri="{BB962C8B-B14F-4D97-AF65-F5344CB8AC3E}">
        <p14:creationId xmlns:p14="http://schemas.microsoft.com/office/powerpoint/2010/main" val="119347185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par>
                                <p:cTn id="13" presetID="14" presetClass="entr" presetSubtype="1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ĺžnik 1"/>
          <p:cNvSpPr/>
          <p:nvPr/>
        </p:nvSpPr>
        <p:spPr>
          <a:xfrm>
            <a:off x="2936091" y="875333"/>
            <a:ext cx="6604677" cy="3477875"/>
          </a:xfrm>
          <a:prstGeom prst="rect">
            <a:avLst/>
          </a:prstGeom>
        </p:spPr>
        <p:txBody>
          <a:bodyPr wrap="square">
            <a:spAutoFit/>
          </a:bodyPr>
          <a:lstStyle/>
          <a:p>
            <a:pPr algn="just"/>
            <a:r>
              <a:rPr lang="sk-SK" sz="2000" dirty="0" smtClean="0">
                <a:latin typeface="Tw Cen MT Condensed Extra Bold" panose="020B0803020202020204" pitchFamily="34" charset="-18"/>
              </a:rPr>
              <a:t>„Len </a:t>
            </a:r>
            <a:r>
              <a:rPr lang="sk-SK" sz="2000" dirty="0">
                <a:latin typeface="Tw Cen MT Condensed Extra Bold" panose="020B0803020202020204" pitchFamily="34" charset="-18"/>
              </a:rPr>
              <a:t>tak si pozoroval hviezdy a z ničoho nič cez Google </a:t>
            </a:r>
            <a:r>
              <a:rPr lang="sk-SK" sz="2000" dirty="0" err="1">
                <a:latin typeface="Tw Cen MT Condensed Extra Bold" panose="020B0803020202020204" pitchFamily="34" charset="-18"/>
              </a:rPr>
              <a:t>earth</a:t>
            </a:r>
            <a:r>
              <a:rPr lang="sk-SK" sz="2000" dirty="0">
                <a:latin typeface="Tw Cen MT Condensed Extra Bold" panose="020B0803020202020204" pitchFamily="34" charset="-18"/>
              </a:rPr>
              <a:t> uvidel neznámy objekt na Červenej planéte. Ide naozaj o ľudskú alebo cudziu základňu?</a:t>
            </a:r>
          </a:p>
          <a:p>
            <a:pPr algn="just"/>
            <a:r>
              <a:rPr lang="sk-SK" sz="2000" dirty="0" smtClean="0">
                <a:latin typeface="Tw Cen MT Condensed Extra Bold" panose="020B0803020202020204" pitchFamily="34" charset="-18"/>
              </a:rPr>
              <a:t>Amatérsky </a:t>
            </a:r>
            <a:r>
              <a:rPr lang="sk-SK" sz="2000" dirty="0">
                <a:latin typeface="Tw Cen MT Condensed Extra Bold" panose="020B0803020202020204" pitchFamily="34" charset="-18"/>
              </a:rPr>
              <a:t>astronóm tvrdí, že na Marse objavil tajnú základňu neznámeho pôvodu</a:t>
            </a:r>
            <a:r>
              <a:rPr lang="sk-SK" sz="2000" dirty="0" smtClean="0">
                <a:latin typeface="Tw Cen MT Condensed Extra Bold" panose="020B0803020202020204" pitchFamily="34" charset="-18"/>
              </a:rPr>
              <a:t>.</a:t>
            </a:r>
            <a:endParaRPr lang="sk-SK" sz="2000" dirty="0">
              <a:latin typeface="Tw Cen MT Condensed Extra Bold" panose="020B0803020202020204" pitchFamily="34" charset="-18"/>
            </a:endParaRPr>
          </a:p>
          <a:p>
            <a:pPr algn="just"/>
            <a:r>
              <a:rPr lang="sk-SK" sz="2000" dirty="0" smtClean="0">
                <a:latin typeface="Tw Cen MT Condensed Extra Bold" panose="020B0803020202020204" pitchFamily="34" charset="-18"/>
              </a:rPr>
              <a:t>David </a:t>
            </a:r>
            <a:r>
              <a:rPr lang="sk-SK" sz="2000" dirty="0" err="1" smtClean="0">
                <a:latin typeface="Tw Cen MT Condensed Extra Bold" panose="020B0803020202020204" pitchFamily="34" charset="-18"/>
              </a:rPr>
              <a:t>Martinez</a:t>
            </a:r>
            <a:r>
              <a:rPr lang="sk-SK" sz="2000" dirty="0" smtClean="0">
                <a:latin typeface="Tw Cen MT Condensed Extra Bold" panose="020B0803020202020204" pitchFamily="34" charset="-18"/>
              </a:rPr>
              <a:t> </a:t>
            </a:r>
            <a:r>
              <a:rPr lang="sk-SK" sz="2000" dirty="0">
                <a:latin typeface="Tw Cen MT Condensed Extra Bold" panose="020B0803020202020204" pitchFamily="34" charset="-18"/>
              </a:rPr>
              <a:t>zavesil na </a:t>
            </a:r>
            <a:r>
              <a:rPr lang="sk-SK" sz="2000" dirty="0" err="1">
                <a:latin typeface="Tw Cen MT Condensed Extra Bold" panose="020B0803020202020204" pitchFamily="34" charset="-18"/>
              </a:rPr>
              <a:t>Youtube</a:t>
            </a:r>
            <a:r>
              <a:rPr lang="sk-SK" sz="2000" dirty="0">
                <a:latin typeface="Tw Cen MT Condensed Extra Bold" panose="020B0803020202020204" pitchFamily="34" charset="-18"/>
              </a:rPr>
              <a:t> nesmierne populárne video, na ktorom ukazuje svoj nesmierne nevídaný objekt. Amatérsky astronóm, ktorý neznámu statickú bielu škvrnu našiel pomocou Google </a:t>
            </a:r>
            <a:r>
              <a:rPr lang="sk-SK" sz="2000" dirty="0" err="1">
                <a:latin typeface="Tw Cen MT Condensed Extra Bold" panose="020B0803020202020204" pitchFamily="34" charset="-18"/>
              </a:rPr>
              <a:t>earth</a:t>
            </a:r>
            <a:r>
              <a:rPr lang="sk-SK" sz="2000" dirty="0">
                <a:latin typeface="Tw Cen MT Condensed Extra Bold" panose="020B0803020202020204" pitchFamily="34" charset="-18"/>
              </a:rPr>
              <a:t>, si myslí, že by mohlo ísť o utajovanú vesmírnu základňu</a:t>
            </a:r>
            <a:r>
              <a:rPr lang="sk-SK" sz="2000" dirty="0" smtClean="0">
                <a:latin typeface="Tw Cen MT Condensed Extra Bold" panose="020B0803020202020204" pitchFamily="34" charset="-18"/>
              </a:rPr>
              <a:t>.“</a:t>
            </a:r>
            <a:endParaRPr lang="sk-SK" sz="2000" dirty="0">
              <a:latin typeface="Tw Cen MT Condensed Extra Bold" panose="020B0803020202020204" pitchFamily="34" charset="-18"/>
            </a:endParaRPr>
          </a:p>
          <a:p>
            <a:pPr algn="just"/>
            <a:endParaRPr lang="sk-SK" sz="2000" dirty="0">
              <a:latin typeface="Tw Cen MT Condensed Extra Bold" panose="020B0803020202020204" pitchFamily="34" charset="-18"/>
            </a:endParaRPr>
          </a:p>
        </p:txBody>
      </p:sp>
      <p:pic>
        <p:nvPicPr>
          <p:cNvPr id="1026" name="Picture 2" descr="http://img.cas.sk/img/11/article/923390_mars-zakladna-atsronom-objav.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79834" y="170916"/>
            <a:ext cx="2612166" cy="1534648"/>
          </a:xfrm>
          <a:prstGeom prst="rect">
            <a:avLst/>
          </a:prstGeom>
          <a:noFill/>
          <a:effectLst>
            <a:softEdge rad="38100"/>
          </a:effectLst>
          <a:extLst>
            <a:ext uri="{909E8E84-426E-40DD-AFC4-6F175D3DCCD1}">
              <a14:hiddenFill xmlns:a14="http://schemas.microsoft.com/office/drawing/2010/main">
                <a:solidFill>
                  <a:srgbClr val="FFFFFF"/>
                </a:solidFill>
              </a14:hiddenFill>
            </a:ext>
          </a:extLst>
        </p:spPr>
      </p:pic>
      <p:pic>
        <p:nvPicPr>
          <p:cNvPr id="4" name="Obrázok 3"/>
          <p:cNvPicPr>
            <a:picLocks noChangeAspect="1"/>
          </p:cNvPicPr>
          <p:nvPr/>
        </p:nvPicPr>
        <p:blipFill>
          <a:blip r:embed="rId4"/>
          <a:stretch>
            <a:fillRect/>
          </a:stretch>
        </p:blipFill>
        <p:spPr>
          <a:xfrm>
            <a:off x="188009" y="170916"/>
            <a:ext cx="2709016" cy="2031763"/>
          </a:xfrm>
          <a:prstGeom prst="rect">
            <a:avLst/>
          </a:prstGeom>
          <a:effectLst>
            <a:softEdge rad="38100"/>
          </a:effectLst>
        </p:spPr>
      </p:pic>
      <p:sp>
        <p:nvSpPr>
          <p:cNvPr id="3" name="BlokTextu 2"/>
          <p:cNvSpPr txBox="1"/>
          <p:nvPr/>
        </p:nvSpPr>
        <p:spPr>
          <a:xfrm>
            <a:off x="4800610" y="290558"/>
            <a:ext cx="1667444" cy="584775"/>
          </a:xfrm>
          <a:prstGeom prst="rect">
            <a:avLst/>
          </a:prstGeom>
          <a:noFill/>
        </p:spPr>
        <p:txBody>
          <a:bodyPr wrap="none" rtlCol="0">
            <a:spAutoFit/>
          </a:bodyPr>
          <a:lstStyle/>
          <a:p>
            <a:r>
              <a:rPr lang="sk-SK" sz="3200" dirty="0" smtClean="0">
                <a:solidFill>
                  <a:srgbClr val="FF0000"/>
                </a:solidFill>
                <a:latin typeface="Tw Cen MT Condensed Extra Bold" panose="020B0803020202020204" pitchFamily="34" charset="-18"/>
              </a:rPr>
              <a:t>Úžasné!!!</a:t>
            </a:r>
            <a:endParaRPr lang="sk-SK" sz="3200" dirty="0">
              <a:solidFill>
                <a:srgbClr val="FF0000"/>
              </a:solidFill>
              <a:latin typeface="Tw Cen MT Condensed Extra Bold" panose="020B0803020202020204" pitchFamily="34" charset="-18"/>
            </a:endParaRPr>
          </a:p>
        </p:txBody>
      </p:sp>
      <p:sp>
        <p:nvSpPr>
          <p:cNvPr id="5" name="Obdĺžnik 4"/>
          <p:cNvSpPr/>
          <p:nvPr/>
        </p:nvSpPr>
        <p:spPr>
          <a:xfrm>
            <a:off x="1375557" y="4572970"/>
            <a:ext cx="3837062" cy="2246769"/>
          </a:xfrm>
          <a:prstGeom prst="rect">
            <a:avLst/>
          </a:prstGeom>
        </p:spPr>
        <p:txBody>
          <a:bodyPr wrap="square">
            <a:spAutoFit/>
          </a:bodyPr>
          <a:lstStyle/>
          <a:p>
            <a:pPr algn="just"/>
            <a:r>
              <a:rPr lang="sk-SK" sz="2000" dirty="0">
                <a:solidFill>
                  <a:srgbClr val="FF0000"/>
                </a:solidFill>
                <a:latin typeface="Tw Cen MT Condensed Extra Bold" panose="020B0803020202020204" pitchFamily="34" charset="-18"/>
              </a:rPr>
              <a:t>„Pre neskúsené ľudské oko ide len o obyčajnú belastú škvrnu. Pán </a:t>
            </a:r>
            <a:r>
              <a:rPr lang="sk-SK" sz="2000" dirty="0" err="1">
                <a:solidFill>
                  <a:srgbClr val="FF0000"/>
                </a:solidFill>
                <a:latin typeface="Tw Cen MT Condensed Extra Bold" panose="020B0803020202020204" pitchFamily="34" charset="-18"/>
              </a:rPr>
              <a:t>Martinez</a:t>
            </a:r>
            <a:r>
              <a:rPr lang="sk-SK" sz="2000" dirty="0">
                <a:solidFill>
                  <a:srgbClr val="FF0000"/>
                </a:solidFill>
                <a:latin typeface="Tw Cen MT Condensed Extra Bold" panose="020B0803020202020204" pitchFamily="34" charset="-18"/>
              </a:rPr>
              <a:t> dokonca svoj objav aj pomenoval; názov Bio-</a:t>
            </a:r>
            <a:r>
              <a:rPr lang="sk-SK" sz="2000" dirty="0" err="1">
                <a:solidFill>
                  <a:srgbClr val="FF0000"/>
                </a:solidFill>
                <a:latin typeface="Tw Cen MT Condensed Extra Bold" panose="020B0803020202020204" pitchFamily="34" charset="-18"/>
              </a:rPr>
              <a:t>station</a:t>
            </a:r>
            <a:r>
              <a:rPr lang="sk-SK" sz="2000" dirty="0">
                <a:solidFill>
                  <a:srgbClr val="FF0000"/>
                </a:solidFill>
                <a:latin typeface="Tw Cen MT Condensed Extra Bold" panose="020B0803020202020204" pitchFamily="34" charset="-18"/>
              </a:rPr>
              <a:t> </a:t>
            </a:r>
            <a:r>
              <a:rPr lang="sk-SK" sz="2000" dirty="0" err="1">
                <a:solidFill>
                  <a:srgbClr val="FF0000"/>
                </a:solidFill>
                <a:latin typeface="Tw Cen MT Condensed Extra Bold" panose="020B0803020202020204" pitchFamily="34" charset="-18"/>
              </a:rPr>
              <a:t>Alpha</a:t>
            </a:r>
            <a:r>
              <a:rPr lang="sk-SK" sz="2000" dirty="0">
                <a:solidFill>
                  <a:srgbClr val="FF0000"/>
                </a:solidFill>
                <a:latin typeface="Tw Cen MT Condensed Extra Bold" panose="020B0803020202020204" pitchFamily="34" charset="-18"/>
              </a:rPr>
              <a:t> nesie preto, lebo podľa neho ide o objekt, v ktorom žijú alebo žili živé bytosti.“</a:t>
            </a:r>
          </a:p>
        </p:txBody>
      </p:sp>
      <p:pic>
        <p:nvPicPr>
          <p:cNvPr id="6" name="Obrázok 5"/>
          <p:cNvPicPr>
            <a:picLocks noChangeAspect="1"/>
          </p:cNvPicPr>
          <p:nvPr/>
        </p:nvPicPr>
        <p:blipFill>
          <a:blip r:embed="rId5"/>
          <a:stretch>
            <a:fillRect/>
          </a:stretch>
        </p:blipFill>
        <p:spPr>
          <a:xfrm>
            <a:off x="6104794" y="4705730"/>
            <a:ext cx="3608335" cy="1981248"/>
          </a:xfrm>
          <a:prstGeom prst="rect">
            <a:avLst/>
          </a:prstGeom>
          <a:effectLst>
            <a:softEdge rad="38100"/>
          </a:effectLst>
        </p:spPr>
      </p:pic>
    </p:spTree>
    <p:extLst>
      <p:ext uri="{BB962C8B-B14F-4D97-AF65-F5344CB8AC3E}">
        <p14:creationId xmlns:p14="http://schemas.microsoft.com/office/powerpoint/2010/main" val="3839667644"/>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par>
                                <p:cTn id="13" presetID="14" presetClass="entr" presetSubtype="1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randombar(horizontal)">
                                      <p:cBhvr>
                                        <p:cTn id="15" dur="5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500"/>
                                        <p:tgtEl>
                                          <p:spTgt spid="2"/>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randombar(horizontal)">
                                      <p:cBhvr>
                                        <p:cTn id="23" dur="500"/>
                                        <p:tgtEl>
                                          <p:spTgt spid="5"/>
                                        </p:tgtEl>
                                      </p:cBhvr>
                                    </p:animEffect>
                                  </p:childTnLst>
                                </p:cTn>
                              </p:par>
                              <p:par>
                                <p:cTn id="24" presetID="14" presetClass="entr" presetSubtype="1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randombar(horizontal)">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Nebeský">
  <a:themeElements>
    <a:clrScheme name="Nebeský">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Nebeský">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Nebeský">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2.xml><?xml version="1.0" encoding="utf-8"?>
<a:theme xmlns:a="http://schemas.openxmlformats.org/drawingml/2006/main" name="1_Nebeský">
  <a:themeElements>
    <a:clrScheme name="Nebeský">
      <a:dk1>
        <a:sysClr val="windowText" lastClr="000000"/>
      </a:dk1>
      <a:lt1>
        <a:sysClr val="window" lastClr="FFFFFF"/>
      </a:lt1>
      <a:dk2>
        <a:srgbClr val="104C7E"/>
      </a:dk2>
      <a:lt2>
        <a:srgbClr val="EBEBEB"/>
      </a:lt2>
      <a:accent1>
        <a:srgbClr val="94CE67"/>
      </a:accent1>
      <a:accent2>
        <a:srgbClr val="49D1CD"/>
      </a:accent2>
      <a:accent3>
        <a:srgbClr val="61A5D6"/>
      </a:accent3>
      <a:accent4>
        <a:srgbClr val="9D8CD3"/>
      </a:accent4>
      <a:accent5>
        <a:srgbClr val="E45C8A"/>
      </a:accent5>
      <a:accent6>
        <a:srgbClr val="F98C61"/>
      </a:accent6>
      <a:hlink>
        <a:srgbClr val="AAF172"/>
      </a:hlink>
      <a:folHlink>
        <a:srgbClr val="E7F19A"/>
      </a:folHlink>
    </a:clrScheme>
    <a:fontScheme name="Nebeský">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Nebeský">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E44E6A2F-09CD-4BE0-B42D-107FF03CEED6}"/>
    </a:ext>
  </a:extLst>
</a:theme>
</file>

<file path=docProps/app.xml><?xml version="1.0" encoding="utf-8"?>
<Properties xmlns="http://schemas.openxmlformats.org/officeDocument/2006/extended-properties" xmlns:vt="http://schemas.openxmlformats.org/officeDocument/2006/docPropsVTypes">
  <Template>Nadpozemské</Template>
  <TotalTime>1243</TotalTime>
  <Words>1594</Words>
  <Application>Microsoft Office PowerPoint</Application>
  <PresentationFormat>Širokouhlá</PresentationFormat>
  <Paragraphs>90</Paragraphs>
  <Slides>15</Slides>
  <Notes>0</Notes>
  <HiddenSlides>0</HiddenSlides>
  <MMClips>0</MMClips>
  <ScaleCrop>false</ScaleCrop>
  <HeadingPairs>
    <vt:vector size="6" baseType="variant">
      <vt:variant>
        <vt:lpstr>Použité písma</vt:lpstr>
      </vt:variant>
      <vt:variant>
        <vt:i4>6</vt:i4>
      </vt:variant>
      <vt:variant>
        <vt:lpstr>Motív</vt:lpstr>
      </vt:variant>
      <vt:variant>
        <vt:i4>2</vt:i4>
      </vt:variant>
      <vt:variant>
        <vt:lpstr>Nadpisy snímok</vt:lpstr>
      </vt:variant>
      <vt:variant>
        <vt:i4>15</vt:i4>
      </vt:variant>
    </vt:vector>
  </HeadingPairs>
  <TitlesOfParts>
    <vt:vector size="23" baseType="lpstr">
      <vt:lpstr>Arial</vt:lpstr>
      <vt:lpstr>Bookman Old Style</vt:lpstr>
      <vt:lpstr>Calibri</vt:lpstr>
      <vt:lpstr>Calibri Light</vt:lpstr>
      <vt:lpstr>Tw Cen MT Condensed Extra Bold</vt:lpstr>
      <vt:lpstr>Wingdings</vt:lpstr>
      <vt:lpstr>Nebeský</vt:lpstr>
      <vt:lpstr>1_Nebeský</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Prezentácia programu PowerPoint</dc:title>
  <dc:creator>Ziak</dc:creator>
  <cp:lastModifiedBy>Ucitel</cp:lastModifiedBy>
  <cp:revision>122</cp:revision>
  <dcterms:created xsi:type="dcterms:W3CDTF">2017-01-27T08:03:09Z</dcterms:created>
  <dcterms:modified xsi:type="dcterms:W3CDTF">2017-03-30T07:34:53Z</dcterms:modified>
</cp:coreProperties>
</file>