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61" r:id="rId3"/>
    <p:sldId id="262" r:id="rId4"/>
    <p:sldId id="257" r:id="rId5"/>
    <p:sldId id="263" r:id="rId6"/>
    <p:sldId id="264" r:id="rId7"/>
    <p:sldId id="265" r:id="rId8"/>
    <p:sldId id="272" r:id="rId9"/>
    <p:sldId id="273" r:id="rId10"/>
    <p:sldId id="271" r:id="rId11"/>
    <p:sldId id="268" r:id="rId12"/>
    <p:sldId id="269" r:id="rId13"/>
    <p:sldId id="270" r:id="rId14"/>
    <p:sldId id="275" r:id="rId15"/>
    <p:sldId id="266" r:id="rId16"/>
    <p:sldId id="267" r:id="rId17"/>
    <p:sldId id="277" r:id="rId18"/>
    <p:sldId id="276" r:id="rId19"/>
    <p:sldId id="274" r:id="rId20"/>
    <p:sldId id="259" r:id="rId21"/>
    <p:sldId id="260" r:id="rId22"/>
    <p:sldId id="25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09" d="100"/>
          <a:sy n="109" d="100"/>
        </p:scale>
        <p:origin x="58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sk-SK" smtClean="0"/>
              <a:t>Upravte štýly predlohy textu</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Kliknutím upravte štýl predlohy podnadpisov</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28AACBD8-EF9A-446A-90C8-5BE8E3A009D0}" type="datetimeFigureOut">
              <a:rPr lang="sk-SK" smtClean="0"/>
              <a:pPr/>
              <a:t>5. 4. 2017</a:t>
            </a:fld>
            <a:endParaRPr lang="sk-SK"/>
          </a:p>
        </p:txBody>
      </p:sp>
      <p:sp>
        <p:nvSpPr>
          <p:cNvPr id="5" name="Footer Placeholder 4"/>
          <p:cNvSpPr>
            <a:spLocks noGrp="1"/>
          </p:cNvSpPr>
          <p:nvPr>
            <p:ph type="ftr" sz="quarter" idx="11"/>
          </p:nvPr>
        </p:nvSpPr>
        <p:spPr>
          <a:xfrm>
            <a:off x="2743973" y="5870576"/>
            <a:ext cx="3932137" cy="377825"/>
          </a:xfrm>
        </p:spPr>
        <p:txBody>
          <a:bodyPr/>
          <a:lstStyle/>
          <a:p>
            <a:endParaRPr lang="sk-SK"/>
          </a:p>
        </p:txBody>
      </p:sp>
      <p:sp>
        <p:nvSpPr>
          <p:cNvPr id="6" name="Slide Number Placeholder 5"/>
          <p:cNvSpPr>
            <a:spLocks noGrp="1"/>
          </p:cNvSpPr>
          <p:nvPr>
            <p:ph type="sldNum" sz="quarter" idx="12"/>
          </p:nvPr>
        </p:nvSpPr>
        <p:spPr>
          <a:xfrm>
            <a:off x="8040685" y="5870576"/>
            <a:ext cx="417516" cy="377825"/>
          </a:xfrm>
        </p:spPr>
        <p:txBody>
          <a:bodyPr/>
          <a:lstStyle/>
          <a:p>
            <a:fld id="{3A883A60-20BC-46B6-A7D9-0C5AE33E45D1}" type="slidenum">
              <a:rPr lang="sk-SK" smtClean="0"/>
              <a:pPr/>
              <a:t>‹#›</a:t>
            </a:fld>
            <a:endParaRPr lang="sk-SK"/>
          </a:p>
        </p:txBody>
      </p:sp>
    </p:spTree>
    <p:extLst>
      <p:ext uri="{BB962C8B-B14F-4D97-AF65-F5344CB8AC3E}">
        <p14:creationId xmlns:p14="http://schemas.microsoft.com/office/powerpoint/2010/main" val="2047441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sk-SK" smtClean="0"/>
              <a:t>Ak chcete pridať obrázok, kliknite na ikonu</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28AACBD8-EF9A-446A-90C8-5BE8E3A009D0}" type="datetimeFigureOut">
              <a:rPr lang="sk-SK" smtClean="0"/>
              <a:pPr/>
              <a:t>5. 4. 2017</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A883A60-20BC-46B6-A7D9-0C5AE33E45D1}" type="slidenum">
              <a:rPr lang="sk-SK" smtClean="0"/>
              <a:pPr/>
              <a:t>‹#›</a:t>
            </a:fld>
            <a:endParaRPr lang="sk-SK"/>
          </a:p>
        </p:txBody>
      </p:sp>
    </p:spTree>
    <p:extLst>
      <p:ext uri="{BB962C8B-B14F-4D97-AF65-F5344CB8AC3E}">
        <p14:creationId xmlns:p14="http://schemas.microsoft.com/office/powerpoint/2010/main" val="3885480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sk-SK" smtClean="0"/>
              <a:t>Upravte štýly predlohy textu</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28AACBD8-EF9A-446A-90C8-5BE8E3A009D0}" type="datetimeFigureOut">
              <a:rPr lang="sk-SK" smtClean="0"/>
              <a:pPr/>
              <a:t>5. 4. 2017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A883A60-20BC-46B6-A7D9-0C5AE33E45D1}" type="slidenum">
              <a:rPr lang="sk-SK" smtClean="0"/>
              <a:pPr/>
              <a:t>‹#›</a:t>
            </a:fld>
            <a:endParaRPr lang="sk-SK"/>
          </a:p>
        </p:txBody>
      </p:sp>
    </p:spTree>
    <p:extLst>
      <p:ext uri="{BB962C8B-B14F-4D97-AF65-F5344CB8AC3E}">
        <p14:creationId xmlns:p14="http://schemas.microsoft.com/office/powerpoint/2010/main" val="3778532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extBox 11"/>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sk-SK" smtClean="0"/>
              <a:t>Upravte štýly predlohy textu</a:t>
            </a:r>
            <a:endParaRPr lang="en-US" dirty="0"/>
          </a:p>
        </p:txBody>
      </p:sp>
      <p:sp>
        <p:nvSpPr>
          <p:cNvPr id="16"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smtClean="0"/>
              <a:t>Upraviť štýly predlohy textu</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28AACBD8-EF9A-446A-90C8-5BE8E3A009D0}" type="datetimeFigureOut">
              <a:rPr lang="sk-SK" smtClean="0"/>
              <a:pPr/>
              <a:t>5. 4. 2017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A883A60-20BC-46B6-A7D9-0C5AE33E45D1}" type="slidenum">
              <a:rPr lang="sk-SK" smtClean="0"/>
              <a:pPr/>
              <a:t>‹#›</a:t>
            </a:fld>
            <a:endParaRPr lang="sk-SK"/>
          </a:p>
        </p:txBody>
      </p:sp>
    </p:spTree>
    <p:extLst>
      <p:ext uri="{BB962C8B-B14F-4D97-AF65-F5344CB8AC3E}">
        <p14:creationId xmlns:p14="http://schemas.microsoft.com/office/powerpoint/2010/main" val="684750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sk-SK" smtClean="0"/>
              <a:t>Upravte štýly predlohy textu</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28AACBD8-EF9A-446A-90C8-5BE8E3A009D0}" type="datetimeFigureOut">
              <a:rPr lang="sk-SK" smtClean="0"/>
              <a:pPr/>
              <a:t>5. 4. 2017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A883A60-20BC-46B6-A7D9-0C5AE33E45D1}" type="slidenum">
              <a:rPr lang="sk-SK" smtClean="0"/>
              <a:pPr/>
              <a:t>‹#›</a:t>
            </a:fld>
            <a:endParaRPr lang="sk-SK"/>
          </a:p>
        </p:txBody>
      </p:sp>
    </p:spTree>
    <p:extLst>
      <p:ext uri="{BB962C8B-B14F-4D97-AF65-F5344CB8AC3E}">
        <p14:creationId xmlns:p14="http://schemas.microsoft.com/office/powerpoint/2010/main" val="1853493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s názvom ponuky">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extBox 11"/>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sk-SK" smtClean="0"/>
              <a:t>Upravte štýly predlohy textu</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sk-SK" smtClean="0"/>
              <a:t>Upraviť štýly predlohy textu</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28AACBD8-EF9A-446A-90C8-5BE8E3A009D0}" type="datetimeFigureOut">
              <a:rPr lang="sk-SK" smtClean="0"/>
              <a:pPr/>
              <a:t>5. 4. 2017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A883A60-20BC-46B6-A7D9-0C5AE33E45D1}" type="slidenum">
              <a:rPr lang="sk-SK" smtClean="0"/>
              <a:pPr/>
              <a:t>‹#›</a:t>
            </a:fld>
            <a:endParaRPr lang="sk-SK"/>
          </a:p>
        </p:txBody>
      </p:sp>
    </p:spTree>
    <p:extLst>
      <p:ext uri="{BB962C8B-B14F-4D97-AF65-F5344CB8AC3E}">
        <p14:creationId xmlns:p14="http://schemas.microsoft.com/office/powerpoint/2010/main" val="3590364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alebo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sk-SK" smtClean="0"/>
              <a:t>Upravte štýly predlohy textu</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sk-SK" smtClean="0"/>
              <a:t>Upraviť štýly predlohy textu</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28AACBD8-EF9A-446A-90C8-5BE8E3A009D0}" type="datetimeFigureOut">
              <a:rPr lang="sk-SK" smtClean="0"/>
              <a:pPr/>
              <a:t>5. 4. 2017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A883A60-20BC-46B6-A7D9-0C5AE33E45D1}" type="slidenum">
              <a:rPr lang="sk-SK" smtClean="0"/>
              <a:pPr/>
              <a:t>‹#›</a:t>
            </a:fld>
            <a:endParaRPr lang="sk-SK"/>
          </a:p>
        </p:txBody>
      </p:sp>
    </p:spTree>
    <p:extLst>
      <p:ext uri="{BB962C8B-B14F-4D97-AF65-F5344CB8AC3E}">
        <p14:creationId xmlns:p14="http://schemas.microsoft.com/office/powerpoint/2010/main" val="3891068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sk-SK" smtClean="0"/>
              <a:t>Upravte štýly predlohy textu</a:t>
            </a:r>
            <a:endParaRPr lang="en-US" dirty="0"/>
          </a:p>
        </p:txBody>
      </p:sp>
      <p:sp>
        <p:nvSpPr>
          <p:cNvPr id="3" name="Vertical Text Placeholder 2"/>
          <p:cNvSpPr>
            <a:spLocks noGrp="1"/>
          </p:cNvSpPr>
          <p:nvPr>
            <p:ph type="body" orient="vert" idx="1"/>
          </p:nvPr>
        </p:nvSpPr>
        <p:spPr/>
        <p:txBody>
          <a:bodyPr vert="eaVert" ancho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28AACBD8-EF9A-446A-90C8-5BE8E3A009D0}" type="datetimeFigureOut">
              <a:rPr lang="sk-SK" smtClean="0"/>
              <a:pPr/>
              <a:t>5. 4. 2017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A883A60-20BC-46B6-A7D9-0C5AE33E45D1}" type="slidenum">
              <a:rPr lang="sk-SK" smtClean="0"/>
              <a:pPr/>
              <a:t>‹#›</a:t>
            </a:fld>
            <a:endParaRPr lang="sk-SK"/>
          </a:p>
        </p:txBody>
      </p:sp>
    </p:spTree>
    <p:extLst>
      <p:ext uri="{BB962C8B-B14F-4D97-AF65-F5344CB8AC3E}">
        <p14:creationId xmlns:p14="http://schemas.microsoft.com/office/powerpoint/2010/main" val="2976304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sk-SK" smtClean="0"/>
              <a:t>Upravte štýly predlohy textu</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28AACBD8-EF9A-446A-90C8-5BE8E3A009D0}" type="datetimeFigureOut">
              <a:rPr lang="sk-SK" smtClean="0"/>
              <a:pPr/>
              <a:t>5. 4. 2017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A883A60-20BC-46B6-A7D9-0C5AE33E45D1}" type="slidenum">
              <a:rPr lang="sk-SK" smtClean="0"/>
              <a:pPr/>
              <a:t>‹#›</a:t>
            </a:fld>
            <a:endParaRPr lang="sk-SK"/>
          </a:p>
        </p:txBody>
      </p:sp>
    </p:spTree>
    <p:extLst>
      <p:ext uri="{BB962C8B-B14F-4D97-AF65-F5344CB8AC3E}">
        <p14:creationId xmlns:p14="http://schemas.microsoft.com/office/powerpoint/2010/main" val="426712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sk-SK" smtClean="0"/>
              <a:t>Upravte štýly predlohy textu</a:t>
            </a:r>
            <a:endParaRPr lang="en-US" dirty="0"/>
          </a:p>
        </p:txBody>
      </p:sp>
      <p:sp>
        <p:nvSpPr>
          <p:cNvPr id="3" name="Content Placeholder 2"/>
          <p:cNvSpPr>
            <a:spLocks noGrp="1"/>
          </p:cNvSpPr>
          <p:nvPr>
            <p:ph idx="1"/>
          </p:nvPr>
        </p:nvSpPr>
        <p:spPr/>
        <p:txBody>
          <a:bodyPr anchor="ct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28AACBD8-EF9A-446A-90C8-5BE8E3A009D0}" type="datetimeFigureOut">
              <a:rPr lang="sk-SK" smtClean="0"/>
              <a:pPr/>
              <a:t>5. 4. 2017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A883A60-20BC-46B6-A7D9-0C5AE33E45D1}" type="slidenum">
              <a:rPr lang="sk-SK" smtClean="0"/>
              <a:pPr/>
              <a:t>‹#›</a:t>
            </a:fld>
            <a:endParaRPr lang="sk-SK"/>
          </a:p>
        </p:txBody>
      </p:sp>
    </p:spTree>
    <p:extLst>
      <p:ext uri="{BB962C8B-B14F-4D97-AF65-F5344CB8AC3E}">
        <p14:creationId xmlns:p14="http://schemas.microsoft.com/office/powerpoint/2010/main" val="3450225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sk-SK" smtClean="0"/>
              <a:t>Upravte štýly predlohy textu</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28AACBD8-EF9A-446A-90C8-5BE8E3A009D0}" type="datetimeFigureOut">
              <a:rPr lang="sk-SK" smtClean="0"/>
              <a:pPr/>
              <a:t>5. 4. 2017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A883A60-20BC-46B6-A7D9-0C5AE33E45D1}" type="slidenum">
              <a:rPr lang="sk-SK" smtClean="0"/>
              <a:pPr/>
              <a:t>‹#›</a:t>
            </a:fld>
            <a:endParaRPr lang="sk-SK"/>
          </a:p>
        </p:txBody>
      </p:sp>
    </p:spTree>
    <p:extLst>
      <p:ext uri="{BB962C8B-B14F-4D97-AF65-F5344CB8AC3E}">
        <p14:creationId xmlns:p14="http://schemas.microsoft.com/office/powerpoint/2010/main" val="3539185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28AACBD8-EF9A-446A-90C8-5BE8E3A009D0}" type="datetimeFigureOut">
              <a:rPr lang="sk-SK" smtClean="0"/>
              <a:pPr/>
              <a:t>5. 4. 2017</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A883A60-20BC-46B6-A7D9-0C5AE33E45D1}" type="slidenum">
              <a:rPr lang="sk-SK" smtClean="0"/>
              <a:pPr/>
              <a:t>‹#›</a:t>
            </a:fld>
            <a:endParaRPr lang="sk-SK"/>
          </a:p>
        </p:txBody>
      </p:sp>
    </p:spTree>
    <p:extLst>
      <p:ext uri="{BB962C8B-B14F-4D97-AF65-F5344CB8AC3E}">
        <p14:creationId xmlns:p14="http://schemas.microsoft.com/office/powerpoint/2010/main" val="2623363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sk-SK" smtClean="0"/>
              <a:t>Upravte štýly predlohy textu</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28AACBD8-EF9A-446A-90C8-5BE8E3A009D0}" type="datetimeFigureOut">
              <a:rPr lang="sk-SK" smtClean="0"/>
              <a:pPr/>
              <a:t>5. 4. 2017</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3A883A60-20BC-46B6-A7D9-0C5AE33E45D1}" type="slidenum">
              <a:rPr lang="sk-SK" smtClean="0"/>
              <a:pPr/>
              <a:t>‹#›</a:t>
            </a:fld>
            <a:endParaRPr lang="sk-SK"/>
          </a:p>
        </p:txBody>
      </p:sp>
    </p:spTree>
    <p:extLst>
      <p:ext uri="{BB962C8B-B14F-4D97-AF65-F5344CB8AC3E}">
        <p14:creationId xmlns:p14="http://schemas.microsoft.com/office/powerpoint/2010/main" val="1004890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28AACBD8-EF9A-446A-90C8-5BE8E3A009D0}" type="datetimeFigureOut">
              <a:rPr lang="sk-SK" smtClean="0"/>
              <a:pPr/>
              <a:t>5. 4. 2017</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3A883A60-20BC-46B6-A7D9-0C5AE33E45D1}" type="slidenum">
              <a:rPr lang="sk-SK" smtClean="0"/>
              <a:pPr/>
              <a:t>‹#›</a:t>
            </a:fld>
            <a:endParaRPr lang="sk-SK"/>
          </a:p>
        </p:txBody>
      </p:sp>
    </p:spTree>
    <p:extLst>
      <p:ext uri="{BB962C8B-B14F-4D97-AF65-F5344CB8AC3E}">
        <p14:creationId xmlns:p14="http://schemas.microsoft.com/office/powerpoint/2010/main" val="36128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28AACBD8-EF9A-446A-90C8-5BE8E3A009D0}" type="datetimeFigureOut">
              <a:rPr lang="sk-SK" smtClean="0"/>
              <a:pPr/>
              <a:t>5. 4. 2017</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3A883A60-20BC-46B6-A7D9-0C5AE33E45D1}" type="slidenum">
              <a:rPr lang="sk-SK" smtClean="0"/>
              <a:pPr/>
              <a:t>‹#›</a:t>
            </a:fld>
            <a:endParaRPr lang="sk-SK"/>
          </a:p>
        </p:txBody>
      </p:sp>
    </p:spTree>
    <p:extLst>
      <p:ext uri="{BB962C8B-B14F-4D97-AF65-F5344CB8AC3E}">
        <p14:creationId xmlns:p14="http://schemas.microsoft.com/office/powerpoint/2010/main" val="2790116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sk-SK" smtClean="0"/>
              <a:t>Upravte štýly predlohy textu</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28AACBD8-EF9A-446A-90C8-5BE8E3A009D0}" type="datetimeFigureOut">
              <a:rPr lang="sk-SK" smtClean="0"/>
              <a:pPr/>
              <a:t>5. 4. 2017</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A883A60-20BC-46B6-A7D9-0C5AE33E45D1}" type="slidenum">
              <a:rPr lang="sk-SK" smtClean="0"/>
              <a:pPr/>
              <a:t>‹#›</a:t>
            </a:fld>
            <a:endParaRPr lang="sk-SK"/>
          </a:p>
        </p:txBody>
      </p:sp>
    </p:spTree>
    <p:extLst>
      <p:ext uri="{BB962C8B-B14F-4D97-AF65-F5344CB8AC3E}">
        <p14:creationId xmlns:p14="http://schemas.microsoft.com/office/powerpoint/2010/main" val="3295482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sk-SK" smtClean="0"/>
              <a:t>Upravte štýly predlohy textu</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sk-SK" smtClean="0"/>
              <a:t>Ak chcete pridať obrázok, kliknite na ikonu</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28AACBD8-EF9A-446A-90C8-5BE8E3A009D0}" type="datetimeFigureOut">
              <a:rPr lang="sk-SK" smtClean="0"/>
              <a:pPr/>
              <a:t>5. 4. 2017</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A883A60-20BC-46B6-A7D9-0C5AE33E45D1}" type="slidenum">
              <a:rPr lang="sk-SK" smtClean="0"/>
              <a:pPr/>
              <a:t>‹#›</a:t>
            </a:fld>
            <a:endParaRPr lang="sk-SK"/>
          </a:p>
        </p:txBody>
      </p:sp>
    </p:spTree>
    <p:extLst>
      <p:ext uri="{BB962C8B-B14F-4D97-AF65-F5344CB8AC3E}">
        <p14:creationId xmlns:p14="http://schemas.microsoft.com/office/powerpoint/2010/main" val="2353517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sk-SK" smtClean="0"/>
              <a:t>Upravte štýly predlohy textu</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AACBD8-EF9A-446A-90C8-5BE8E3A009D0}" type="datetimeFigureOut">
              <a:rPr lang="sk-SK" smtClean="0"/>
              <a:pPr/>
              <a:t>5. 4. 2017</a:t>
            </a:fld>
            <a:endParaRPr lang="sk-SK"/>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sk-SK"/>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883A60-20BC-46B6-A7D9-0C5AE33E45D1}" type="slidenum">
              <a:rPr lang="sk-SK" smtClean="0"/>
              <a:pPr/>
              <a:t>‹#›</a:t>
            </a:fld>
            <a:endParaRPr lang="sk-SK"/>
          </a:p>
        </p:txBody>
      </p:sp>
    </p:spTree>
    <p:extLst>
      <p:ext uri="{BB962C8B-B14F-4D97-AF65-F5344CB8AC3E}">
        <p14:creationId xmlns:p14="http://schemas.microsoft.com/office/powerpoint/2010/main" val="1139008126"/>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o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7320" y="307132"/>
            <a:ext cx="1584176" cy="1495462"/>
          </a:xfrm>
          <a:prstGeom prst="rect">
            <a:avLst/>
          </a:prstGeom>
        </p:spPr>
      </p:pic>
      <p:sp>
        <p:nvSpPr>
          <p:cNvPr id="7" name="Nadpis 1"/>
          <p:cNvSpPr txBox="1">
            <a:spLocks/>
          </p:cNvSpPr>
          <p:nvPr/>
        </p:nvSpPr>
        <p:spPr>
          <a:xfrm>
            <a:off x="685800" y="2780928"/>
            <a:ext cx="7772400" cy="1008112"/>
          </a:xfrm>
          <a:prstGeom prst="rect">
            <a:avLst/>
          </a:prstGeom>
          <a:effectLst/>
        </p:spPr>
        <p:txBody>
          <a:bodyPr vert="horz" lIns="91440" tIns="45720" rIns="91440" bIns="45720" rtlCol="0" anchor="b">
            <a:normAutofit fontScale="8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sk-SK" sz="4400" b="0" i="0" u="none" strike="noStrike" kern="1200" cap="all" spc="0" normalizeH="0" baseline="0" noProof="0" dirty="0" smtClean="0">
                <a:ln w="3175" cmpd="sng">
                  <a:noFill/>
                </a:ln>
                <a:solidFill>
                  <a:schemeClr val="tx1"/>
                </a:solidFill>
                <a:effectLst/>
                <a:uLnTx/>
                <a:uFillTx/>
                <a:latin typeface="+mj-lt"/>
                <a:ea typeface="+mj-ea"/>
                <a:cs typeface="+mj-cs"/>
              </a:rPr>
              <a:t>Petržalská super škola </a:t>
            </a:r>
            <a:br>
              <a:rPr kumimoji="0" lang="sk-SK" sz="4400" b="0" i="0" u="none" strike="noStrike" kern="1200" cap="all" spc="0" normalizeH="0" baseline="0" noProof="0" dirty="0" smtClean="0">
                <a:ln w="3175" cmpd="sng">
                  <a:noFill/>
                </a:ln>
                <a:solidFill>
                  <a:schemeClr val="tx1"/>
                </a:solidFill>
                <a:effectLst/>
                <a:uLnTx/>
                <a:uFillTx/>
                <a:latin typeface="+mj-lt"/>
                <a:ea typeface="+mj-ea"/>
                <a:cs typeface="+mj-cs"/>
              </a:rPr>
            </a:br>
            <a:r>
              <a:rPr kumimoji="0" lang="sk-SK" sz="4400" b="0" i="0" u="none" strike="noStrike" kern="1200" cap="all" spc="0" normalizeH="0" baseline="0" noProof="0" dirty="0" smtClean="0">
                <a:ln w="3175" cmpd="sng">
                  <a:noFill/>
                </a:ln>
                <a:solidFill>
                  <a:schemeClr val="tx1"/>
                </a:solidFill>
                <a:effectLst/>
                <a:uLnTx/>
                <a:uFillTx/>
                <a:latin typeface="+mj-lt"/>
                <a:ea typeface="+mj-ea"/>
                <a:cs typeface="+mj-cs"/>
              </a:rPr>
              <a:t>IV. ročník 2016/2017</a:t>
            </a:r>
            <a:endParaRPr kumimoji="0" lang="sk-SK" sz="4400" b="0" i="0" u="none" strike="noStrike" kern="1200" cap="all" spc="0" normalizeH="0" baseline="0" noProof="0" dirty="0">
              <a:ln w="3175" cmpd="sng">
                <a:noFill/>
              </a:ln>
              <a:solidFill>
                <a:schemeClr val="tx1"/>
              </a:solidFill>
              <a:effectLst/>
              <a:uLnTx/>
              <a:uFillTx/>
              <a:latin typeface="+mj-lt"/>
              <a:ea typeface="+mj-ea"/>
              <a:cs typeface="+mj-cs"/>
            </a:endParaRPr>
          </a:p>
        </p:txBody>
      </p:sp>
      <p:sp>
        <p:nvSpPr>
          <p:cNvPr id="10" name="Podnadpis 2"/>
          <p:cNvSpPr>
            <a:spLocks noGrp="1"/>
          </p:cNvSpPr>
          <p:nvPr>
            <p:ph type="subTitle" idx="1"/>
          </p:nvPr>
        </p:nvSpPr>
        <p:spPr>
          <a:xfrm>
            <a:off x="1443608" y="3933056"/>
            <a:ext cx="6400800" cy="1752600"/>
          </a:xfrm>
        </p:spPr>
        <p:txBody>
          <a:bodyPr>
            <a:normAutofit fontScale="85000" lnSpcReduction="20000"/>
          </a:bodyPr>
          <a:lstStyle/>
          <a:p>
            <a:pPr algn="l"/>
            <a:r>
              <a:rPr lang="sk-SK" dirty="0" smtClean="0"/>
              <a:t>Téma práce: Život vo vesmíre /Dr. </a:t>
            </a:r>
            <a:r>
              <a:rPr lang="sk-SK" dirty="0" err="1" smtClean="0"/>
              <a:t>Musilová</a:t>
            </a:r>
            <a:r>
              <a:rPr lang="sk-SK" dirty="0" smtClean="0"/>
              <a:t>/</a:t>
            </a:r>
          </a:p>
          <a:p>
            <a:pPr algn="l"/>
            <a:r>
              <a:rPr lang="sk-SK" dirty="0" smtClean="0"/>
              <a:t>Názov práce: Cesta na Mars</a:t>
            </a:r>
          </a:p>
          <a:p>
            <a:pPr algn="l"/>
            <a:r>
              <a:rPr lang="sk-SK" dirty="0" smtClean="0"/>
              <a:t>Vypracovali: </a:t>
            </a:r>
            <a:r>
              <a:rPr lang="sk-SK" dirty="0" err="1" smtClean="0"/>
              <a:t>Benkovská</a:t>
            </a:r>
            <a:r>
              <a:rPr lang="sk-SK" dirty="0" smtClean="0"/>
              <a:t> Júlia, </a:t>
            </a:r>
            <a:r>
              <a:rPr lang="sk-SK" dirty="0" err="1" smtClean="0"/>
              <a:t>Diviaková</a:t>
            </a:r>
            <a:r>
              <a:rPr lang="sk-SK" dirty="0" smtClean="0"/>
              <a:t> Dominika, </a:t>
            </a:r>
            <a:r>
              <a:rPr lang="sk-SK" dirty="0" err="1" smtClean="0"/>
              <a:t>Šišuláková</a:t>
            </a:r>
            <a:r>
              <a:rPr lang="sk-SK" dirty="0" smtClean="0"/>
              <a:t> Linda</a:t>
            </a:r>
          </a:p>
          <a:p>
            <a:pPr algn="l"/>
            <a:r>
              <a:rPr lang="sk-SK" dirty="0"/>
              <a:t>Vedúci </a:t>
            </a:r>
            <a:r>
              <a:rPr lang="sk-SK" dirty="0" smtClean="0"/>
              <a:t>práce: </a:t>
            </a:r>
            <a:r>
              <a:rPr lang="sk-SK" dirty="0" err="1" smtClean="0"/>
              <a:t>Mgr.Mikičová</a:t>
            </a:r>
            <a:r>
              <a:rPr lang="sk-SK" dirty="0" smtClean="0"/>
              <a:t> Dagmar</a:t>
            </a:r>
            <a:endParaRPr lang="sk-SK" dirty="0"/>
          </a:p>
          <a:p>
            <a:pPr algn="l"/>
            <a:r>
              <a:rPr lang="sk-SK" dirty="0" smtClean="0"/>
              <a:t>Škola, trieda: ZŠ Černyševského 8, 6.B</a:t>
            </a:r>
          </a:p>
          <a:p>
            <a:pPr algn="l"/>
            <a:endParaRPr lang="sk-SK" dirty="0"/>
          </a:p>
        </p:txBody>
      </p:sp>
    </p:spTree>
    <p:extLst>
      <p:ext uri="{BB962C8B-B14F-4D97-AF65-F5344CB8AC3E}">
        <p14:creationId xmlns:p14="http://schemas.microsoft.com/office/powerpoint/2010/main" val="1669531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2814" y="147145"/>
            <a:ext cx="8213834" cy="819807"/>
          </a:xfrm>
        </p:spPr>
        <p:txBody>
          <a:bodyPr/>
          <a:lstStyle/>
          <a:p>
            <a:pPr algn="ctr"/>
            <a:r>
              <a:rPr lang="sk-SK" dirty="0" smtClean="0"/>
              <a:t>Stále osídlenie Marsu</a:t>
            </a:r>
            <a:endParaRPr lang="sk-SK" dirty="0"/>
          </a:p>
        </p:txBody>
      </p:sp>
      <p:sp>
        <p:nvSpPr>
          <p:cNvPr id="3" name="Zástupný objekt pre obsah 2"/>
          <p:cNvSpPr>
            <a:spLocks noGrp="1"/>
          </p:cNvSpPr>
          <p:nvPr>
            <p:ph sz="half" idx="1"/>
          </p:nvPr>
        </p:nvSpPr>
        <p:spPr>
          <a:xfrm>
            <a:off x="404648" y="1135117"/>
            <a:ext cx="8345652" cy="5454871"/>
          </a:xfrm>
        </p:spPr>
        <p:txBody>
          <a:bodyPr anchor="t"/>
          <a:lstStyle/>
          <a:p>
            <a:pPr marL="0" indent="0">
              <a:buNone/>
            </a:pPr>
            <a:r>
              <a:rPr lang="sk-SK" dirty="0"/>
              <a:t>Pre stálu základňu, nehovoriac o marsovských „mestách“, však bude treba vyvinúť bezpečné konštrukcie s dlhodobou trvanlivosťou. Pritom pre veľkú vzdialenosť nebude možné materiály a vybavenie z drvivej väčšiny dopravovať zo Zeme. Čo je možné na Mesiaci, nebudeme schopní aplikovať na Marse.</a:t>
            </a:r>
          </a:p>
        </p:txBody>
      </p:sp>
      <p:pic>
        <p:nvPicPr>
          <p:cNvPr id="5122" name="Picture 2" descr="http://techbox.dennikn.sk/wp-content/uploads/2016/01/beton-Mars_One-habitat.ico-988x5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3174" y="2595561"/>
            <a:ext cx="6689726" cy="374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721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2814" y="147145"/>
            <a:ext cx="8213834" cy="819807"/>
          </a:xfrm>
        </p:spPr>
        <p:txBody>
          <a:bodyPr/>
          <a:lstStyle/>
          <a:p>
            <a:pPr algn="ctr"/>
            <a:r>
              <a:rPr lang="sk-SK" dirty="0" smtClean="0"/>
              <a:t>Dlhá jednosmerná cesta</a:t>
            </a:r>
            <a:endParaRPr lang="sk-SK" dirty="0"/>
          </a:p>
        </p:txBody>
      </p:sp>
      <p:sp>
        <p:nvSpPr>
          <p:cNvPr id="3" name="Zástupný objekt pre obsah 2"/>
          <p:cNvSpPr>
            <a:spLocks noGrp="1"/>
          </p:cNvSpPr>
          <p:nvPr>
            <p:ph sz="half" idx="1"/>
          </p:nvPr>
        </p:nvSpPr>
        <p:spPr>
          <a:xfrm>
            <a:off x="404648" y="1135117"/>
            <a:ext cx="8066252" cy="5454871"/>
          </a:xfrm>
        </p:spPr>
        <p:txBody>
          <a:bodyPr anchor="t"/>
          <a:lstStyle/>
          <a:p>
            <a:pPr marL="0" indent="0">
              <a:buNone/>
            </a:pPr>
            <a:r>
              <a:rPr lang="sk-SK" dirty="0"/>
              <a:t>Mars je </a:t>
            </a:r>
            <a:r>
              <a:rPr lang="sk-SK" dirty="0" smtClean="0"/>
              <a:t>niečo </a:t>
            </a:r>
            <a:r>
              <a:rPr lang="sk-SK" dirty="0"/>
              <a:t>úplne iné ako Mesiac. Nielen pre vzdialenosť – vyše 200 miliónov kilometrov oproti necelým 400-tisícom – ale v konečnom dôsledku najmä pre malú pravdepodobnosť návratu. Lístok na Mars bude pre prvých </a:t>
            </a:r>
            <a:r>
              <a:rPr lang="sk-SK" dirty="0" smtClean="0"/>
              <a:t>osadníkov iba </a:t>
            </a:r>
            <a:r>
              <a:rPr lang="sk-SK" dirty="0"/>
              <a:t>jednosmerný.</a:t>
            </a:r>
          </a:p>
        </p:txBody>
      </p:sp>
      <p:pic>
        <p:nvPicPr>
          <p:cNvPr id="9218" name="Picture 2" descr="Výsledok vyh&amp;lcaron;adávania obrázkov pre dopyt earth from mo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3375" y="2844800"/>
            <a:ext cx="6011478" cy="337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434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2814" y="147145"/>
            <a:ext cx="8213834" cy="819807"/>
          </a:xfrm>
        </p:spPr>
        <p:txBody>
          <a:bodyPr/>
          <a:lstStyle/>
          <a:p>
            <a:pPr algn="ctr"/>
            <a:r>
              <a:rPr lang="sk-SK" dirty="0" smtClean="0"/>
              <a:t>Najskôr návrat na mesiac</a:t>
            </a:r>
            <a:endParaRPr lang="sk-SK" dirty="0"/>
          </a:p>
        </p:txBody>
      </p:sp>
      <p:sp>
        <p:nvSpPr>
          <p:cNvPr id="3" name="Zástupný objekt pre obsah 2"/>
          <p:cNvSpPr>
            <a:spLocks noGrp="1"/>
          </p:cNvSpPr>
          <p:nvPr>
            <p:ph sz="half" idx="1"/>
          </p:nvPr>
        </p:nvSpPr>
        <p:spPr>
          <a:xfrm>
            <a:off x="620548" y="1160517"/>
            <a:ext cx="7964652" cy="5454871"/>
          </a:xfrm>
        </p:spPr>
        <p:txBody>
          <a:bodyPr anchor="t"/>
          <a:lstStyle/>
          <a:p>
            <a:pPr marL="0" indent="0">
              <a:buNone/>
            </a:pPr>
            <a:r>
              <a:rPr lang="sk-SK" dirty="0"/>
              <a:t>Realita možno ukáže, že bude potrebné vrátiť sa k plánom vybudovania základne na Mesiaci, a až po týchto skúsenostiach sa znova pozrieť smerom k Marsu. Práve tak to má v </a:t>
            </a:r>
            <a:r>
              <a:rPr lang="sk-SK" dirty="0" smtClean="0"/>
              <a:t>pláne </a:t>
            </a:r>
            <a:r>
              <a:rPr lang="sk-SK" dirty="0"/>
              <a:t>americká NASA v programe </a:t>
            </a:r>
            <a:r>
              <a:rPr lang="sk-SK" dirty="0" err="1"/>
              <a:t>Constellation</a:t>
            </a:r>
            <a:r>
              <a:rPr lang="sk-SK" dirty="0"/>
              <a:t>. </a:t>
            </a:r>
          </a:p>
        </p:txBody>
      </p:sp>
      <p:pic>
        <p:nvPicPr>
          <p:cNvPr id="8194" name="Picture 2" descr="Výsledok vyh&amp;lcaron;adávania obrázkov pre dopyt earth from mo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8775" y="2565400"/>
            <a:ext cx="5991225"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607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2814" y="147145"/>
            <a:ext cx="8213834" cy="819807"/>
          </a:xfrm>
        </p:spPr>
        <p:txBody>
          <a:bodyPr/>
          <a:lstStyle/>
          <a:p>
            <a:pPr algn="ctr"/>
            <a:r>
              <a:rPr lang="sk-SK" dirty="0" smtClean="0"/>
              <a:t>Ambície </a:t>
            </a:r>
            <a:endParaRPr lang="sk-SK" dirty="0"/>
          </a:p>
        </p:txBody>
      </p:sp>
      <p:sp>
        <p:nvSpPr>
          <p:cNvPr id="3" name="Zástupný objekt pre obsah 2"/>
          <p:cNvSpPr>
            <a:spLocks noGrp="1"/>
          </p:cNvSpPr>
          <p:nvPr>
            <p:ph sz="half" idx="1"/>
          </p:nvPr>
        </p:nvSpPr>
        <p:spPr>
          <a:xfrm>
            <a:off x="404648" y="1135117"/>
            <a:ext cx="8396452" cy="5454871"/>
          </a:xfrm>
        </p:spPr>
        <p:txBody>
          <a:bodyPr anchor="t"/>
          <a:lstStyle/>
          <a:p>
            <a:pPr marL="0" indent="0">
              <a:buNone/>
            </a:pPr>
            <a:r>
              <a:rPr lang="sk-SK" dirty="0"/>
              <a:t>Napodiv tie najambicióznejšie marťanské scenáre sa nezrodili tam, kde by to človek čakal, teda v amerických, ruských či čínskych kozmických agentúrach. Na svetlo sveta s nimi vyšli súkromné a neziskové organizácie.</a:t>
            </a:r>
          </a:p>
          <a:p>
            <a:pPr marL="0" indent="0">
              <a:buNone/>
            </a:pPr>
            <a:r>
              <a:rPr lang="sk-SK" dirty="0"/>
              <a:t>Štátne programy sa totiž doteraz vždy ukázali ako neúnosne drahé. Americká NASA napríklad došla k číslu 100 miliárd dolárov. To je cena päťdesiatich raketoplánov. Pri tejto misii sa rátalo s krátkodobým pobytom na Marse a s návratom astronautov späť.</a:t>
            </a:r>
          </a:p>
          <a:p>
            <a:pPr marL="0" indent="0">
              <a:buNone/>
            </a:pPr>
            <a:endParaRPr lang="sk-SK" dirty="0"/>
          </a:p>
        </p:txBody>
      </p:sp>
      <p:pic>
        <p:nvPicPr>
          <p:cNvPr id="10242" name="Picture 2" descr="Po kolonizácii by mohlo na Marse &amp;zcaron;i&amp;tcaron; 80-tisíc &amp;lcaron;udí"/>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9575" y="3250013"/>
            <a:ext cx="5661025" cy="3268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646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2814" y="147145"/>
            <a:ext cx="8213834" cy="819807"/>
          </a:xfrm>
        </p:spPr>
        <p:txBody>
          <a:bodyPr/>
          <a:lstStyle/>
          <a:p>
            <a:pPr algn="ctr"/>
            <a:r>
              <a:rPr lang="sk-SK" dirty="0" smtClean="0"/>
              <a:t>Množstvo komplikácií </a:t>
            </a:r>
            <a:endParaRPr lang="sk-SK" dirty="0"/>
          </a:p>
        </p:txBody>
      </p:sp>
      <p:sp>
        <p:nvSpPr>
          <p:cNvPr id="3" name="Zástupný objekt pre obsah 2"/>
          <p:cNvSpPr>
            <a:spLocks noGrp="1"/>
          </p:cNvSpPr>
          <p:nvPr>
            <p:ph sz="half" idx="1"/>
          </p:nvPr>
        </p:nvSpPr>
        <p:spPr>
          <a:xfrm>
            <a:off x="404648" y="1135117"/>
            <a:ext cx="8396452" cy="5454871"/>
          </a:xfrm>
        </p:spPr>
        <p:txBody>
          <a:bodyPr anchor="t"/>
          <a:lstStyle/>
          <a:p>
            <a:pPr marL="0" indent="0">
              <a:buNone/>
            </a:pPr>
            <a:r>
              <a:rPr lang="sk-SK" dirty="0"/>
              <a:t>Už pri ceste, ktorá bude trvať okolo 500 dní, hrozí nejedno nepríjemné prekvapenie. Škodlivé kozmické žiarenie poškodzuje DNA aj mozog. Beztiažový stav má rozkladný vplyv na organizmus, ale najmä na pohybovú sústavu. Na malom priestore v rakete hrozí ponorková choroba, ktorej dôsledky ťažko dopredu odhadnúť. O technických problémoch pri vytváraní stálej kolónie v takom nehostinnom a málo preskúmanom prostredí, ako je Mars, ani nehovoriac</a:t>
            </a:r>
            <a:r>
              <a:rPr lang="sk-SK" dirty="0" smtClean="0"/>
              <a:t>. Preto je potrebné najskôr všetko vymyslieť a vyskúšať. Trvať to však môže mnoho rokov. </a:t>
            </a:r>
            <a:endParaRPr lang="sk-SK" dirty="0"/>
          </a:p>
        </p:txBody>
      </p:sp>
      <p:pic>
        <p:nvPicPr>
          <p:cNvPr id="1026" name="Picture 2" descr="Výsledok vyh&amp;lcaron;adávania obrázkov pre dopyt vybuch rake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4875" y="3303135"/>
            <a:ext cx="4860925" cy="3221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868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2814" y="147145"/>
            <a:ext cx="8213834" cy="819807"/>
          </a:xfrm>
        </p:spPr>
        <p:txBody>
          <a:bodyPr/>
          <a:lstStyle/>
          <a:p>
            <a:pPr algn="ctr"/>
            <a:r>
              <a:rPr lang="sk-SK" dirty="0" smtClean="0"/>
              <a:t>Zdravotné ťažkosti</a:t>
            </a:r>
            <a:endParaRPr lang="sk-SK" dirty="0"/>
          </a:p>
        </p:txBody>
      </p:sp>
      <p:sp>
        <p:nvSpPr>
          <p:cNvPr id="3" name="Zástupný objekt pre obsah 2"/>
          <p:cNvSpPr>
            <a:spLocks noGrp="1"/>
          </p:cNvSpPr>
          <p:nvPr>
            <p:ph sz="half" idx="1"/>
          </p:nvPr>
        </p:nvSpPr>
        <p:spPr>
          <a:xfrm>
            <a:off x="404648" y="1135117"/>
            <a:ext cx="8167852" cy="5454871"/>
          </a:xfrm>
        </p:spPr>
        <p:txBody>
          <a:bodyPr anchor="t"/>
          <a:lstStyle/>
          <a:p>
            <a:pPr marL="0" indent="0">
              <a:buNone/>
            </a:pPr>
            <a:r>
              <a:rPr lang="sk-SK" dirty="0"/>
              <a:t>Vedci prostredníctvom pokusu na myšiach zistili, že pomerne dlhé vystavenie ich mozgov žiareniu, ktoré bolo podobné tomu kozmickému, im spôsobilo rozličné poruchy nervového systému. Jedným z negatívnych sprievodných javov bol celkový pokles mozgovej aktivity pokusných myší.</a:t>
            </a:r>
          </a:p>
        </p:txBody>
      </p:sp>
      <p:pic>
        <p:nvPicPr>
          <p:cNvPr id="1026" name="Picture 2" descr="Súvisiaci obrázo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3475" y="2420938"/>
            <a:ext cx="3227896" cy="39766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ýsledok vyh&amp;lcaron;adávania obrázkov pre dopyt kozmonaut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2974" y="2420938"/>
            <a:ext cx="2651125" cy="3976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968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2814" y="147145"/>
            <a:ext cx="8213834" cy="819807"/>
          </a:xfrm>
        </p:spPr>
        <p:txBody>
          <a:bodyPr/>
          <a:lstStyle/>
          <a:p>
            <a:pPr algn="ctr"/>
            <a:r>
              <a:rPr lang="sk-SK" dirty="0" smtClean="0"/>
              <a:t>Psychické problémy</a:t>
            </a:r>
            <a:endParaRPr lang="sk-SK" dirty="0"/>
          </a:p>
        </p:txBody>
      </p:sp>
      <p:sp>
        <p:nvSpPr>
          <p:cNvPr id="3" name="Zástupný objekt pre obsah 2"/>
          <p:cNvSpPr>
            <a:spLocks noGrp="1"/>
          </p:cNvSpPr>
          <p:nvPr>
            <p:ph sz="half" idx="1"/>
          </p:nvPr>
        </p:nvSpPr>
        <p:spPr>
          <a:xfrm>
            <a:off x="827799" y="1058917"/>
            <a:ext cx="7609052" cy="5454871"/>
          </a:xfrm>
        </p:spPr>
        <p:txBody>
          <a:bodyPr anchor="t"/>
          <a:lstStyle/>
          <a:p>
            <a:pPr marL="0" indent="0">
              <a:buNone/>
            </a:pPr>
            <a:r>
              <a:rPr lang="sk-SK" dirty="0" smtClean="0"/>
              <a:t>Veľkým rizikom sú</a:t>
            </a:r>
            <a:r>
              <a:rPr lang="sk-SK" dirty="0"/>
              <a:t> </a:t>
            </a:r>
            <a:r>
              <a:rPr lang="sk-SK" dirty="0" smtClean="0"/>
              <a:t>psychické problémy, </a:t>
            </a:r>
            <a:r>
              <a:rPr lang="sk-SK" dirty="0"/>
              <a:t>ktoré by zažívali astronauti počas izolácie od zvyšku civilizácie nielen na ceste na Mars, ale aj počas svojho </a:t>
            </a:r>
            <a:r>
              <a:rPr lang="sk-SK" dirty="0" smtClean="0"/>
              <a:t>pobytu na základni, keďže ich životný priestor by bol veľmi obmedzený.</a:t>
            </a:r>
            <a:endParaRPr lang="sk-SK" dirty="0"/>
          </a:p>
        </p:txBody>
      </p:sp>
      <p:pic>
        <p:nvPicPr>
          <p:cNvPr id="3074" name="Picture 2" descr="Výsledok vyh&amp;lcaron;adávania obrázkov pre dopyt kozmonau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049" y="2413000"/>
            <a:ext cx="5059659" cy="3789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458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2814" y="147145"/>
            <a:ext cx="8213834" cy="819807"/>
          </a:xfrm>
        </p:spPr>
        <p:txBody>
          <a:bodyPr/>
          <a:lstStyle/>
          <a:p>
            <a:pPr algn="ctr"/>
            <a:r>
              <a:rPr lang="sk-SK" dirty="0" smtClean="0"/>
              <a:t>Slovenka súčasťou priprav na </a:t>
            </a:r>
            <a:r>
              <a:rPr lang="sk-SK" dirty="0" err="1" smtClean="0"/>
              <a:t>mars</a:t>
            </a:r>
            <a:endParaRPr lang="sk-SK" dirty="0"/>
          </a:p>
        </p:txBody>
      </p:sp>
      <p:sp>
        <p:nvSpPr>
          <p:cNvPr id="3" name="Zástupný objekt pre obsah 2"/>
          <p:cNvSpPr>
            <a:spLocks noGrp="1"/>
          </p:cNvSpPr>
          <p:nvPr>
            <p:ph sz="half" idx="1"/>
          </p:nvPr>
        </p:nvSpPr>
        <p:spPr>
          <a:xfrm>
            <a:off x="827799" y="1058917"/>
            <a:ext cx="7609052" cy="5454871"/>
          </a:xfrm>
        </p:spPr>
        <p:txBody>
          <a:bodyPr anchor="t"/>
          <a:lstStyle/>
          <a:p>
            <a:pPr marL="0" indent="0">
              <a:buNone/>
            </a:pPr>
            <a:r>
              <a:rPr lang="sk-SK" dirty="0"/>
              <a:t>Micha­ela </a:t>
            </a:r>
            <a:r>
              <a:rPr lang="sk-SK" dirty="0" err="1"/>
              <a:t>Musi­lová</a:t>
            </a:r>
            <a:r>
              <a:rPr lang="sk-SK" dirty="0"/>
              <a:t> štu­do­vala pla­ne­tárne vedy na </a:t>
            </a:r>
            <a:r>
              <a:rPr lang="sk-SK" dirty="0" err="1"/>
              <a:t>Uni­ver­sity</a:t>
            </a:r>
            <a:r>
              <a:rPr lang="sk-SK" dirty="0"/>
              <a:t> </a:t>
            </a:r>
            <a:r>
              <a:rPr lang="sk-SK" dirty="0" err="1"/>
              <a:t>Col­lege</a:t>
            </a:r>
            <a:r>
              <a:rPr lang="sk-SK" dirty="0"/>
              <a:t> v Lon­dýne a na </a:t>
            </a:r>
            <a:r>
              <a:rPr lang="sk-SK" dirty="0" err="1"/>
              <a:t>Cali­for­nia</a:t>
            </a:r>
            <a:r>
              <a:rPr lang="sk-SK" dirty="0"/>
              <a:t> </a:t>
            </a:r>
            <a:r>
              <a:rPr lang="sk-SK" dirty="0" err="1"/>
              <a:t>Ins­ti­tute</a:t>
            </a:r>
            <a:r>
              <a:rPr lang="sk-SK" dirty="0"/>
              <a:t> of </a:t>
            </a:r>
            <a:r>
              <a:rPr lang="sk-SK" dirty="0" err="1"/>
              <a:t>Tech­no­logy</a:t>
            </a:r>
            <a:r>
              <a:rPr lang="sk-SK" dirty="0"/>
              <a:t> (</a:t>
            </a:r>
            <a:r>
              <a:rPr lang="sk-SK" dirty="0" err="1"/>
              <a:t>Cal­tech</a:t>
            </a:r>
            <a:r>
              <a:rPr lang="sk-SK" dirty="0"/>
              <a:t>) v USA. Dokto­rát z mik­ro­bi­oló­gie a </a:t>
            </a:r>
            <a:r>
              <a:rPr lang="sk-SK" dirty="0" err="1"/>
              <a:t>astro­bi­oló­gie</a:t>
            </a:r>
            <a:r>
              <a:rPr lang="sk-SK" dirty="0"/>
              <a:t> si dokon­čila na </a:t>
            </a:r>
            <a:r>
              <a:rPr lang="sk-SK" dirty="0" err="1"/>
              <a:t>Uni­ver­sity</a:t>
            </a:r>
            <a:r>
              <a:rPr lang="sk-SK" dirty="0"/>
              <a:t> of </a:t>
            </a:r>
            <a:r>
              <a:rPr lang="sk-SK" dirty="0" err="1"/>
              <a:t>Bris­tol</a:t>
            </a:r>
            <a:r>
              <a:rPr lang="sk-SK" dirty="0"/>
              <a:t> v Anglicku. Momen­tálne pôsobí na diaľku ako peda­go­gička pre Inter­na­ti­onal </a:t>
            </a:r>
            <a:r>
              <a:rPr lang="sk-SK" dirty="0" err="1"/>
              <a:t>Space</a:t>
            </a:r>
            <a:r>
              <a:rPr lang="sk-SK" dirty="0"/>
              <a:t> </a:t>
            </a:r>
            <a:r>
              <a:rPr lang="sk-SK" dirty="0" err="1"/>
              <a:t>Uni­ver­sity</a:t>
            </a:r>
            <a:r>
              <a:rPr lang="sk-SK" dirty="0"/>
              <a:t> (ISU) a ako kon­zul­tantka pre nie­koľko zahra­nič­ných </a:t>
            </a:r>
            <a:r>
              <a:rPr lang="sk-SK" dirty="0" smtClean="0"/>
              <a:t>firiem. Rok </a:t>
            </a:r>
            <a:r>
              <a:rPr lang="sk-SK" dirty="0"/>
              <a:t>pra­co­vala pre NASA a v roku 2014 sa zúčast­nila simu­lo­va­nej mar­ťan­skej expe­dí­cie v púšti v Utahu, ktorú viedla aj NASA v spo­lu­práci s </a:t>
            </a:r>
            <a:r>
              <a:rPr lang="sk-SK" dirty="0" smtClean="0"/>
              <a:t>ESA. Napriek </a:t>
            </a:r>
            <a:r>
              <a:rPr lang="sk-SK" dirty="0"/>
              <a:t>ponu­kám z NASA a iných ves­mír­nych agen­túr sa vrá­tila na Slo­ven­sko, kde sa postupne stala pred­sed­níč­kou SOSA (Slo­ven­skej orga­ni­zá­cie pre ves­mírne akti­vity). V roku 2017 sa zúčastní ďal­šej simu­lo­va­nej misie na Mars, kto­rej bude šéfo­vať.</a:t>
            </a:r>
          </a:p>
          <a:p>
            <a:pPr marL="0" indent="0">
              <a:buNone/>
            </a:pPr>
            <a:endParaRPr lang="sk-SK" dirty="0"/>
          </a:p>
        </p:txBody>
      </p:sp>
      <p:pic>
        <p:nvPicPr>
          <p:cNvPr id="4" name="Obrázo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569" y="4238131"/>
            <a:ext cx="3166131" cy="2275657"/>
          </a:xfrm>
          <a:prstGeom prst="rect">
            <a:avLst/>
          </a:prstGeom>
        </p:spPr>
      </p:pic>
      <p:pic>
        <p:nvPicPr>
          <p:cNvPr id="5" name="Obrázo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1299" y="4238131"/>
            <a:ext cx="3415862" cy="2275018"/>
          </a:xfrm>
          <a:prstGeom prst="rect">
            <a:avLst/>
          </a:prstGeom>
        </p:spPr>
      </p:pic>
    </p:spTree>
    <p:extLst>
      <p:ext uri="{BB962C8B-B14F-4D97-AF65-F5344CB8AC3E}">
        <p14:creationId xmlns:p14="http://schemas.microsoft.com/office/powerpoint/2010/main" val="2977130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2814" y="147145"/>
            <a:ext cx="8213834" cy="819807"/>
          </a:xfrm>
        </p:spPr>
        <p:txBody>
          <a:bodyPr/>
          <a:lstStyle/>
          <a:p>
            <a:pPr algn="ctr"/>
            <a:r>
              <a:rPr lang="sk-SK" dirty="0" smtClean="0"/>
              <a:t>Príprava na pobyt</a:t>
            </a:r>
            <a:endParaRPr lang="sk-SK" dirty="0"/>
          </a:p>
        </p:txBody>
      </p:sp>
      <p:sp>
        <p:nvSpPr>
          <p:cNvPr id="3" name="Zástupný objekt pre obsah 2"/>
          <p:cNvSpPr>
            <a:spLocks noGrp="1"/>
          </p:cNvSpPr>
          <p:nvPr>
            <p:ph sz="half" idx="1"/>
          </p:nvPr>
        </p:nvSpPr>
        <p:spPr>
          <a:xfrm>
            <a:off x="827799" y="1058917"/>
            <a:ext cx="7609052" cy="5454871"/>
          </a:xfrm>
        </p:spPr>
        <p:txBody>
          <a:bodyPr anchor="t"/>
          <a:lstStyle/>
          <a:p>
            <a:pPr marL="0" indent="0">
              <a:buNone/>
            </a:pPr>
            <a:r>
              <a:rPr lang="sk-SK" dirty="0"/>
              <a:t>Micha­ela </a:t>
            </a:r>
            <a:r>
              <a:rPr lang="sk-SK" dirty="0" err="1"/>
              <a:t>Musi­lová</a:t>
            </a:r>
            <a:r>
              <a:rPr lang="sk-SK" dirty="0"/>
              <a:t> </a:t>
            </a:r>
            <a:r>
              <a:rPr lang="sk-SK" dirty="0" smtClean="0"/>
              <a:t> popísala prípravnú misiu: </a:t>
            </a:r>
          </a:p>
          <a:p>
            <a:pPr marL="0" indent="0">
              <a:buNone/>
            </a:pPr>
            <a:r>
              <a:rPr lang="sk-SK" dirty="0" smtClean="0"/>
              <a:t>Necelé </a:t>
            </a:r>
            <a:r>
              <a:rPr lang="sk-SK" dirty="0"/>
              <a:t>tri týždne sme boli v púšti v Utahu, izolovaní od sveta. Žili sme v miniatúrnej búdke o priemere osem metrov, v ktorej sme jedli, cvičili, pracovali ako </a:t>
            </a:r>
            <a:r>
              <a:rPr lang="sk-SK" dirty="0" smtClean="0"/>
              <a:t>astronauti. Každý </a:t>
            </a:r>
            <a:r>
              <a:rPr lang="sk-SK" dirty="0"/>
              <a:t>pracoval na svojom výskumnom projekte a v rámci skupiny sme mali podelené úlohy. </a:t>
            </a:r>
            <a:r>
              <a:rPr lang="sk-SK" dirty="0" smtClean="0"/>
              <a:t>Celá </a:t>
            </a:r>
            <a:r>
              <a:rPr lang="sk-SK" dirty="0"/>
              <a:t>pointa experimentu bola v tom, či by ľudia takto dokázali prežiť na Marse. Bolo nás sedem a jeden robot. Akonáhle sme chceli ísť von, museli sme si na seba dať skafander, a tým, že sme mali len určitú dávku vzduchu, tak sme boli limitovaní a nemohli sme chodiť von </a:t>
            </a:r>
            <a:r>
              <a:rPr lang="sk-SK" dirty="0" smtClean="0"/>
              <a:t>všetci. Nedalo </a:t>
            </a:r>
            <a:r>
              <a:rPr lang="sk-SK" dirty="0"/>
              <a:t>sa odtiaľ nikam utiecť, navyše nás </a:t>
            </a:r>
            <a:r>
              <a:rPr lang="sk-SK" dirty="0" err="1"/>
              <a:t>kamerovali</a:t>
            </a:r>
            <a:r>
              <a:rPr lang="sk-SK" dirty="0"/>
              <a:t>. </a:t>
            </a:r>
          </a:p>
          <a:p>
            <a:pPr marL="0" indent="0">
              <a:buNone/>
            </a:pPr>
            <a:endParaRPr lang="sk-SK" dirty="0"/>
          </a:p>
        </p:txBody>
      </p:sp>
      <p:pic>
        <p:nvPicPr>
          <p:cNvPr id="4" name="Obrázo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2806" y="3840042"/>
            <a:ext cx="4164835" cy="2765711"/>
          </a:xfrm>
          <a:prstGeom prst="rect">
            <a:avLst/>
          </a:prstGeom>
        </p:spPr>
      </p:pic>
    </p:spTree>
    <p:extLst>
      <p:ext uri="{BB962C8B-B14F-4D97-AF65-F5344CB8AC3E}">
        <p14:creationId xmlns:p14="http://schemas.microsoft.com/office/powerpoint/2010/main" val="343953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2814" y="147145"/>
            <a:ext cx="8213834" cy="819807"/>
          </a:xfrm>
        </p:spPr>
        <p:txBody>
          <a:bodyPr/>
          <a:lstStyle/>
          <a:p>
            <a:pPr algn="ctr"/>
            <a:r>
              <a:rPr lang="sk-SK" dirty="0" smtClean="0"/>
              <a:t>Marťania</a:t>
            </a:r>
            <a:endParaRPr lang="sk-SK" dirty="0"/>
          </a:p>
        </p:txBody>
      </p:sp>
      <p:sp>
        <p:nvSpPr>
          <p:cNvPr id="3" name="Zástupný objekt pre obsah 2"/>
          <p:cNvSpPr>
            <a:spLocks noGrp="1"/>
          </p:cNvSpPr>
          <p:nvPr>
            <p:ph sz="half" idx="1"/>
          </p:nvPr>
        </p:nvSpPr>
        <p:spPr>
          <a:xfrm>
            <a:off x="404648" y="1135117"/>
            <a:ext cx="8193252" cy="5454871"/>
          </a:xfrm>
        </p:spPr>
        <p:txBody>
          <a:bodyPr anchor="t"/>
          <a:lstStyle/>
          <a:p>
            <a:pPr marL="0" indent="0">
              <a:buNone/>
            </a:pPr>
            <a:r>
              <a:rPr lang="sk-SK" dirty="0"/>
              <a:t>Na Marse je gravitačná sila trikrát menšia ako na Zemi. Znamená to, že človek je trikrát ľahší, takže by nepotreboval takú pevnú kostru. Deti narodené na Marse by sa vyvíjali inak ako deti na Zemi. Boli by veľmi veľké a krehké. Museli by stále nosiť ťažký náklad, inak by v prípade návratu na Zem neprežili. </a:t>
            </a:r>
            <a:endParaRPr lang="sk-SK" dirty="0" smtClean="0"/>
          </a:p>
          <a:p>
            <a:pPr marL="0" indent="0">
              <a:buNone/>
            </a:pPr>
            <a:r>
              <a:rPr lang="sk-SK" dirty="0" smtClean="0"/>
              <a:t>Kto vie ako to bude nakoniec v budúcnosti?</a:t>
            </a:r>
            <a:endParaRPr lang="sk-SK" dirty="0"/>
          </a:p>
        </p:txBody>
      </p:sp>
      <p:pic>
        <p:nvPicPr>
          <p:cNvPr id="7170" name="Picture 2" descr="Výsledok vyh&amp;lcaron;adávania obrázkov pre dopyt people from ma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7875" y="3157537"/>
            <a:ext cx="4762500" cy="316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362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2814" y="147145"/>
            <a:ext cx="8213834" cy="819807"/>
          </a:xfrm>
        </p:spPr>
        <p:txBody>
          <a:bodyPr/>
          <a:lstStyle/>
          <a:p>
            <a:pPr algn="ctr"/>
            <a:r>
              <a:rPr lang="sk-SK" dirty="0" smtClean="0"/>
              <a:t>Cesta do vesmíru</a:t>
            </a:r>
            <a:endParaRPr lang="sk-SK" dirty="0"/>
          </a:p>
        </p:txBody>
      </p:sp>
      <p:sp>
        <p:nvSpPr>
          <p:cNvPr id="3" name="Zástupný objekt pre obsah 2"/>
          <p:cNvSpPr>
            <a:spLocks noGrp="1"/>
          </p:cNvSpPr>
          <p:nvPr>
            <p:ph sz="half" idx="1"/>
          </p:nvPr>
        </p:nvSpPr>
        <p:spPr>
          <a:xfrm>
            <a:off x="377605" y="1284270"/>
            <a:ext cx="8213834" cy="4370770"/>
          </a:xfrm>
        </p:spPr>
        <p:txBody>
          <a:bodyPr anchor="t"/>
          <a:lstStyle/>
          <a:p>
            <a:pPr marL="0" indent="0">
              <a:buNone/>
            </a:pPr>
            <a:r>
              <a:rPr lang="sk-SK" dirty="0" smtClean="0"/>
              <a:t>Ľudia sú </a:t>
            </a:r>
            <a:r>
              <a:rPr lang="sk-SK" dirty="0"/>
              <a:t>zvedaví. Keď sa im podarilo preskúmať celú Zem, našli si nové ciele. Už </a:t>
            </a:r>
            <a:r>
              <a:rPr lang="sk-SK" dirty="0" smtClean="0"/>
              <a:t>dávno </a:t>
            </a:r>
            <a:r>
              <a:rPr lang="sk-SK" dirty="0"/>
              <a:t>lákala ľudí hviezdna obloha a keď sa </a:t>
            </a:r>
            <a:r>
              <a:rPr lang="sk-SK" dirty="0" smtClean="0"/>
              <a:t>preletel </a:t>
            </a:r>
            <a:r>
              <a:rPr lang="sk-SK" dirty="0"/>
              <a:t>prvý človek vo vesmíre a ďalší pristáli na mesiaci, ľudia začali hľadať </a:t>
            </a:r>
            <a:r>
              <a:rPr lang="sk-SK" dirty="0" smtClean="0"/>
              <a:t>znovu ďalší </a:t>
            </a:r>
            <a:r>
              <a:rPr lang="sk-SK" dirty="0"/>
              <a:t>cieľ</a:t>
            </a:r>
            <a:r>
              <a:rPr lang="sk-SK" dirty="0" smtClean="0"/>
              <a:t>. </a:t>
            </a:r>
            <a:endParaRPr lang="sk-SK" dirty="0"/>
          </a:p>
          <a:p>
            <a:pPr marL="0" indent="0">
              <a:buNone/>
            </a:pPr>
            <a:endParaRPr lang="sk-SK" dirty="0"/>
          </a:p>
        </p:txBody>
      </p:sp>
      <p:pic>
        <p:nvPicPr>
          <p:cNvPr id="1026" name="Picture 2" descr="Výsledok vyh&amp;lcaron;adávania obrázkov pre dopyt cesta do vesmir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7262" y="2653016"/>
            <a:ext cx="6219825"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419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0359" y="94595"/>
            <a:ext cx="7772400" cy="588578"/>
          </a:xfrm>
        </p:spPr>
        <p:txBody>
          <a:bodyPr/>
          <a:lstStyle/>
          <a:p>
            <a:r>
              <a:rPr lang="sk-SK" dirty="0" smtClean="0"/>
              <a:t>Použitý text</a:t>
            </a:r>
            <a:endParaRPr lang="sk-SK" dirty="0"/>
          </a:p>
        </p:txBody>
      </p:sp>
      <p:sp>
        <p:nvSpPr>
          <p:cNvPr id="3" name="Obdĺžnik 2"/>
          <p:cNvSpPr/>
          <p:nvPr/>
        </p:nvSpPr>
        <p:spPr>
          <a:xfrm>
            <a:off x="660400" y="934135"/>
            <a:ext cx="8128000" cy="369332"/>
          </a:xfrm>
          <a:prstGeom prst="rect">
            <a:avLst/>
          </a:prstGeom>
        </p:spPr>
        <p:txBody>
          <a:bodyPr wrap="square">
            <a:spAutoFit/>
          </a:bodyPr>
          <a:lstStyle/>
          <a:p>
            <a:r>
              <a:rPr lang="sk-SK" dirty="0"/>
              <a:t>https://sk.wikipedia.org/wiki/Prieskum_Marsu_kozmick%C3%BDmi_sondami</a:t>
            </a:r>
          </a:p>
        </p:txBody>
      </p:sp>
      <p:sp>
        <p:nvSpPr>
          <p:cNvPr id="4" name="Obdĺžnik 3"/>
          <p:cNvSpPr/>
          <p:nvPr/>
        </p:nvSpPr>
        <p:spPr>
          <a:xfrm>
            <a:off x="660400" y="1303467"/>
            <a:ext cx="7823200" cy="369332"/>
          </a:xfrm>
          <a:prstGeom prst="rect">
            <a:avLst/>
          </a:prstGeom>
        </p:spPr>
        <p:txBody>
          <a:bodyPr wrap="square">
            <a:spAutoFit/>
          </a:bodyPr>
          <a:lstStyle/>
          <a:p>
            <a:r>
              <a:rPr lang="sk-SK" dirty="0"/>
              <a:t>https://dennikn.sk/254059/sa-ludstvo-dostane-mars/</a:t>
            </a:r>
          </a:p>
        </p:txBody>
      </p:sp>
      <p:sp>
        <p:nvSpPr>
          <p:cNvPr id="5" name="Obdĺžnik 4"/>
          <p:cNvSpPr/>
          <p:nvPr/>
        </p:nvSpPr>
        <p:spPr>
          <a:xfrm>
            <a:off x="660400" y="1697335"/>
            <a:ext cx="8039100" cy="646331"/>
          </a:xfrm>
          <a:prstGeom prst="rect">
            <a:avLst/>
          </a:prstGeom>
        </p:spPr>
        <p:txBody>
          <a:bodyPr wrap="square">
            <a:spAutoFit/>
          </a:bodyPr>
          <a:lstStyle/>
          <a:p>
            <a:r>
              <a:rPr lang="sk-SK" dirty="0"/>
              <a:t>https://novinky.vesmir.sk/nezaradene/clanok/1269-kolonizacia-marsu-sa-zacne-az-po-otepleni-povrchu/</a:t>
            </a:r>
          </a:p>
        </p:txBody>
      </p:sp>
      <p:sp>
        <p:nvSpPr>
          <p:cNvPr id="6" name="Obdĺžnik 5"/>
          <p:cNvSpPr/>
          <p:nvPr/>
        </p:nvSpPr>
        <p:spPr>
          <a:xfrm>
            <a:off x="660400" y="2358936"/>
            <a:ext cx="8039100" cy="646331"/>
          </a:xfrm>
          <a:prstGeom prst="rect">
            <a:avLst/>
          </a:prstGeom>
        </p:spPr>
        <p:txBody>
          <a:bodyPr wrap="square">
            <a:spAutoFit/>
          </a:bodyPr>
          <a:lstStyle/>
          <a:p>
            <a:r>
              <a:rPr lang="sk-SK" dirty="0"/>
              <a:t>https://aktualne.atlas.sk/kolonizacia-marsu-sa-vzdaluje-realite-mysie-mozgy-ukazali-ze-mozgy-z-nasa-dostanu-zabrat/dnes/zaujimavosti/</a:t>
            </a:r>
          </a:p>
        </p:txBody>
      </p:sp>
      <p:sp>
        <p:nvSpPr>
          <p:cNvPr id="7" name="Obdĺžnik 6"/>
          <p:cNvSpPr/>
          <p:nvPr/>
        </p:nvSpPr>
        <p:spPr>
          <a:xfrm>
            <a:off x="660400" y="2986902"/>
            <a:ext cx="6972300" cy="369332"/>
          </a:xfrm>
          <a:prstGeom prst="rect">
            <a:avLst/>
          </a:prstGeom>
        </p:spPr>
        <p:txBody>
          <a:bodyPr wrap="square">
            <a:spAutoFit/>
          </a:bodyPr>
          <a:lstStyle/>
          <a:p>
            <a:r>
              <a:rPr lang="sk-SK" dirty="0"/>
              <a:t>http://</a:t>
            </a:r>
            <a:r>
              <a:rPr lang="sk-SK" dirty="0" err="1"/>
              <a:t>techbox.dennikn.sk</a:t>
            </a:r>
            <a:r>
              <a:rPr lang="sk-SK" dirty="0"/>
              <a:t>/</a:t>
            </a:r>
            <a:r>
              <a:rPr lang="sk-SK" dirty="0" err="1"/>
              <a:t>beton-ako-kluc-k-osidleniu-marsu</a:t>
            </a:r>
            <a:r>
              <a:rPr lang="sk-SK" dirty="0"/>
              <a:t>/</a:t>
            </a:r>
          </a:p>
        </p:txBody>
      </p:sp>
      <p:sp>
        <p:nvSpPr>
          <p:cNvPr id="8" name="Obdĺžnik 7"/>
          <p:cNvSpPr/>
          <p:nvPr/>
        </p:nvSpPr>
        <p:spPr>
          <a:xfrm>
            <a:off x="660400" y="3410466"/>
            <a:ext cx="4342343" cy="369332"/>
          </a:xfrm>
          <a:prstGeom prst="rect">
            <a:avLst/>
          </a:prstGeom>
        </p:spPr>
        <p:txBody>
          <a:bodyPr wrap="none">
            <a:spAutoFit/>
          </a:bodyPr>
          <a:lstStyle/>
          <a:p>
            <a:r>
              <a:rPr lang="sk-SK" dirty="0"/>
              <a:t>http://lisabon.blog.cz/1012/osidlenie-marsu</a:t>
            </a:r>
          </a:p>
        </p:txBody>
      </p:sp>
      <p:sp>
        <p:nvSpPr>
          <p:cNvPr id="9" name="Obdĺžnik 8"/>
          <p:cNvSpPr/>
          <p:nvPr/>
        </p:nvSpPr>
        <p:spPr>
          <a:xfrm>
            <a:off x="660400" y="3792498"/>
            <a:ext cx="8267700" cy="646331"/>
          </a:xfrm>
          <a:prstGeom prst="rect">
            <a:avLst/>
          </a:prstGeom>
        </p:spPr>
        <p:txBody>
          <a:bodyPr wrap="square">
            <a:spAutoFit/>
          </a:bodyPr>
          <a:lstStyle/>
          <a:p>
            <a:r>
              <a:rPr lang="sk-SK" dirty="0"/>
              <a:t>http://www.pluska.sk/zazracnysvet/vesmir/po-kolonizacii-mohlo-marse-zit-80-tisic-ludi.html</a:t>
            </a:r>
          </a:p>
        </p:txBody>
      </p:sp>
      <p:sp>
        <p:nvSpPr>
          <p:cNvPr id="10" name="Obdĺžnik 9"/>
          <p:cNvSpPr/>
          <p:nvPr/>
        </p:nvSpPr>
        <p:spPr>
          <a:xfrm>
            <a:off x="660400" y="4371032"/>
            <a:ext cx="7948010" cy="923330"/>
          </a:xfrm>
          <a:prstGeom prst="rect">
            <a:avLst/>
          </a:prstGeom>
        </p:spPr>
        <p:txBody>
          <a:bodyPr wrap="square">
            <a:spAutoFit/>
          </a:bodyPr>
          <a:lstStyle/>
          <a:p>
            <a:r>
              <a:rPr lang="sk-SK" dirty="0" smtClean="0"/>
              <a:t>https</a:t>
            </a:r>
            <a:r>
              <a:rPr lang="sk-SK" dirty="0"/>
              <a:t>://zena.sme.sk/c/7303830/michaela-musilova-zeny-su-rovnako-schopne-ako-muzi.html#ixzz4aohIZnfv</a:t>
            </a:r>
            <a:br>
              <a:rPr lang="sk-SK" dirty="0"/>
            </a:br>
            <a:endParaRPr lang="sk-SK" dirty="0"/>
          </a:p>
        </p:txBody>
      </p:sp>
      <p:sp>
        <p:nvSpPr>
          <p:cNvPr id="11" name="Obdĺžnik 10"/>
          <p:cNvSpPr/>
          <p:nvPr/>
        </p:nvSpPr>
        <p:spPr>
          <a:xfrm>
            <a:off x="660400" y="4971196"/>
            <a:ext cx="7721600" cy="646331"/>
          </a:xfrm>
          <a:prstGeom prst="rect">
            <a:avLst/>
          </a:prstGeom>
        </p:spPr>
        <p:txBody>
          <a:bodyPr wrap="square">
            <a:spAutoFit/>
          </a:bodyPr>
          <a:lstStyle/>
          <a:p>
            <a:r>
              <a:rPr lang="sk-SK" dirty="0"/>
              <a:t>https://www.startitup.sk/1michaela-musilova-slovenka-ktora-si-splnila-detsky-sen-a-stala-sa-astronautkou/</a:t>
            </a:r>
          </a:p>
        </p:txBody>
      </p:sp>
    </p:spTree>
    <p:extLst>
      <p:ext uri="{BB962C8B-B14F-4D97-AF65-F5344CB8AC3E}">
        <p14:creationId xmlns:p14="http://schemas.microsoft.com/office/powerpoint/2010/main" val="1494855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0359" y="94595"/>
            <a:ext cx="7772400" cy="588578"/>
          </a:xfrm>
        </p:spPr>
        <p:txBody>
          <a:bodyPr/>
          <a:lstStyle/>
          <a:p>
            <a:r>
              <a:rPr lang="sk-SK" dirty="0" smtClean="0"/>
              <a:t>Použité obrázky</a:t>
            </a:r>
            <a:endParaRPr lang="sk-SK" dirty="0"/>
          </a:p>
        </p:txBody>
      </p:sp>
      <p:sp>
        <p:nvSpPr>
          <p:cNvPr id="3" name="Obdĺžnik 2"/>
          <p:cNvSpPr/>
          <p:nvPr/>
        </p:nvSpPr>
        <p:spPr>
          <a:xfrm>
            <a:off x="356401" y="753340"/>
            <a:ext cx="8199019" cy="276999"/>
          </a:xfrm>
          <a:prstGeom prst="rect">
            <a:avLst/>
          </a:prstGeom>
        </p:spPr>
        <p:txBody>
          <a:bodyPr wrap="square">
            <a:spAutoFit/>
          </a:bodyPr>
          <a:lstStyle/>
          <a:p>
            <a:r>
              <a:rPr lang="sk-SK" sz="1200" dirty="0"/>
              <a:t>http://im.tiscali.cz/nedd/2015/06/05/470813-thinkstockphotos-492499043-653x367.jpg</a:t>
            </a:r>
          </a:p>
        </p:txBody>
      </p:sp>
      <p:sp>
        <p:nvSpPr>
          <p:cNvPr id="4" name="Obdĺžnik 3"/>
          <p:cNvSpPr/>
          <p:nvPr/>
        </p:nvSpPr>
        <p:spPr>
          <a:xfrm>
            <a:off x="360196" y="1001940"/>
            <a:ext cx="7754520" cy="276999"/>
          </a:xfrm>
          <a:prstGeom prst="rect">
            <a:avLst/>
          </a:prstGeom>
        </p:spPr>
        <p:txBody>
          <a:bodyPr wrap="square">
            <a:spAutoFit/>
          </a:bodyPr>
          <a:lstStyle/>
          <a:p>
            <a:r>
              <a:rPr lang="sk-SK" sz="1200" dirty="0"/>
              <a:t>http://d38zt8ehae1tnt.cloudfront.net/images/news/700_854748b11de4be0ab4ed4b24f76b94eb.jpg</a:t>
            </a:r>
          </a:p>
        </p:txBody>
      </p:sp>
      <p:sp>
        <p:nvSpPr>
          <p:cNvPr id="5" name="Obdĺžnik 4"/>
          <p:cNvSpPr/>
          <p:nvPr/>
        </p:nvSpPr>
        <p:spPr>
          <a:xfrm>
            <a:off x="356401" y="1273767"/>
            <a:ext cx="10223501" cy="276999"/>
          </a:xfrm>
          <a:prstGeom prst="rect">
            <a:avLst/>
          </a:prstGeom>
        </p:spPr>
        <p:txBody>
          <a:bodyPr wrap="square">
            <a:spAutoFit/>
          </a:bodyPr>
          <a:lstStyle/>
          <a:p>
            <a:r>
              <a:rPr lang="sk-SK" sz="1200" dirty="0"/>
              <a:t>https://img-s3.onedio.com/id-57ff5da918ce6d6a0c12071b/rev-0/raw/s-1401f307ff7178a8f1ecd7523cf55e7a753b7a3a.jpg</a:t>
            </a:r>
          </a:p>
        </p:txBody>
      </p:sp>
      <p:sp>
        <p:nvSpPr>
          <p:cNvPr id="6" name="Obdĺžnik 5"/>
          <p:cNvSpPr/>
          <p:nvPr/>
        </p:nvSpPr>
        <p:spPr>
          <a:xfrm>
            <a:off x="356401" y="1523713"/>
            <a:ext cx="7868820" cy="276999"/>
          </a:xfrm>
          <a:prstGeom prst="rect">
            <a:avLst/>
          </a:prstGeom>
        </p:spPr>
        <p:txBody>
          <a:bodyPr wrap="square">
            <a:spAutoFit/>
          </a:bodyPr>
          <a:lstStyle/>
          <a:p>
            <a:r>
              <a:rPr lang="sk-SK" sz="1200" dirty="0"/>
              <a:t>http://www.energiezivota.com/data/articles/337/bc545e156422db26b26b0004eb37bbc5.jpg</a:t>
            </a:r>
          </a:p>
        </p:txBody>
      </p:sp>
      <p:sp>
        <p:nvSpPr>
          <p:cNvPr id="7" name="Obdĺžnik 6"/>
          <p:cNvSpPr/>
          <p:nvPr/>
        </p:nvSpPr>
        <p:spPr>
          <a:xfrm>
            <a:off x="356401" y="1796497"/>
            <a:ext cx="8902699" cy="276999"/>
          </a:xfrm>
          <a:prstGeom prst="rect">
            <a:avLst/>
          </a:prstGeom>
        </p:spPr>
        <p:txBody>
          <a:bodyPr wrap="square">
            <a:spAutoFit/>
          </a:bodyPr>
          <a:lstStyle/>
          <a:p>
            <a:r>
              <a:rPr lang="sk-SK" sz="1200" dirty="0"/>
              <a:t>http://newscenter.sdsu.edu/sdsu_newscenter/images/stories/fa12_MarsRover2_589x350.jpg</a:t>
            </a:r>
          </a:p>
        </p:txBody>
      </p:sp>
      <p:sp>
        <p:nvSpPr>
          <p:cNvPr id="8" name="Obdĺžnik 7"/>
          <p:cNvSpPr/>
          <p:nvPr/>
        </p:nvSpPr>
        <p:spPr>
          <a:xfrm>
            <a:off x="1403284" y="8136307"/>
            <a:ext cx="10083924" cy="307777"/>
          </a:xfrm>
          <a:prstGeom prst="rect">
            <a:avLst/>
          </a:prstGeom>
        </p:spPr>
        <p:txBody>
          <a:bodyPr wrap="square">
            <a:spAutoFit/>
          </a:bodyPr>
          <a:lstStyle/>
          <a:p>
            <a:r>
              <a:rPr lang="sk-SK" sz="1400" dirty="0"/>
              <a:t>https://i0.wp.com/www.kosmonautix.cz/wp-content/uploads/Mars-greenhouse-by-Robert-Murray.jpg</a:t>
            </a:r>
          </a:p>
        </p:txBody>
      </p:sp>
      <p:sp>
        <p:nvSpPr>
          <p:cNvPr id="9" name="Obdĺžnik 8"/>
          <p:cNvSpPr/>
          <p:nvPr/>
        </p:nvSpPr>
        <p:spPr>
          <a:xfrm>
            <a:off x="356602" y="2055212"/>
            <a:ext cx="8445500" cy="276999"/>
          </a:xfrm>
          <a:prstGeom prst="rect">
            <a:avLst/>
          </a:prstGeom>
        </p:spPr>
        <p:txBody>
          <a:bodyPr wrap="square">
            <a:spAutoFit/>
          </a:bodyPr>
          <a:lstStyle/>
          <a:p>
            <a:r>
              <a:rPr lang="sk-SK" sz="1200" dirty="0"/>
              <a:t>https://i0.wp.com/www.kosmonautix.cz/wp-content/uploads/Mars-greenhouse-by-Robert-Murray.jpg</a:t>
            </a:r>
          </a:p>
        </p:txBody>
      </p:sp>
      <p:sp>
        <p:nvSpPr>
          <p:cNvPr id="10" name="Obdĺžnik 9"/>
          <p:cNvSpPr/>
          <p:nvPr/>
        </p:nvSpPr>
        <p:spPr>
          <a:xfrm>
            <a:off x="356401" y="2339726"/>
            <a:ext cx="8128000" cy="276999"/>
          </a:xfrm>
          <a:prstGeom prst="rect">
            <a:avLst/>
          </a:prstGeom>
        </p:spPr>
        <p:txBody>
          <a:bodyPr wrap="square">
            <a:spAutoFit/>
          </a:bodyPr>
          <a:lstStyle/>
          <a:p>
            <a:r>
              <a:rPr lang="sk-SK" sz="1200" dirty="0"/>
              <a:t>http://www2.teraz.sk/usercontent/photos/5/0/2/3-50242ced267968925d38446731d8ab7f1598d67f.jpg</a:t>
            </a:r>
          </a:p>
        </p:txBody>
      </p:sp>
      <p:sp>
        <p:nvSpPr>
          <p:cNvPr id="14" name="Obdĺžnik 13"/>
          <p:cNvSpPr/>
          <p:nvPr/>
        </p:nvSpPr>
        <p:spPr>
          <a:xfrm>
            <a:off x="356401" y="2788269"/>
            <a:ext cx="7416800" cy="276999"/>
          </a:xfrm>
          <a:prstGeom prst="rect">
            <a:avLst/>
          </a:prstGeom>
        </p:spPr>
        <p:txBody>
          <a:bodyPr wrap="square">
            <a:spAutoFit/>
          </a:bodyPr>
          <a:lstStyle/>
          <a:p>
            <a:r>
              <a:rPr lang="sk-SK" sz="1200" dirty="0"/>
              <a:t>http://ipravda.sk/res/2008/09/27/thumbs/136023-cina-vesmir-kozmonaut-clanok.jpg</a:t>
            </a:r>
          </a:p>
        </p:txBody>
      </p:sp>
      <p:sp>
        <p:nvSpPr>
          <p:cNvPr id="15" name="Obdĺžnik 14"/>
          <p:cNvSpPr/>
          <p:nvPr/>
        </p:nvSpPr>
        <p:spPr>
          <a:xfrm>
            <a:off x="356401" y="2570932"/>
            <a:ext cx="8153400" cy="276999"/>
          </a:xfrm>
          <a:prstGeom prst="rect">
            <a:avLst/>
          </a:prstGeom>
        </p:spPr>
        <p:txBody>
          <a:bodyPr wrap="square">
            <a:spAutoFit/>
          </a:bodyPr>
          <a:lstStyle/>
          <a:p>
            <a:r>
              <a:rPr lang="sk-SK" sz="1200" dirty="0"/>
              <a:t>http://www.historickarevue.com/files/ckeditor//orbitalne%20stanice/6.jpg</a:t>
            </a:r>
          </a:p>
        </p:txBody>
      </p:sp>
      <p:sp>
        <p:nvSpPr>
          <p:cNvPr id="17" name="Obdĺžnik 16"/>
          <p:cNvSpPr/>
          <p:nvPr/>
        </p:nvSpPr>
        <p:spPr>
          <a:xfrm>
            <a:off x="356401" y="3083795"/>
            <a:ext cx="6508752" cy="276999"/>
          </a:xfrm>
          <a:prstGeom prst="rect">
            <a:avLst/>
          </a:prstGeom>
        </p:spPr>
        <p:txBody>
          <a:bodyPr wrap="square">
            <a:spAutoFit/>
          </a:bodyPr>
          <a:lstStyle/>
          <a:p>
            <a:r>
              <a:rPr lang="sk-SK" sz="1200" dirty="0"/>
              <a:t>http://</a:t>
            </a:r>
            <a:r>
              <a:rPr lang="sk-SK" sz="1200" dirty="0" err="1"/>
              <a:t>techbox.dennikn.sk</a:t>
            </a:r>
            <a:r>
              <a:rPr lang="sk-SK" sz="1200" dirty="0"/>
              <a:t>/</a:t>
            </a:r>
            <a:r>
              <a:rPr lang="sk-SK" sz="1200" dirty="0" err="1"/>
              <a:t>beton-ako-kluc-k-osidleniu-marsu</a:t>
            </a:r>
            <a:r>
              <a:rPr lang="sk-SK" sz="1200" dirty="0"/>
              <a:t>/</a:t>
            </a:r>
          </a:p>
        </p:txBody>
      </p:sp>
      <p:sp>
        <p:nvSpPr>
          <p:cNvPr id="26" name="Obdĺžnik 25"/>
          <p:cNvSpPr/>
          <p:nvPr/>
        </p:nvSpPr>
        <p:spPr>
          <a:xfrm>
            <a:off x="356401" y="3339946"/>
            <a:ext cx="6508752" cy="276999"/>
          </a:xfrm>
          <a:prstGeom prst="rect">
            <a:avLst/>
          </a:prstGeom>
        </p:spPr>
        <p:txBody>
          <a:bodyPr wrap="square">
            <a:spAutoFit/>
          </a:bodyPr>
          <a:lstStyle/>
          <a:p>
            <a:r>
              <a:rPr lang="sk-SK" sz="1200" dirty="0"/>
              <a:t>http://</a:t>
            </a:r>
            <a:r>
              <a:rPr lang="sk-SK" sz="1200" dirty="0" err="1"/>
              <a:t>techbox.dennikn.sk</a:t>
            </a:r>
            <a:r>
              <a:rPr lang="sk-SK" sz="1200" dirty="0"/>
              <a:t>/</a:t>
            </a:r>
            <a:r>
              <a:rPr lang="sk-SK" sz="1200" dirty="0" err="1"/>
              <a:t>beton-ako-kluc-k-osidleniu-marsu</a:t>
            </a:r>
            <a:r>
              <a:rPr lang="sk-SK" sz="1200" dirty="0"/>
              <a:t>/</a:t>
            </a:r>
          </a:p>
        </p:txBody>
      </p:sp>
      <p:sp>
        <p:nvSpPr>
          <p:cNvPr id="20" name="Obdĺžnik 19"/>
          <p:cNvSpPr/>
          <p:nvPr/>
        </p:nvSpPr>
        <p:spPr>
          <a:xfrm>
            <a:off x="356401" y="3565955"/>
            <a:ext cx="7192544" cy="276999"/>
          </a:xfrm>
          <a:prstGeom prst="rect">
            <a:avLst/>
          </a:prstGeom>
        </p:spPr>
        <p:txBody>
          <a:bodyPr wrap="square">
            <a:spAutoFit/>
          </a:bodyPr>
          <a:lstStyle/>
          <a:p>
            <a:r>
              <a:rPr lang="sk-SK" sz="1200" dirty="0"/>
              <a:t>http://</a:t>
            </a:r>
            <a:r>
              <a:rPr lang="sk-SK" sz="1200" dirty="0" err="1"/>
              <a:t>procproto.cz</a:t>
            </a:r>
            <a:r>
              <a:rPr lang="sk-SK" sz="1200" dirty="0"/>
              <a:t>/</a:t>
            </a:r>
            <a:r>
              <a:rPr lang="sk-SK" sz="1200" dirty="0" err="1"/>
              <a:t>wp-content</a:t>
            </a:r>
            <a:r>
              <a:rPr lang="sk-SK" sz="1200" dirty="0"/>
              <a:t>/</a:t>
            </a:r>
            <a:r>
              <a:rPr lang="sk-SK" sz="1200" dirty="0" err="1"/>
              <a:t>uploads</a:t>
            </a:r>
            <a:r>
              <a:rPr lang="sk-SK" sz="1200" dirty="0"/>
              <a:t>/</a:t>
            </a:r>
            <a:r>
              <a:rPr lang="sk-SK" sz="1200" dirty="0" err="1"/>
              <a:t>mars-sklenik.png</a:t>
            </a:r>
            <a:endParaRPr lang="sk-SK" sz="1200" dirty="0"/>
          </a:p>
        </p:txBody>
      </p:sp>
      <p:sp>
        <p:nvSpPr>
          <p:cNvPr id="21" name="Obdĺžnik 20"/>
          <p:cNvSpPr/>
          <p:nvPr/>
        </p:nvSpPr>
        <p:spPr>
          <a:xfrm>
            <a:off x="356401" y="3828168"/>
            <a:ext cx="7073900" cy="430887"/>
          </a:xfrm>
          <a:prstGeom prst="rect">
            <a:avLst/>
          </a:prstGeom>
        </p:spPr>
        <p:txBody>
          <a:bodyPr wrap="square">
            <a:spAutoFit/>
          </a:bodyPr>
          <a:lstStyle/>
          <a:p>
            <a:r>
              <a:rPr lang="sk-SK" sz="1050" dirty="0"/>
              <a:t>https://media.licdn.com/mpr/mpr/shrinknp_800_800/AAEAAQAAAAAAAAdsAAAAJDUxNDM4MGQ2LTg2MWUtNDVkMS1iODY3LWVkOWQ2ZmZmMThkNA.jpg</a:t>
            </a:r>
          </a:p>
        </p:txBody>
      </p:sp>
      <p:sp>
        <p:nvSpPr>
          <p:cNvPr id="22" name="Obdĺžnik 21"/>
          <p:cNvSpPr/>
          <p:nvPr/>
        </p:nvSpPr>
        <p:spPr>
          <a:xfrm>
            <a:off x="361949" y="4189363"/>
            <a:ext cx="8616954" cy="261610"/>
          </a:xfrm>
          <a:prstGeom prst="rect">
            <a:avLst/>
          </a:prstGeom>
        </p:spPr>
        <p:txBody>
          <a:bodyPr wrap="square">
            <a:spAutoFit/>
          </a:bodyPr>
          <a:lstStyle/>
          <a:p>
            <a:r>
              <a:rPr lang="sk-SK" sz="1100" dirty="0"/>
              <a:t>http://www.space.com/images/i/000/045/508/original/lunar-base-made-3d-printing.jpg?interpolation=lanczos-none&amp;downsize=*:1000</a:t>
            </a:r>
          </a:p>
        </p:txBody>
      </p:sp>
      <p:sp>
        <p:nvSpPr>
          <p:cNvPr id="23" name="Obdĺžnik 22"/>
          <p:cNvSpPr/>
          <p:nvPr/>
        </p:nvSpPr>
        <p:spPr>
          <a:xfrm>
            <a:off x="356401" y="4415922"/>
            <a:ext cx="7916441" cy="276999"/>
          </a:xfrm>
          <a:prstGeom prst="rect">
            <a:avLst/>
          </a:prstGeom>
        </p:spPr>
        <p:txBody>
          <a:bodyPr wrap="square">
            <a:spAutoFit/>
          </a:bodyPr>
          <a:lstStyle/>
          <a:p>
            <a:r>
              <a:rPr lang="sk-SK" sz="1200" dirty="0"/>
              <a:t>https://dncache-mauganscorp.netdna-ssl.com/thumbseg/1420/1420483-bigthumbnail.jpg</a:t>
            </a:r>
          </a:p>
        </p:txBody>
      </p:sp>
      <p:sp>
        <p:nvSpPr>
          <p:cNvPr id="24" name="Obdĺžnik 23"/>
          <p:cNvSpPr/>
          <p:nvPr/>
        </p:nvSpPr>
        <p:spPr>
          <a:xfrm>
            <a:off x="356401" y="4645036"/>
            <a:ext cx="7334252" cy="276999"/>
          </a:xfrm>
          <a:prstGeom prst="rect">
            <a:avLst/>
          </a:prstGeom>
        </p:spPr>
        <p:txBody>
          <a:bodyPr wrap="square">
            <a:spAutoFit/>
          </a:bodyPr>
          <a:lstStyle/>
          <a:p>
            <a:r>
              <a:rPr lang="sk-SK" sz="1200" dirty="0"/>
              <a:t>http://www.pluska.sk/zazracnysvet/vesmir/po-kolonizacii-mohlo-marse-zit-80-tisic-ludi.html</a:t>
            </a:r>
          </a:p>
        </p:txBody>
      </p:sp>
      <p:sp>
        <p:nvSpPr>
          <p:cNvPr id="25" name="Obdĺžnik 24"/>
          <p:cNvSpPr/>
          <p:nvPr/>
        </p:nvSpPr>
        <p:spPr>
          <a:xfrm>
            <a:off x="356401" y="4889539"/>
            <a:ext cx="8382000" cy="261610"/>
          </a:xfrm>
          <a:prstGeom prst="rect">
            <a:avLst/>
          </a:prstGeom>
        </p:spPr>
        <p:txBody>
          <a:bodyPr wrap="square">
            <a:spAutoFit/>
          </a:bodyPr>
          <a:lstStyle/>
          <a:p>
            <a:r>
              <a:rPr lang="sk-SK" sz="1100" dirty="0"/>
              <a:t>http://img1.kurzy.cz/zpravy/obrazky/11/373011-akcie-orbital-sciences-corporation-po-vybuchu-rakety-antares/986032_orig_w650h433.jpg</a:t>
            </a:r>
          </a:p>
        </p:txBody>
      </p:sp>
      <p:sp>
        <p:nvSpPr>
          <p:cNvPr id="27" name="Obdĺžnik 26"/>
          <p:cNvSpPr/>
          <p:nvPr/>
        </p:nvSpPr>
        <p:spPr>
          <a:xfrm>
            <a:off x="356401" y="5116098"/>
            <a:ext cx="8041365" cy="276999"/>
          </a:xfrm>
          <a:prstGeom prst="rect">
            <a:avLst/>
          </a:prstGeom>
        </p:spPr>
        <p:txBody>
          <a:bodyPr wrap="square">
            <a:spAutoFit/>
          </a:bodyPr>
          <a:lstStyle/>
          <a:p>
            <a:r>
              <a:rPr lang="sk-SK" sz="1200" dirty="0"/>
              <a:t>https://www.startitup.sk/1michaela-musilova-slovenka-ktora-si-splnila-detsky-sen-a-stala-sa-astronautkou/</a:t>
            </a:r>
          </a:p>
        </p:txBody>
      </p:sp>
    </p:spTree>
    <p:extLst>
      <p:ext uri="{BB962C8B-B14F-4D97-AF65-F5344CB8AC3E}">
        <p14:creationId xmlns:p14="http://schemas.microsoft.com/office/powerpoint/2010/main" val="3741591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p:cNvSpPr txBox="1"/>
          <p:nvPr/>
        </p:nvSpPr>
        <p:spPr>
          <a:xfrm>
            <a:off x="984739" y="1732085"/>
            <a:ext cx="7007469" cy="1477328"/>
          </a:xfrm>
          <a:prstGeom prst="rect">
            <a:avLst/>
          </a:prstGeom>
          <a:noFill/>
        </p:spPr>
        <p:txBody>
          <a:bodyPr wrap="square" rtlCol="0">
            <a:spAutoFit/>
          </a:bodyPr>
          <a:lstStyle/>
          <a:p>
            <a:r>
              <a:rPr lang="sk-SK" dirty="0" smtClean="0"/>
              <a:t>      Ako pomáhame škole a Petržalke:</a:t>
            </a:r>
          </a:p>
          <a:p>
            <a:endParaRPr lang="sk-SK" dirty="0"/>
          </a:p>
          <a:p>
            <a:pPr marL="285750" indent="-285750">
              <a:buFontTx/>
              <a:buChar char="-"/>
            </a:pPr>
            <a:r>
              <a:rPr lang="sk-SK" dirty="0" smtClean="0"/>
              <a:t>Pomáhame spolužiačke, ktorá  má individuálny vzdelávací plán</a:t>
            </a:r>
          </a:p>
          <a:p>
            <a:pPr marL="285750" indent="-285750">
              <a:buFontTx/>
              <a:buChar char="-"/>
            </a:pPr>
            <a:endParaRPr lang="sk-SK" dirty="0"/>
          </a:p>
          <a:p>
            <a:pPr marL="285750" indent="-285750">
              <a:buFontTx/>
              <a:buChar char="-"/>
            </a:pPr>
            <a:r>
              <a:rPr lang="sk-SK" dirty="0" smtClean="0"/>
              <a:t>Staráme sa o flóru v škole a zdravé environmentálne prostredie</a:t>
            </a:r>
            <a:endParaRPr lang="sk-SK" dirty="0"/>
          </a:p>
        </p:txBody>
      </p:sp>
    </p:spTree>
    <p:extLst>
      <p:ext uri="{BB962C8B-B14F-4D97-AF65-F5344CB8AC3E}">
        <p14:creationId xmlns:p14="http://schemas.microsoft.com/office/powerpoint/2010/main" val="2045868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2814" y="147145"/>
            <a:ext cx="8213834" cy="819807"/>
          </a:xfrm>
        </p:spPr>
        <p:txBody>
          <a:bodyPr>
            <a:normAutofit/>
          </a:bodyPr>
          <a:lstStyle/>
          <a:p>
            <a:pPr algn="ctr"/>
            <a:r>
              <a:rPr lang="sk-SK" dirty="0" smtClean="0"/>
              <a:t>Dôvody pre osídlenie iných planét</a:t>
            </a:r>
            <a:endParaRPr lang="sk-SK" dirty="0"/>
          </a:p>
        </p:txBody>
      </p:sp>
      <p:sp>
        <p:nvSpPr>
          <p:cNvPr id="3" name="Zástupný objekt pre obsah 2"/>
          <p:cNvSpPr>
            <a:spLocks noGrp="1"/>
          </p:cNvSpPr>
          <p:nvPr>
            <p:ph sz="half" idx="1"/>
          </p:nvPr>
        </p:nvSpPr>
        <p:spPr>
          <a:xfrm>
            <a:off x="404648" y="1084317"/>
            <a:ext cx="7824952" cy="5454871"/>
          </a:xfrm>
        </p:spPr>
        <p:txBody>
          <a:bodyPr anchor="t"/>
          <a:lstStyle/>
          <a:p>
            <a:pPr>
              <a:buFont typeface="Wingdings" panose="05000000000000000000" pitchFamily="2" charset="2"/>
              <a:buChar char="Ø"/>
            </a:pPr>
            <a:r>
              <a:rPr lang="sk-SK" dirty="0"/>
              <a:t>Ľudia chcú mať možnosť získať </a:t>
            </a:r>
            <a:r>
              <a:rPr lang="sk-SK" dirty="0" smtClean="0"/>
              <a:t>nové zdroje nerastných surovín</a:t>
            </a:r>
          </a:p>
          <a:p>
            <a:pPr>
              <a:buFont typeface="Wingdings" panose="05000000000000000000" pitchFamily="2" charset="2"/>
              <a:buChar char="Ø"/>
            </a:pPr>
            <a:endParaRPr lang="sk-SK" dirty="0" smtClean="0"/>
          </a:p>
          <a:p>
            <a:pPr>
              <a:buFont typeface="Wingdings" panose="05000000000000000000" pitchFamily="2" charset="2"/>
              <a:buChar char="Ø"/>
            </a:pPr>
            <a:r>
              <a:rPr lang="sk-SK" dirty="0" smtClean="0"/>
              <a:t>Objavenie zatiaľ nepoznaného materiálu </a:t>
            </a:r>
          </a:p>
          <a:p>
            <a:pPr>
              <a:buFont typeface="Wingdings" panose="05000000000000000000" pitchFamily="2" charset="2"/>
              <a:buChar char="Ø"/>
            </a:pPr>
            <a:endParaRPr lang="sk-SK" dirty="0" smtClean="0"/>
          </a:p>
          <a:p>
            <a:pPr>
              <a:buFont typeface="Wingdings" panose="05000000000000000000" pitchFamily="2" charset="2"/>
              <a:buChar char="Ø"/>
            </a:pPr>
            <a:r>
              <a:rPr lang="sk-SK" dirty="0"/>
              <a:t>V prípade, že bude Zem zničená nejakou katastrofou by ľudstvo malo možnosť znovu vytvoriť civilizáciu inde</a:t>
            </a:r>
          </a:p>
          <a:p>
            <a:pPr>
              <a:buFont typeface="Wingdings" panose="05000000000000000000" pitchFamily="2" charset="2"/>
              <a:buChar char="Ø"/>
            </a:pPr>
            <a:endParaRPr lang="sk-SK" dirty="0" smtClean="0"/>
          </a:p>
          <a:p>
            <a:pPr>
              <a:buFont typeface="Wingdings" panose="05000000000000000000" pitchFamily="2" charset="2"/>
              <a:buChar char="Ø"/>
            </a:pPr>
            <a:endParaRPr lang="sk-SK" dirty="0"/>
          </a:p>
          <a:p>
            <a:pPr marL="0" indent="0">
              <a:buNone/>
            </a:pPr>
            <a:endParaRPr lang="sk-SK" dirty="0"/>
          </a:p>
        </p:txBody>
      </p:sp>
      <p:pic>
        <p:nvPicPr>
          <p:cNvPr id="3074" name="Picture 2" descr="Výsledok vyh&amp;lcaron;adávania obrázkov pre dopyt space station on ma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2275" y="3407625"/>
            <a:ext cx="5800725" cy="3264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181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2814" y="147145"/>
            <a:ext cx="8213834" cy="819807"/>
          </a:xfrm>
        </p:spPr>
        <p:txBody>
          <a:bodyPr/>
          <a:lstStyle/>
          <a:p>
            <a:pPr algn="ctr"/>
            <a:r>
              <a:rPr lang="sk-SK" dirty="0" smtClean="0"/>
              <a:t>Prečo ľudí zaujíma </a:t>
            </a:r>
            <a:r>
              <a:rPr lang="sk-SK" dirty="0" err="1" smtClean="0"/>
              <a:t>mars</a:t>
            </a:r>
            <a:r>
              <a:rPr lang="sk-SK" dirty="0" smtClean="0"/>
              <a:t>?</a:t>
            </a:r>
            <a:endParaRPr lang="sk-SK" dirty="0"/>
          </a:p>
        </p:txBody>
      </p:sp>
      <p:sp>
        <p:nvSpPr>
          <p:cNvPr id="3" name="Zástupný objekt pre obsah 2"/>
          <p:cNvSpPr>
            <a:spLocks noGrp="1"/>
          </p:cNvSpPr>
          <p:nvPr>
            <p:ph sz="half" idx="1"/>
          </p:nvPr>
        </p:nvSpPr>
        <p:spPr>
          <a:xfrm>
            <a:off x="404648" y="1135117"/>
            <a:ext cx="8035159" cy="5454871"/>
          </a:xfrm>
        </p:spPr>
        <p:txBody>
          <a:bodyPr anchor="t"/>
          <a:lstStyle/>
          <a:p>
            <a:pPr>
              <a:buFont typeface="Wingdings" panose="05000000000000000000" pitchFamily="2" charset="2"/>
              <a:buChar char="Ø"/>
            </a:pPr>
            <a:r>
              <a:rPr lang="sk-SK" dirty="0" smtClean="0"/>
              <a:t>Mars je najbližšou možnosťou, ktorá má predpoklady na aspoň čiastočné osídlenie</a:t>
            </a:r>
          </a:p>
          <a:p>
            <a:pPr>
              <a:buFont typeface="Wingdings" panose="05000000000000000000" pitchFamily="2" charset="2"/>
              <a:buChar char="Ø"/>
            </a:pPr>
            <a:endParaRPr lang="sk-SK" dirty="0" smtClean="0"/>
          </a:p>
          <a:p>
            <a:pPr>
              <a:buFont typeface="Wingdings" panose="05000000000000000000" pitchFamily="2" charset="2"/>
              <a:buChar char="Ø"/>
            </a:pPr>
            <a:r>
              <a:rPr lang="sk-SK" dirty="0" smtClean="0"/>
              <a:t>Vedci predpokladajú, že povrch Marsu ukrýva určité zásoby vody, ktorá je pre rozvoj života kľúčová</a:t>
            </a:r>
            <a:endParaRPr lang="sk-SK" dirty="0"/>
          </a:p>
        </p:txBody>
      </p:sp>
      <p:pic>
        <p:nvPicPr>
          <p:cNvPr id="4098" name="Picture 2" descr="Výsledok vyh&amp;lcaron;adávania obrázkov pre dopyt spce sttion on ma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9875" y="3182937"/>
            <a:ext cx="5991225"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599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2814" y="147145"/>
            <a:ext cx="8213834" cy="819807"/>
          </a:xfrm>
        </p:spPr>
        <p:txBody>
          <a:bodyPr/>
          <a:lstStyle/>
          <a:p>
            <a:pPr algn="ctr"/>
            <a:r>
              <a:rPr lang="sk-SK" dirty="0" smtClean="0"/>
              <a:t>Problémy s osídlením </a:t>
            </a:r>
            <a:r>
              <a:rPr lang="sk-SK" dirty="0" err="1" smtClean="0"/>
              <a:t>marsu</a:t>
            </a:r>
            <a:endParaRPr lang="sk-SK" dirty="0"/>
          </a:p>
        </p:txBody>
      </p:sp>
      <p:sp>
        <p:nvSpPr>
          <p:cNvPr id="3" name="Zástupný objekt pre obsah 2"/>
          <p:cNvSpPr>
            <a:spLocks noGrp="1"/>
          </p:cNvSpPr>
          <p:nvPr>
            <p:ph sz="half" idx="1"/>
          </p:nvPr>
        </p:nvSpPr>
        <p:spPr>
          <a:xfrm>
            <a:off x="404648" y="1135117"/>
            <a:ext cx="8205952" cy="5454871"/>
          </a:xfrm>
        </p:spPr>
        <p:txBody>
          <a:bodyPr anchor="t"/>
          <a:lstStyle/>
          <a:p>
            <a:pPr>
              <a:buFont typeface="Wingdings" panose="05000000000000000000" pitchFamily="2" charset="2"/>
              <a:buChar char="Ø"/>
            </a:pPr>
            <a:r>
              <a:rPr lang="pl-PL" dirty="0" smtClean="0"/>
              <a:t>Ľudstvo nedisponuje strojom schopným ľudí prepraviť na Mars a späť na Zem.</a:t>
            </a:r>
          </a:p>
          <a:p>
            <a:pPr>
              <a:buFont typeface="Wingdings" panose="05000000000000000000" pitchFamily="2" charset="2"/>
              <a:buChar char="Ø"/>
            </a:pPr>
            <a:r>
              <a:rPr lang="pl-PL" dirty="0" smtClean="0"/>
              <a:t>Cena takejto výpravy bude neskutočne vysoká, kde by sa tak veľké zdroje vzali?</a:t>
            </a:r>
          </a:p>
          <a:p>
            <a:pPr>
              <a:buFont typeface="Wingdings" panose="05000000000000000000" pitchFamily="2" charset="2"/>
              <a:buChar char="Ø"/>
            </a:pPr>
            <a:r>
              <a:rPr lang="pl-PL" dirty="0" smtClean="0"/>
              <a:t>Na </a:t>
            </a:r>
            <a:r>
              <a:rPr lang="pl-PL" dirty="0"/>
              <a:t>Marse </a:t>
            </a:r>
            <a:r>
              <a:rPr lang="pl-PL" dirty="0" smtClean="0"/>
              <a:t>sa </a:t>
            </a:r>
            <a:r>
              <a:rPr lang="pl-PL" dirty="0"/>
              <a:t>teploty pohybujú od -140 do -60 stupňov Celzia</a:t>
            </a:r>
            <a:r>
              <a:rPr lang="pl-PL" dirty="0" smtClean="0"/>
              <a:t>.</a:t>
            </a:r>
          </a:p>
          <a:p>
            <a:pPr>
              <a:buFont typeface="Wingdings" panose="05000000000000000000" pitchFamily="2" charset="2"/>
              <a:buChar char="Ø"/>
            </a:pPr>
            <a:r>
              <a:rPr lang="pl-PL" dirty="0" smtClean="0"/>
              <a:t>Mars nemá atmosféru podobnú tej zemskej a tým pádom ľudia nemajú čo dýchať.</a:t>
            </a:r>
          </a:p>
          <a:p>
            <a:pPr>
              <a:buFont typeface="Wingdings" panose="05000000000000000000" pitchFamily="2" charset="2"/>
              <a:buChar char="Ø"/>
            </a:pPr>
            <a:r>
              <a:rPr lang="pl-PL" dirty="0" smtClean="0"/>
              <a:t>Smrteľne nebezpečné kozmické žiarenie.</a:t>
            </a:r>
          </a:p>
          <a:p>
            <a:pPr>
              <a:buFont typeface="Wingdings" panose="05000000000000000000" pitchFamily="2" charset="2"/>
              <a:buChar char="Ø"/>
            </a:pPr>
            <a:r>
              <a:rPr lang="pl-PL" dirty="0" smtClean="0"/>
              <a:t>Nikto s istotou nevie odhadnúť situácie po pristáti na povrchu Marsu</a:t>
            </a:r>
          </a:p>
          <a:p>
            <a:pPr>
              <a:buFont typeface="Wingdings" panose="05000000000000000000" pitchFamily="2" charset="2"/>
              <a:buChar char="Ø"/>
            </a:pPr>
            <a:endParaRPr lang="pl-PL" dirty="0"/>
          </a:p>
          <a:p>
            <a:pPr>
              <a:buFont typeface="Wingdings" panose="05000000000000000000" pitchFamily="2" charset="2"/>
              <a:buChar char="Ø"/>
            </a:pPr>
            <a:endParaRPr lang="sk-SK" dirty="0"/>
          </a:p>
        </p:txBody>
      </p:sp>
      <p:pic>
        <p:nvPicPr>
          <p:cNvPr id="5122" name="Picture 2" descr="Výsledok vyh&amp;lcaron;adávania obrázkov pre dopyt zivot na ma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4175" y="3992562"/>
            <a:ext cx="5991225" cy="2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462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2814" y="147145"/>
            <a:ext cx="8213834" cy="819807"/>
          </a:xfrm>
        </p:spPr>
        <p:txBody>
          <a:bodyPr/>
          <a:lstStyle/>
          <a:p>
            <a:pPr algn="ctr"/>
            <a:r>
              <a:rPr lang="sk-SK" dirty="0" smtClean="0"/>
              <a:t>Úspešné pristátie na Marse</a:t>
            </a:r>
            <a:endParaRPr lang="sk-SK" dirty="0"/>
          </a:p>
        </p:txBody>
      </p:sp>
      <p:sp>
        <p:nvSpPr>
          <p:cNvPr id="3" name="Zástupný objekt pre obsah 2"/>
          <p:cNvSpPr>
            <a:spLocks noGrp="1"/>
          </p:cNvSpPr>
          <p:nvPr>
            <p:ph sz="half" idx="1"/>
          </p:nvPr>
        </p:nvSpPr>
        <p:spPr>
          <a:xfrm>
            <a:off x="404648" y="1135117"/>
            <a:ext cx="7901152" cy="5454871"/>
          </a:xfrm>
        </p:spPr>
        <p:txBody>
          <a:bodyPr anchor="t"/>
          <a:lstStyle/>
          <a:p>
            <a:pPr marL="0" indent="0">
              <a:buNone/>
            </a:pPr>
            <a:r>
              <a:rPr lang="sk-SK" dirty="0"/>
              <a:t>Doteraz najkomplexnejšou a najdrahšou misiou k planéte Mars je robotické vozidlo Mars Science </a:t>
            </a:r>
            <a:r>
              <a:rPr lang="sk-SK" dirty="0" err="1"/>
              <a:t>Laboratory</a:t>
            </a:r>
            <a:r>
              <a:rPr lang="sk-SK" dirty="0"/>
              <a:t>, nazývané aj Curiosity. Ide o viac ako 900 kg vážiaci </a:t>
            </a:r>
            <a:r>
              <a:rPr lang="sk-SK" dirty="0" err="1"/>
              <a:t>rover</a:t>
            </a:r>
            <a:r>
              <a:rPr lang="sk-SK" dirty="0"/>
              <a:t>, ktorý obsahuje vyše 80 kg vedeckého vybavenia. Inovatívnym a pomerne zložitým manévrom úspešne pristál v kráteri </a:t>
            </a:r>
            <a:r>
              <a:rPr lang="sk-SK" dirty="0" err="1"/>
              <a:t>Gale</a:t>
            </a:r>
            <a:r>
              <a:rPr lang="sk-SK" dirty="0"/>
              <a:t> 6. augusta 2012.</a:t>
            </a:r>
          </a:p>
        </p:txBody>
      </p:sp>
      <p:pic>
        <p:nvPicPr>
          <p:cNvPr id="6146" name="Picture 2" descr="Súvisiaci obrázo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7675" y="2667000"/>
            <a:ext cx="5610225"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847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2814" y="147145"/>
            <a:ext cx="8213834" cy="819807"/>
          </a:xfrm>
        </p:spPr>
        <p:txBody>
          <a:bodyPr/>
          <a:lstStyle/>
          <a:p>
            <a:pPr algn="ctr"/>
            <a:r>
              <a:rPr lang="sk-SK" dirty="0" smtClean="0"/>
              <a:t>Príprava </a:t>
            </a:r>
            <a:endParaRPr lang="sk-SK" dirty="0"/>
          </a:p>
        </p:txBody>
      </p:sp>
      <p:sp>
        <p:nvSpPr>
          <p:cNvPr id="3" name="Zástupný objekt pre obsah 2"/>
          <p:cNvSpPr>
            <a:spLocks noGrp="1"/>
          </p:cNvSpPr>
          <p:nvPr>
            <p:ph sz="half" idx="1"/>
          </p:nvPr>
        </p:nvSpPr>
        <p:spPr>
          <a:xfrm>
            <a:off x="404648" y="1135117"/>
            <a:ext cx="8294852" cy="5454871"/>
          </a:xfrm>
        </p:spPr>
        <p:txBody>
          <a:bodyPr anchor="t"/>
          <a:lstStyle/>
          <a:p>
            <a:pPr marL="0" indent="0">
              <a:buNone/>
            </a:pPr>
            <a:r>
              <a:rPr lang="sk-SK" dirty="0"/>
              <a:t>Mars síce môže mať dostatok surovín na </a:t>
            </a:r>
            <a:r>
              <a:rPr lang="sk-SK" dirty="0" smtClean="0"/>
              <a:t>prípravu </a:t>
            </a:r>
            <a:r>
              <a:rPr lang="sk-SK" dirty="0"/>
              <a:t>kyslíka, či čistenie vody. No na vybudovanie funkčného zariadenia, kde by sa dali pestovať rastliny, recyklovať vzduch aj voda, je potrebných ešte veľa rokov vývoja. </a:t>
            </a:r>
          </a:p>
        </p:txBody>
      </p:sp>
      <p:pic>
        <p:nvPicPr>
          <p:cNvPr id="7170" name="Picture 2" descr="Výsledok vyh&amp;lcaron;adávania obrázkov pre dopyt kolonia na ma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1975" y="2362200"/>
            <a:ext cx="56102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568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2814" y="147145"/>
            <a:ext cx="8213834" cy="819807"/>
          </a:xfrm>
        </p:spPr>
        <p:txBody>
          <a:bodyPr/>
          <a:lstStyle/>
          <a:p>
            <a:pPr algn="ctr"/>
            <a:r>
              <a:rPr lang="sk-SK" dirty="0" smtClean="0"/>
              <a:t>Ako to bude s dýchaním?</a:t>
            </a:r>
            <a:endParaRPr lang="sk-SK" dirty="0"/>
          </a:p>
        </p:txBody>
      </p:sp>
      <p:sp>
        <p:nvSpPr>
          <p:cNvPr id="3" name="Zástupný objekt pre obsah 2"/>
          <p:cNvSpPr>
            <a:spLocks noGrp="1"/>
          </p:cNvSpPr>
          <p:nvPr>
            <p:ph sz="half" idx="1"/>
          </p:nvPr>
        </p:nvSpPr>
        <p:spPr>
          <a:xfrm>
            <a:off x="404648" y="1135117"/>
            <a:ext cx="8396452" cy="5454871"/>
          </a:xfrm>
        </p:spPr>
        <p:txBody>
          <a:bodyPr anchor="t"/>
          <a:lstStyle/>
          <a:p>
            <a:r>
              <a:rPr lang="sk-SK" dirty="0"/>
              <a:t>Na Marse je dostatok kyslíka: vyskytuje sa v oxide uhličitom, ktorý tvorí 95% atmosféry, a nachádza sa aj v povrchovej pôde v oxidoch železa. </a:t>
            </a:r>
            <a:r>
              <a:rPr lang="sk-SK" dirty="0" err="1"/>
              <a:t>Atmosferický</a:t>
            </a:r>
            <a:r>
              <a:rPr lang="sk-SK" dirty="0"/>
              <a:t> plyn by sa mohol využiť na nafúknutie veľkých skleníkov, v ktorých by rastliny mohli vytvárať kyslík </a:t>
            </a:r>
            <a:r>
              <a:rPr lang="sk-SK" dirty="0" smtClean="0"/>
              <a:t>a zároveň </a:t>
            </a:r>
            <a:r>
              <a:rPr lang="sk-SK" dirty="0"/>
              <a:t>by boli potravou pre domáce zvieratá. </a:t>
            </a:r>
          </a:p>
          <a:p>
            <a:pPr marL="0" indent="0">
              <a:buNone/>
            </a:pPr>
            <a:endParaRPr lang="sk-SK" dirty="0"/>
          </a:p>
        </p:txBody>
      </p:sp>
      <p:pic>
        <p:nvPicPr>
          <p:cNvPr id="6146" name="Picture 2" descr="Výsledok vyh&amp;lcaron;adávania obrázkov pre dopyt skleniky na ma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5104" y="2611436"/>
            <a:ext cx="6134708" cy="361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657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2814" y="147145"/>
            <a:ext cx="8213834" cy="819807"/>
          </a:xfrm>
        </p:spPr>
        <p:txBody>
          <a:bodyPr/>
          <a:lstStyle/>
          <a:p>
            <a:pPr algn="ctr"/>
            <a:r>
              <a:rPr lang="sk-SK" dirty="0" smtClean="0"/>
              <a:t>Prvé pobyty</a:t>
            </a:r>
            <a:endParaRPr lang="sk-SK" dirty="0"/>
          </a:p>
        </p:txBody>
      </p:sp>
      <p:sp>
        <p:nvSpPr>
          <p:cNvPr id="3" name="Zástupný objekt pre obsah 2"/>
          <p:cNvSpPr>
            <a:spLocks noGrp="1"/>
          </p:cNvSpPr>
          <p:nvPr>
            <p:ph sz="half" idx="1"/>
          </p:nvPr>
        </p:nvSpPr>
        <p:spPr>
          <a:xfrm>
            <a:off x="404648" y="1135117"/>
            <a:ext cx="8396452" cy="5454871"/>
          </a:xfrm>
        </p:spPr>
        <p:txBody>
          <a:bodyPr anchor="t"/>
          <a:lstStyle/>
          <a:p>
            <a:pPr marL="0" indent="0">
              <a:buNone/>
            </a:pPr>
            <a:r>
              <a:rPr lang="sk-SK" dirty="0"/>
              <a:t>Prvé posádky sa zrejme na Marse nezdržia príliš dlho a pravdepodobne si vystačia so špeciálnymi nafukovacími obydliami, ktoré budú mať výplň medzi stenami z izolačnej peny. Takúto technológiu nielen pre obydlia, ale aj pre moduly orbitálnej stanice vyvinula americká spoločnosť BIGELOW AEROSPACE.</a:t>
            </a:r>
          </a:p>
        </p:txBody>
      </p:sp>
      <p:pic>
        <p:nvPicPr>
          <p:cNvPr id="4098" name="Picture 2" descr="Bigelow habitat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6475" y="2760663"/>
            <a:ext cx="7273638" cy="3297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5125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beský">
  <a:themeElements>
    <a:clrScheme name="Nebeský">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Nebeský">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beský">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TM03457452[[fn=Nadpozemské]]</Template>
  <TotalTime>1028</TotalTime>
  <Words>810</Words>
  <Application>Microsoft Office PowerPoint</Application>
  <PresentationFormat>Prezentácia na obrazovke (4:3)</PresentationFormat>
  <Paragraphs>92</Paragraphs>
  <Slides>22</Slides>
  <Notes>0</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22</vt:i4>
      </vt:variant>
    </vt:vector>
  </HeadingPairs>
  <TitlesOfParts>
    <vt:vector size="27" baseType="lpstr">
      <vt:lpstr>Arial</vt:lpstr>
      <vt:lpstr>Calibri</vt:lpstr>
      <vt:lpstr>Calibri Light</vt:lpstr>
      <vt:lpstr>Wingdings</vt:lpstr>
      <vt:lpstr>Nebeský</vt:lpstr>
      <vt:lpstr>Prezentácia programu PowerPoint</vt:lpstr>
      <vt:lpstr>Cesta do vesmíru</vt:lpstr>
      <vt:lpstr>Dôvody pre osídlenie iných planét</vt:lpstr>
      <vt:lpstr>Prečo ľudí zaujíma mars?</vt:lpstr>
      <vt:lpstr>Problémy s osídlením marsu</vt:lpstr>
      <vt:lpstr>Úspešné pristátie na Marse</vt:lpstr>
      <vt:lpstr>Príprava </vt:lpstr>
      <vt:lpstr>Ako to bude s dýchaním?</vt:lpstr>
      <vt:lpstr>Prvé pobyty</vt:lpstr>
      <vt:lpstr>Stále osídlenie Marsu</vt:lpstr>
      <vt:lpstr>Dlhá jednosmerná cesta</vt:lpstr>
      <vt:lpstr>Najskôr návrat na mesiac</vt:lpstr>
      <vt:lpstr>Ambície </vt:lpstr>
      <vt:lpstr>Množstvo komplikácií </vt:lpstr>
      <vt:lpstr>Zdravotné ťažkosti</vt:lpstr>
      <vt:lpstr>Psychické problémy</vt:lpstr>
      <vt:lpstr>Slovenka súčasťou priprav na mars</vt:lpstr>
      <vt:lpstr>Príprava na pobyt</vt:lpstr>
      <vt:lpstr>Marťania</vt:lpstr>
      <vt:lpstr>Použitý text</vt:lpstr>
      <vt:lpstr>Použité obrázky</vt:lpstr>
      <vt:lpstr>Prezentácia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Cesta na Mars</dc:title>
  <dc:creator>DODY</dc:creator>
  <cp:lastModifiedBy>ucitel</cp:lastModifiedBy>
  <cp:revision>44</cp:revision>
  <dcterms:created xsi:type="dcterms:W3CDTF">2017-03-01T12:34:41Z</dcterms:created>
  <dcterms:modified xsi:type="dcterms:W3CDTF">2017-04-05T11:37:11Z</dcterms:modified>
</cp:coreProperties>
</file>