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9"/>
  </p:notesMasterIdLst>
  <p:sldIdLst>
    <p:sldId id="256" r:id="rId2"/>
    <p:sldId id="257" r:id="rId3"/>
    <p:sldId id="258" r:id="rId4"/>
    <p:sldId id="281" r:id="rId5"/>
    <p:sldId id="259" r:id="rId6"/>
    <p:sldId id="286" r:id="rId7"/>
    <p:sldId id="275" r:id="rId8"/>
    <p:sldId id="289" r:id="rId9"/>
    <p:sldId id="276" r:id="rId10"/>
    <p:sldId id="287" r:id="rId11"/>
    <p:sldId id="283" r:id="rId12"/>
    <p:sldId id="284" r:id="rId13"/>
    <p:sldId id="268" r:id="rId14"/>
    <p:sldId id="285" r:id="rId15"/>
    <p:sldId id="288" r:id="rId16"/>
    <p:sldId id="270" r:id="rId17"/>
    <p:sldId id="271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2505AD9C-72C6-4C00-AE03-25B96F8C68A5}">
          <p14:sldIdLst>
            <p14:sldId id="256"/>
            <p14:sldId id="257"/>
          </p14:sldIdLst>
        </p14:section>
        <p14:section name="Oddíl bez názvu" id="{9D554821-95F2-4250-B3F0-9648D03C6AC0}">
          <p14:sldIdLst>
            <p14:sldId id="258"/>
            <p14:sldId id="259"/>
            <p14:sldId id="260"/>
            <p14:sldId id="261"/>
          </p14:sldIdLst>
        </p14:section>
        <p14:section name="Oddíl bez názvu" id="{F67739A0-1579-4A3E-B42C-DD9C878DB443}">
          <p14:sldIdLst>
            <p14:sldId id="262"/>
            <p14:sldId id="263"/>
            <p14:sldId id="264"/>
          </p14:sldIdLst>
        </p14:section>
        <p14:section name="Oddíl bez názvu" id="{9C874DD1-AFCE-4D74-BC57-DCD1FB679447}">
          <p14:sldIdLst>
            <p14:sldId id="265"/>
            <p14:sldId id="266"/>
            <p14:sldId id="267"/>
            <p14:sldId id="268"/>
            <p14:sldId id="272"/>
            <p14:sldId id="269"/>
            <p14:sldId id="273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00CCFF"/>
    <a:srgbClr val="8F45C7"/>
    <a:srgbClr val="0000FF"/>
    <a:srgbClr val="DC0A2D"/>
    <a:srgbClr val="9D0720"/>
    <a:srgbClr val="F63858"/>
    <a:srgbClr val="A80823"/>
    <a:srgbClr val="580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6000" autoAdjust="0"/>
  </p:normalViewPr>
  <p:slideViewPr>
    <p:cSldViewPr>
      <p:cViewPr>
        <p:scale>
          <a:sx n="79" d="100"/>
          <a:sy n="79" d="100"/>
        </p:scale>
        <p:origin x="-5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26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DE4E-9DC0-4139-AFC4-B8AA7983D2C5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47095-6F18-4186-89FD-D1ED066E6CC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8037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>
                <a:shade val="100000"/>
                <a:satMod val="150000"/>
              </a:schemeClr>
            </a:gs>
            <a:gs pos="56000">
              <a:schemeClr val="bg1">
                <a:shade val="90000"/>
                <a:satMod val="375000"/>
                <a:lumMod val="17000"/>
                <a:alpha val="86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28A9CA-982E-491D-A98C-973F256DDA63}" type="datetimeFigureOut">
              <a:rPr lang="sk-SK" smtClean="0"/>
              <a:pPr/>
              <a:t>4. 4. 2017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3EBB695-3C67-49A5-B9F2-2C77BA46C4A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sk/url?sa=i&amp;rct=j&amp;q=&amp;esrc=s&amp;source=images&amp;cd=&amp;cad=rja&amp;uact=8&amp;ved=0ahUKEwjX9OX83fbSAhVFiiwKHetTDPkQjRwIBw&amp;url=http://www.vesmir.webz.cz/meteoryameteority.htm&amp;bvm=bv.150729734,d.bGg&amp;psig=AFQjCNHGx86muX8RqWbCcXmru-lrkg01RQ&amp;ust=14907054545311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sk/url?sa=i&amp;rct=j&amp;q=&amp;esrc=s&amp;source=images&amp;cd=&amp;cad=rja&amp;uact=8&amp;ved=0ahUKEwjV2aWXo-jSAhXFHJoKHcjbBQYQjRwIBw&amp;url=https://sk.wikipedia.org/wiki/Merk%C3%BAr&amp;bvm=bv.150120842,d.bGs&amp;psig=AFQjCNGTcshIc6mIE_f3y1vK6g5cfDqDdA&amp;ust=1490208964545565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sk/url?sa=i&amp;rct=j&amp;q=&amp;esrc=s&amp;source=images&amp;cd=&amp;cad=rja&amp;uact=8&amp;ved=0ahUKEwi02LvSnejSAhUiOpoKHVglCzcQjRwIBw&amp;url=https://www.pcrevue.sk/a/Mars--Sonda-zachytila-signal-z-pristavacieho-modulu--jeho-osud-je-neznamy&amp;bvm=bv.150120842,d.bGs&amp;psig=AFQjCNEpByJMVPjRIVFQRMklWcXgl7jQeA&amp;ust=14902074875479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sk/url?sa=i&amp;rct=j&amp;q=&amp;esrc=s&amp;source=images&amp;cd=&amp;cad=rja&amp;uact=8&amp;ved=0ahUKEwiWrLz6nujSAhWpFZoKHWvXCiYQjRwIBw&amp;url=https://jbo.wikipedia.org/wiki/iupiter&amp;bvm=bv.150120842,d.bGs&amp;psig=AFQjCNFqX4thhtAFoek6H3TzCV6k7zulsw&amp;ust=1490207836640568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s://www.google.sk/url?sa=i&amp;rct=j&amp;q=&amp;esrc=s&amp;source=images&amp;cd=&amp;cad=rja&amp;uact=8&amp;ved=0ahUKEwiz66y92_bSAhUC2CwKHSBbDOIQjRwIBw&amp;url=https://aktualne.atlas.sk/novy-obrazok-zeme-satelit-nasu-planetu-zachytil-po-viac-ako-styroch-desatrociach/dnes/zaujimavosti/&amp;psig=AFQjCNHDnUxc3-cE9qx66rqvlmKZnPDD4w&amp;ust=1490705116460413" TargetMode="External"/><Relationship Id="rId4" Type="http://schemas.openxmlformats.org/officeDocument/2006/relationships/hyperlink" Target="https://www.google.sk/url?sa=i&amp;rct=j&amp;q=&amp;esrc=s&amp;source=images&amp;cd=&amp;cad=rja&amp;uact=8&amp;ved=0ahUKEwia-_r-nejSAhXEK5oKHe62AcoQjRwIBw&amp;url=https://sk.wikipedia.org/wiki/Venu%C5%A1a&amp;bvm=bv.150120842,d.bGs&amp;psig=AFQjCNHtLU1uy2_7bwPCiJgplK2nQNpxZQ&amp;ust=1490207578937981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sk/url?sa=i&amp;rct=j&amp;q=&amp;esrc=s&amp;source=images&amp;cd=&amp;cad=rja&amp;uact=8&amp;ved=0ahUKEwjCyrmgm-jSAhXFE5oKHRcHA5QQjRwIBw&amp;url=https://plus.google.com/+MindyWeisberger&amp;bvm=bv.150120842,d.bGs&amp;psig=AFQjCNHoiS8Gv5FioBe0ae5zQyH-goW1ug&amp;ust=1490206820501705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www.google.sk/url?sa=i&amp;rct=j&amp;q=&amp;esrc=s&amp;source=imgres&amp;cd=&amp;cad=rja&amp;uact=8&amp;ved=0ahUKEwjJxqjOlejSAhXJO5oKHRiUDo0QjRwIBw&amp;url=https://nssdc.gsfc.nasa.gov/photo_gallery/photogallery-saturn.html&amp;psig=AFQjCNGmkVP6-GLQ5zr4wF8L7IDX2MCyYw&amp;ust=14902053338199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sk/url?sa=i&amp;rct=j&amp;q=&amp;esrc=s&amp;source=images&amp;cd=&amp;cad=rja&amp;uact=8&amp;ved=0ahUKEwi_4Kycl-jSAhVDApoKHTRzDSQQjRwIBw&amp;url=https://sk.wikipedia.org/wiki/Nept%C3%BAn&amp;bvm=bv.150120842,d.bGs&amp;psig=AFQjCNHTy4eqh2ApPhVgVQV--h-Qrf3qgg&amp;ust=1490205746823753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sk/url?sa=i&amp;rct=j&amp;q=&amp;esrc=s&amp;source=images&amp;cd=&amp;cad=rja&amp;uact=8&amp;ved=0ahUKEwjyuf6plujSAhUjOJoKHVMxB48QjRwIBw&amp;url=http://uklads.w.interiowo.pl/planety.htm&amp;psig=AFQjCNEGjc5YoO4izDIDXHaq6kN5II2WPA&amp;ust=1490205515033552" TargetMode="Externa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sk/url?sa=i&amp;rct=j&amp;q=&amp;esrc=s&amp;source=images&amp;cd=&amp;cad=rja&amp;uact=8&amp;ved=0ahUKEwia49jY6ezSAhWmE5oKHanXB7AQjRwIBw&amp;url=http://www.topky.sk/cl/13/1342393/Okolo-Zeme-leti-jasna-kometa--Kedy-a-kde-ju-uvidime-u-nas-&amp;psig=AFQjCNFE5jGDuw0-Uh5U66m9ETtVDMDKGA&amp;ust=14903653044259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786" y="2357430"/>
            <a:ext cx="7572428" cy="3857652"/>
          </a:xfrm>
        </p:spPr>
        <p:txBody>
          <a:bodyPr>
            <a:normAutofit/>
          </a:bodyPr>
          <a:lstStyle/>
          <a:p>
            <a:pPr algn="ctr"/>
            <a:r>
              <a:rPr lang="sk-SK" altLang="zh-CN" sz="2800" b="1" dirty="0" smtClean="0"/>
              <a:t>    </a:t>
            </a:r>
            <a:r>
              <a:rPr lang="sk-SK" altLang="zh-CN" sz="2800" b="1" dirty="0" smtClean="0">
                <a:solidFill>
                  <a:srgbClr val="FFCC00"/>
                </a:solidFill>
                <a:sym typeface="Aharoni" pitchFamily="2" charset="-79"/>
              </a:rPr>
              <a:t>Petržalská </a:t>
            </a:r>
            <a:r>
              <a:rPr lang="sk-SK" altLang="zh-CN" sz="2800" b="1" dirty="0" err="1" smtClean="0">
                <a:solidFill>
                  <a:srgbClr val="FFCC00"/>
                </a:solidFill>
                <a:sym typeface="Aharoni" pitchFamily="2" charset="-79"/>
              </a:rPr>
              <a:t>Superškola</a:t>
            </a:r>
            <a:r>
              <a:rPr lang="sk-SK" altLang="zh-CN" sz="2800" b="1" dirty="0" smtClean="0">
                <a:solidFill>
                  <a:srgbClr val="FFCC00"/>
                </a:solidFill>
                <a:sym typeface="Aharoni" pitchFamily="2" charset="-79"/>
              </a:rPr>
              <a:t>      IV. ročník 2016/2017     </a:t>
            </a:r>
          </a:p>
          <a:p>
            <a:pPr algn="l">
              <a:spcBef>
                <a:spcPts val="0"/>
              </a:spcBef>
            </a:pPr>
            <a:r>
              <a:rPr lang="sk-SK" altLang="zh-CN" sz="2400" dirty="0" smtClean="0">
                <a:sym typeface="Aharoni" pitchFamily="2" charset="-79"/>
              </a:rPr>
              <a:t> </a:t>
            </a:r>
          </a:p>
          <a:p>
            <a:pPr algn="l">
              <a:spcBef>
                <a:spcPts val="0"/>
              </a:spcBef>
            </a:pPr>
            <a:endParaRPr lang="sk-SK" altLang="zh-CN" sz="2400" dirty="0" smtClean="0">
              <a:solidFill>
                <a:srgbClr val="5CF0F7"/>
              </a:solidFill>
              <a:sym typeface="Aharoni" pitchFamily="2" charset="-79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sk-SK" altLang="zh-CN" sz="2400" dirty="0" smtClean="0">
                <a:solidFill>
                  <a:srgbClr val="FFCC00"/>
                </a:solidFill>
                <a:sym typeface="Aharoni" pitchFamily="2" charset="-79"/>
              </a:rPr>
              <a:t>Názov práce:	</a:t>
            </a:r>
            <a:r>
              <a:rPr lang="sk-SK" altLang="zh-CN" sz="2400" dirty="0" smtClean="0">
                <a:sym typeface="Aharoni" pitchFamily="2" charset="-79"/>
              </a:rPr>
              <a:t>Slnečná sústava</a:t>
            </a:r>
          </a:p>
          <a:p>
            <a:pPr algn="l">
              <a:spcBef>
                <a:spcPts val="0"/>
              </a:spcBef>
            </a:pPr>
            <a:r>
              <a:rPr lang="sk-SK" altLang="zh-CN" sz="2400" dirty="0" smtClean="0">
                <a:solidFill>
                  <a:srgbClr val="FFCC00"/>
                </a:solidFill>
                <a:sym typeface="Aharoni" pitchFamily="2" charset="-79"/>
              </a:rPr>
              <a:t> Vypracovali:	</a:t>
            </a:r>
            <a:r>
              <a:rPr lang="sk-SK" altLang="zh-CN" sz="2400" dirty="0" smtClean="0">
                <a:sym typeface="Aharoni" pitchFamily="2" charset="-79"/>
              </a:rPr>
              <a:t>Lea Štaffenová, Kristína Šimková,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sk-SK" altLang="zh-CN" sz="2400" dirty="0" smtClean="0">
                <a:sym typeface="Aharoni" pitchFamily="2" charset="-79"/>
              </a:rPr>
              <a:t>                                  Adriana Kačalová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sk-SK" altLang="zh-CN" sz="2400" dirty="0" smtClean="0">
                <a:sym typeface="Aharoni" pitchFamily="2" charset="-79"/>
              </a:rPr>
              <a:t> </a:t>
            </a:r>
            <a:r>
              <a:rPr lang="sk-SK" altLang="zh-CN" sz="2400" dirty="0" smtClean="0">
                <a:solidFill>
                  <a:srgbClr val="FFCC00"/>
                </a:solidFill>
                <a:sym typeface="Aharoni" pitchFamily="2" charset="-79"/>
              </a:rPr>
              <a:t>Vedúci práce:	</a:t>
            </a:r>
            <a:r>
              <a:rPr lang="sk-SK" altLang="zh-CN" sz="2400" dirty="0" smtClean="0">
                <a:sym typeface="Aharoni" pitchFamily="2" charset="-79"/>
              </a:rPr>
              <a:t>Mgr. Tibor Darázs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sk-SK" altLang="zh-CN" sz="2400" dirty="0" smtClean="0">
                <a:solidFill>
                  <a:srgbClr val="5CF0F7"/>
                </a:solidFill>
                <a:sym typeface="Aharoni" pitchFamily="2" charset="-79"/>
              </a:rPr>
              <a:t> </a:t>
            </a:r>
            <a:r>
              <a:rPr lang="sk-SK" altLang="zh-CN" sz="2400" dirty="0" smtClean="0">
                <a:solidFill>
                  <a:srgbClr val="FFCC00"/>
                </a:solidFill>
                <a:sym typeface="Aharoni" pitchFamily="2" charset="-79"/>
              </a:rPr>
              <a:t>Škola:		</a:t>
            </a:r>
            <a:r>
              <a:rPr lang="sk-SK" altLang="zh-CN" sz="2400" dirty="0" smtClean="0">
                <a:sym typeface="Aharoni" pitchFamily="2" charset="-79"/>
              </a:rPr>
              <a:t>ZŠ </a:t>
            </a:r>
            <a:r>
              <a:rPr lang="sk-SK" altLang="zh-CN" sz="2400" dirty="0" err="1" smtClean="0">
                <a:sym typeface="Aharoni" pitchFamily="2" charset="-79"/>
              </a:rPr>
              <a:t>Gessayova</a:t>
            </a:r>
            <a:r>
              <a:rPr lang="sk-SK" altLang="zh-CN" sz="2400" dirty="0" smtClean="0">
                <a:sym typeface="Aharoni" pitchFamily="2" charset="-79"/>
              </a:rPr>
              <a:t> 2, Bratislava</a:t>
            </a:r>
          </a:p>
          <a:p>
            <a:pPr algn="l">
              <a:spcBef>
                <a:spcPts val="0"/>
              </a:spcBef>
            </a:pPr>
            <a:r>
              <a:rPr lang="sk-SK" altLang="zh-CN" sz="2400" dirty="0" smtClean="0">
                <a:solidFill>
                  <a:srgbClr val="FFCC00"/>
                </a:solidFill>
                <a:sym typeface="Aharoni" pitchFamily="2" charset="-79"/>
              </a:rPr>
              <a:t> Trieda:		</a:t>
            </a:r>
            <a:r>
              <a:rPr lang="sk-SK" altLang="zh-CN" sz="2400" dirty="0" smtClean="0">
                <a:sym typeface="Aharoni" pitchFamily="2" charset="-79"/>
              </a:rPr>
              <a:t>8.A</a:t>
            </a:r>
            <a:endParaRPr lang="sk-SK" dirty="0"/>
          </a:p>
        </p:txBody>
      </p:sp>
      <p:pic>
        <p:nvPicPr>
          <p:cNvPr id="4" name="Picture 2" descr="C:\Users\Ziak\Pictures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04"/>
            <a:ext cx="2028825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9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616624" cy="64807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Meteory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6336704" cy="50697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400" dirty="0" smtClean="0"/>
              <a:t>prelety meteoroidov zemskou atmosférou („padajúce hviezdy“)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sk-SK" sz="1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400" dirty="0" err="1" smtClean="0"/>
              <a:t>meteoroidy</a:t>
            </a:r>
            <a:r>
              <a:rPr lang="sk-SK" sz="2400" dirty="0" smtClean="0"/>
              <a:t> sú najmenšie telesá v slnečnej sústave – kamenné (najrozšírenejšie), železné a  kamenno-železné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sk-SK" sz="1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400" dirty="0" smtClean="0"/>
              <a:t>väčšina zhorí v atmosfére, niektoré dopadnú na Zem (meteority)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sk-SK" sz="1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400" dirty="0" smtClean="0"/>
              <a:t>najväčšie a najjasnejšie nazývame </a:t>
            </a:r>
            <a:r>
              <a:rPr lang="sk-SK" sz="2400" dirty="0" err="1" smtClean="0"/>
              <a:t>bolidy</a:t>
            </a:r>
            <a:endParaRPr lang="sk-SK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sk-SK" sz="1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400" dirty="0" smtClean="0"/>
              <a:t>meteorický roj je množstvo padajúcich hviezd –  </a:t>
            </a:r>
            <a:r>
              <a:rPr lang="sk-SK" sz="2400" dirty="0" err="1" smtClean="0"/>
              <a:t>meteoroidov</a:t>
            </a:r>
            <a:r>
              <a:rPr lang="sk-SK" sz="2400" dirty="0" smtClean="0"/>
              <a:t>, napr. Perzeidy, Leonidy a i.</a:t>
            </a:r>
          </a:p>
        </p:txBody>
      </p:sp>
      <p:pic>
        <p:nvPicPr>
          <p:cNvPr id="8198" name="Picture 6" descr="Výsledok vyhľadávania obrázkov pre dopyt meteo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12976"/>
            <a:ext cx="2144245" cy="3284984"/>
          </a:xfrm>
          <a:prstGeom prst="rect">
            <a:avLst/>
          </a:prstGeom>
          <a:noFill/>
        </p:spPr>
      </p:pic>
      <p:pic>
        <p:nvPicPr>
          <p:cNvPr id="6" name="Obrázok 5" descr="1329239_kvadrantidy-2015_image_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04664"/>
            <a:ext cx="2306891" cy="2283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688632" cy="69557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Polárna žiara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16016" y="4221088"/>
            <a:ext cx="4248472" cy="2520280"/>
          </a:xfrm>
        </p:spPr>
        <p:txBody>
          <a:bodyPr>
            <a:noAutofit/>
          </a:bodyPr>
          <a:lstStyle/>
          <a:p>
            <a:r>
              <a:rPr lang="sk-SK" sz="2400" dirty="0" smtClean="0"/>
              <a:t>farby polárnej žiary vznikajú zlúčením častíc slnečného vetra s kyslíkom alebo dusíkom (najviac modrá, zelená, fialová a červená)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endParaRPr lang="sk-SK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3960440" cy="198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 rot="10800000" flipV="1">
            <a:off x="395536" y="1196752"/>
            <a:ext cx="45365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Wingdings" pitchFamily="2" charset="2"/>
              <a:buChar char="§"/>
            </a:pPr>
            <a:r>
              <a:rPr lang="sk-SK" sz="2400" dirty="0" smtClean="0"/>
              <a:t>svetelný úkaz na oblohe, vzniká  pôsobením častíc slnečného vetra pri vstupe do zemskej atmosféry</a:t>
            </a:r>
          </a:p>
          <a:p>
            <a:pPr marL="265113" indent="-265113">
              <a:buFont typeface="Wingdings" pitchFamily="2" charset="2"/>
              <a:buChar char="§"/>
            </a:pPr>
            <a:endParaRPr lang="sk-SK" sz="1400" dirty="0" smtClean="0"/>
          </a:p>
          <a:p>
            <a:pPr marL="265113" indent="-265113">
              <a:buFont typeface="Wingdings" pitchFamily="2" charset="2"/>
              <a:buChar char="§"/>
            </a:pPr>
            <a:r>
              <a:rPr lang="sk-SK" sz="2400" dirty="0" smtClean="0"/>
              <a:t>najlepšie viditeľná na južnom a severnom póle vďaka silnému magnetizmu</a:t>
            </a:r>
          </a:p>
          <a:p>
            <a:pPr>
              <a:buFont typeface="Wingdings" pitchFamily="2" charset="2"/>
              <a:buChar char="§"/>
            </a:pPr>
            <a:endParaRPr lang="sk-SK" sz="2400" dirty="0"/>
          </a:p>
        </p:txBody>
      </p:sp>
      <p:pic>
        <p:nvPicPr>
          <p:cNvPr id="8196" name="Picture 4" descr="E:\Aurora-Dec15-Ole-Salomon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67953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576064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Čo vedia naši žiaci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143504"/>
          </a:xfrm>
        </p:spPr>
        <p:txBody>
          <a:bodyPr>
            <a:normAutofit/>
          </a:bodyPr>
          <a:lstStyle/>
          <a:p>
            <a:pPr marL="84138" indent="-15875">
              <a:spcBef>
                <a:spcPts val="0"/>
              </a:spcBef>
              <a:buNone/>
            </a:pPr>
            <a:r>
              <a:rPr lang="sk-SK" sz="2400" dirty="0" smtClean="0"/>
              <a:t>O slnečnej sústave sme sa rozprávali aj s našimi štvrtákmi. Pýtali sme sa ich, čo vedia o Slnku a slnečnej sústave. Tu sú najčastejšie odpovede:</a:t>
            </a:r>
          </a:p>
          <a:p>
            <a:pPr marL="84138" indent="-15875">
              <a:spcBef>
                <a:spcPts val="0"/>
              </a:spcBef>
              <a:buNone/>
            </a:pPr>
            <a:endParaRPr lang="sk-SK" sz="2000" dirty="0" smtClean="0"/>
          </a:p>
          <a:p>
            <a:pPr marL="84138" indent="-15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k-SK" sz="2200" dirty="0" smtClean="0"/>
              <a:t>   </a:t>
            </a:r>
            <a:r>
              <a:rPr lang="sk-SK" sz="2000" dirty="0" smtClean="0"/>
              <a:t>Slnko tvoria žeravé plyny, je to naša najbližšia hviezda, Slnko je žlté</a:t>
            </a:r>
          </a:p>
          <a:p>
            <a:pPr marL="84138" indent="-15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k-SK" sz="2000" dirty="0" smtClean="0"/>
              <a:t>   Slnko vyrába slnečnú energiu</a:t>
            </a:r>
          </a:p>
          <a:p>
            <a:pPr marL="84138" indent="-15875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smtClean="0"/>
              <a:t>   slnečná sústava má osem planét – Slnko, Mars, Zem, Jupiter,  Venuša, </a:t>
            </a:r>
          </a:p>
          <a:p>
            <a:pPr marL="84138" indent="-15875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000" dirty="0" smtClean="0"/>
              <a:t>                                                                             Urán, Mesiac, Merkúr</a:t>
            </a:r>
          </a:p>
          <a:p>
            <a:pPr marL="84138" indent="-1587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k-SK" sz="2000" dirty="0" smtClean="0"/>
              <a:t>   naša galaxia sa volá Mliečna dráha / slnečná sústava je Mliečna dráha</a:t>
            </a:r>
          </a:p>
          <a:p>
            <a:pPr marL="84138" indent="-15875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smtClean="0"/>
              <a:t>   Jupiter má 63 mesiacov, jeden z nich je mesiac Európa</a:t>
            </a:r>
          </a:p>
          <a:p>
            <a:pPr marL="84138" indent="-15875">
              <a:spcBef>
                <a:spcPts val="0"/>
              </a:spcBef>
              <a:buNone/>
            </a:pPr>
            <a:endParaRPr lang="sk-SK" sz="2000" dirty="0"/>
          </a:p>
        </p:txBody>
      </p:sp>
      <p:pic>
        <p:nvPicPr>
          <p:cNvPr id="4" name="Obrázok 3" descr="P329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97152"/>
            <a:ext cx="2730970" cy="1944216"/>
          </a:xfrm>
          <a:prstGeom prst="rect">
            <a:avLst/>
          </a:prstGeom>
        </p:spPr>
      </p:pic>
      <p:pic>
        <p:nvPicPr>
          <p:cNvPr id="5" name="Obrázok 4" descr="P329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797152"/>
            <a:ext cx="2802839" cy="187220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043608" y="64886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CCFF"/>
                </a:solidFill>
              </a:rPr>
              <a:t>tieto modely slnečnej sústavy vyrobili žiaci 4.B</a:t>
            </a:r>
            <a:endParaRPr lang="sk-SK" b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313784" cy="64807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Záver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572000"/>
          </a:xfrm>
        </p:spPr>
        <p:txBody>
          <a:bodyPr>
            <a:normAutofit/>
          </a:bodyPr>
          <a:lstStyle/>
          <a:p>
            <a:pPr marL="68580" indent="0" algn="just">
              <a:spcBef>
                <a:spcPts val="0"/>
              </a:spcBef>
              <a:buNone/>
            </a:pPr>
            <a:r>
              <a:rPr lang="sk-SK" sz="2400" dirty="0" smtClean="0"/>
              <a:t>Slnečná sústava je veľmi zaujímavá  a ešte stále nie je  dostatočne  preskúmaná.   </a:t>
            </a:r>
          </a:p>
          <a:p>
            <a:pPr marL="68580" indent="0" algn="just">
              <a:spcBef>
                <a:spcPts val="0"/>
              </a:spcBef>
              <a:buNone/>
            </a:pPr>
            <a:endParaRPr lang="sk-SK" sz="2400" dirty="0" smtClean="0"/>
          </a:p>
          <a:p>
            <a:pPr marL="68580" indent="0" algn="just">
              <a:spcBef>
                <a:spcPts val="0"/>
              </a:spcBef>
              <a:buNone/>
            </a:pPr>
            <a:r>
              <a:rPr lang="sk-SK" sz="2400" dirty="0" smtClean="0"/>
              <a:t>Nám sa podarilo zistiť veľa nových informácií, ktoré sme doteraz nevedeli.</a:t>
            </a:r>
          </a:p>
          <a:p>
            <a:pPr marL="68580" indent="0" algn="just">
              <a:spcBef>
                <a:spcPts val="0"/>
              </a:spcBef>
              <a:buNone/>
            </a:pPr>
            <a:endParaRPr lang="sk-SK" sz="2400" dirty="0" smtClean="0"/>
          </a:p>
          <a:p>
            <a:pPr marL="68580" indent="0" algn="just">
              <a:spcBef>
                <a:spcPts val="0"/>
              </a:spcBef>
              <a:buNone/>
            </a:pPr>
            <a:r>
              <a:rPr lang="sk-SK" sz="2400" dirty="0" smtClean="0"/>
              <a:t>Informácií bolo tak veľa, že sa nám nepodarilo všetko zmestiť na 12 </a:t>
            </a:r>
            <a:r>
              <a:rPr lang="sk-SK" sz="2400" dirty="0" err="1" smtClean="0"/>
              <a:t>slidov</a:t>
            </a:r>
            <a:r>
              <a:rPr lang="sk-SK" sz="2400" dirty="0" smtClean="0"/>
              <a:t> a museli sme prezentáciu stále zostručňovať a napísať len to najdôležitejšie.</a:t>
            </a:r>
          </a:p>
          <a:p>
            <a:pPr marL="68580" indent="0" algn="just">
              <a:spcBef>
                <a:spcPts val="0"/>
              </a:spcBef>
              <a:buNone/>
            </a:pPr>
            <a:endParaRPr lang="sk-SK" sz="2400" dirty="0" smtClean="0"/>
          </a:p>
          <a:p>
            <a:pPr marL="68580" indent="0" algn="just">
              <a:spcBef>
                <a:spcPts val="0"/>
              </a:spcBef>
              <a:buNone/>
            </a:pPr>
            <a:r>
              <a:rPr lang="sk-SK" sz="2400" dirty="0" smtClean="0"/>
              <a:t>Tešilo nás, že sme mohli ukázať našu prezentáciu našim štvrtákom a rozprávať sa s nimi o slnečnej sústave.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5036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684688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FFCC00"/>
                </a:solidFill>
                <a:latin typeface="+mn-lt"/>
              </a:rPr>
              <a:t>Z</a:t>
            </a:r>
            <a:r>
              <a:rPr lang="sk-SK" b="1" dirty="0" smtClean="0">
                <a:solidFill>
                  <a:srgbClr val="FFCC00"/>
                </a:solidFill>
                <a:latin typeface="+mn-lt"/>
              </a:rPr>
              <a:t>droje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196752"/>
            <a:ext cx="7488832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dirty="0" err="1" smtClean="0"/>
              <a:t>Ian</a:t>
            </a:r>
            <a:r>
              <a:rPr lang="sk-SK" sz="1800" dirty="0" smtClean="0"/>
              <a:t> </a:t>
            </a:r>
            <a:r>
              <a:rPr lang="sk-SK" sz="1800" dirty="0" err="1" smtClean="0"/>
              <a:t>Ridpath</a:t>
            </a:r>
            <a:r>
              <a:rPr lang="sk-SK" sz="1800" dirty="0" smtClean="0"/>
              <a:t> – Hviezdy a planéty. </a:t>
            </a:r>
            <a:r>
              <a:rPr lang="sk-SK" sz="1800" dirty="0" err="1" smtClean="0"/>
              <a:t>Ikar</a:t>
            </a:r>
            <a:r>
              <a:rPr lang="sk-SK" sz="1800" dirty="0" smtClean="0"/>
              <a:t>, Banská Bystrica 2004.</a:t>
            </a:r>
          </a:p>
          <a:p>
            <a:pPr>
              <a:buNone/>
            </a:pPr>
            <a:r>
              <a:rPr lang="sk-SK" sz="1800" dirty="0" err="1" smtClean="0"/>
              <a:t>Ian</a:t>
            </a:r>
            <a:r>
              <a:rPr lang="sk-SK" sz="1800" dirty="0" smtClean="0"/>
              <a:t> Graham – Vesmír.  </a:t>
            </a:r>
            <a:r>
              <a:rPr lang="sk-SK" sz="1800" dirty="0" err="1" smtClean="0"/>
              <a:t>Slovart</a:t>
            </a:r>
            <a:r>
              <a:rPr lang="sk-SK" sz="1800" dirty="0" smtClean="0"/>
              <a:t>, Bratislava 2002.</a:t>
            </a:r>
          </a:p>
          <a:p>
            <a:pPr>
              <a:buNone/>
            </a:pPr>
            <a:r>
              <a:rPr lang="sk-SK" sz="1800" dirty="0" err="1" smtClean="0"/>
              <a:t>Claudine</a:t>
            </a:r>
            <a:r>
              <a:rPr lang="sk-SK" sz="1800" dirty="0" smtClean="0"/>
              <a:t> a </a:t>
            </a:r>
            <a:r>
              <a:rPr lang="sk-SK" sz="1800" dirty="0" err="1" smtClean="0"/>
              <a:t>Jean-Michel</a:t>
            </a:r>
            <a:r>
              <a:rPr lang="sk-SK" sz="1800" dirty="0" smtClean="0"/>
              <a:t> </a:t>
            </a:r>
            <a:r>
              <a:rPr lang="sk-SK" sz="1800" dirty="0" err="1" smtClean="0"/>
              <a:t>Masson</a:t>
            </a:r>
            <a:r>
              <a:rPr lang="sk-SK" sz="1800" dirty="0" smtClean="0"/>
              <a:t> – Hviezdy a planéty. Príroda, Bratislava 1996.</a:t>
            </a:r>
          </a:p>
          <a:p>
            <a:pPr>
              <a:buNone/>
            </a:pPr>
            <a:r>
              <a:rPr lang="sk-SK" sz="1800" dirty="0" err="1" smtClean="0"/>
              <a:t>Carole</a:t>
            </a:r>
            <a:r>
              <a:rPr lang="sk-SK" sz="1800" dirty="0" smtClean="0"/>
              <a:t> </a:t>
            </a:r>
            <a:r>
              <a:rPr lang="sk-SK" sz="1800" dirty="0" err="1" smtClean="0"/>
              <a:t>Scott</a:t>
            </a:r>
            <a:r>
              <a:rPr lang="sk-SK" sz="1800" dirty="0" smtClean="0"/>
              <a:t> – Objavujeme vesmír. Fragment, 2006 .</a:t>
            </a:r>
          </a:p>
          <a:p>
            <a:pPr>
              <a:buNone/>
            </a:pPr>
            <a:r>
              <a:rPr lang="sk-SK" sz="1800" dirty="0" err="1" smtClean="0"/>
              <a:t>Robert</a:t>
            </a:r>
            <a:r>
              <a:rPr lang="sk-SK" sz="1800" dirty="0" smtClean="0"/>
              <a:t>  </a:t>
            </a:r>
            <a:r>
              <a:rPr lang="sk-SK" sz="1800" dirty="0" err="1" smtClean="0"/>
              <a:t>Čeman</a:t>
            </a:r>
            <a:r>
              <a:rPr lang="sk-SK" sz="1800" dirty="0" smtClean="0"/>
              <a:t> a Eduard </a:t>
            </a:r>
            <a:r>
              <a:rPr lang="sk-SK" sz="1800" dirty="0" err="1" smtClean="0"/>
              <a:t>Pittich</a:t>
            </a:r>
            <a:r>
              <a:rPr lang="sk-SK" sz="1800" dirty="0" smtClean="0"/>
              <a:t> – Vesmír 1: Slnečná sústava. MAPA  Slovakia, Bratislava 2002.</a:t>
            </a:r>
          </a:p>
          <a:p>
            <a:pPr>
              <a:buNone/>
            </a:pPr>
            <a:r>
              <a:rPr lang="sk-SK" sz="1800" dirty="0" err="1" smtClean="0"/>
              <a:t>Patrick</a:t>
            </a:r>
            <a:r>
              <a:rPr lang="sk-SK" sz="1800" dirty="0" smtClean="0"/>
              <a:t> </a:t>
            </a:r>
            <a:r>
              <a:rPr lang="sk-SK" sz="1800" dirty="0" err="1" smtClean="0"/>
              <a:t>Moore</a:t>
            </a:r>
            <a:r>
              <a:rPr lang="sk-SK" sz="1800" dirty="0" smtClean="0"/>
              <a:t> – Hviezdy a planéty.  </a:t>
            </a:r>
            <a:r>
              <a:rPr lang="sk-SK" sz="1800" dirty="0" err="1" smtClean="0"/>
              <a:t>Slovart</a:t>
            </a:r>
            <a:r>
              <a:rPr lang="sk-SK" sz="1800" dirty="0" smtClean="0"/>
              <a:t>, Bratislava 2008.</a:t>
            </a:r>
          </a:p>
          <a:p>
            <a:pPr>
              <a:buNone/>
            </a:pPr>
            <a:r>
              <a:rPr lang="sk-SK" sz="1800" dirty="0" err="1" smtClean="0"/>
              <a:t>Dorling</a:t>
            </a:r>
            <a:r>
              <a:rPr lang="sk-SK" sz="1800" dirty="0" smtClean="0"/>
              <a:t> </a:t>
            </a:r>
            <a:r>
              <a:rPr lang="sk-SK" sz="1800" dirty="0" err="1" smtClean="0"/>
              <a:t>Kindersley</a:t>
            </a:r>
            <a:r>
              <a:rPr lang="sk-SK" sz="1800" dirty="0" smtClean="0"/>
              <a:t> – Encyklopédia vesmíru. </a:t>
            </a:r>
            <a:r>
              <a:rPr lang="sk-SK" sz="1800" dirty="0" err="1" smtClean="0"/>
              <a:t>Ikar</a:t>
            </a:r>
            <a:r>
              <a:rPr lang="sk-SK" sz="1800" dirty="0" smtClean="0"/>
              <a:t>, Bratislava 2011.</a:t>
            </a:r>
          </a:p>
          <a:p>
            <a:pPr>
              <a:buNone/>
            </a:pPr>
            <a:endParaRPr lang="sk-SK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</a:schemeClr>
                </a:solidFill>
              </a:rPr>
              <a:t>https://sk.wikipedia.org</a:t>
            </a:r>
          </a:p>
          <a:p>
            <a:pPr>
              <a:buNone/>
            </a:pPr>
            <a:r>
              <a:rPr lang="sk-SK" sz="1800" dirty="0" smtClean="0"/>
              <a:t>http://vesmirnysvet.webnode.sk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</a:schemeClr>
                </a:solidFill>
              </a:rPr>
              <a:t>http://astroportal.sk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</a:schemeClr>
                </a:solidFill>
              </a:rPr>
              <a:t>http://vesmirnyweb.wz.cz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</a:schemeClr>
                </a:solidFill>
              </a:rPr>
              <a:t>http://astronomy.wz.cz</a:t>
            </a:r>
          </a:p>
          <a:p>
            <a:pPr>
              <a:buNone/>
            </a:pPr>
            <a:endParaRPr lang="sk-SK" sz="18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5127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64807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Ako sme pomohli Petržalke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196752"/>
            <a:ext cx="7659734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 smtClean="0"/>
              <a:t>Petržalke pomáhame celý rok aktívnym triedením odpadu, zberom papiera, bateriek a plastových fliaš.</a:t>
            </a:r>
          </a:p>
          <a:p>
            <a:pPr marL="0" indent="0" algn="ctr">
              <a:buNone/>
            </a:pPr>
            <a:endParaRPr lang="sk-SK" sz="1400" dirty="0" smtClean="0"/>
          </a:p>
          <a:p>
            <a:pPr marL="0" indent="0" algn="ctr">
              <a:buNone/>
            </a:pPr>
            <a:r>
              <a:rPr lang="sk-SK" sz="2400" dirty="0" smtClean="0"/>
              <a:t>Pomohli sme tiež petržalským žiakom (našim štvrtákom) naučiť sa niečo nové o slnečnej sústave.</a:t>
            </a:r>
          </a:p>
          <a:p>
            <a:pPr marL="0" indent="0" algn="ctr">
              <a:buNone/>
            </a:pPr>
            <a:endParaRPr lang="sk-SK" sz="2000" dirty="0" smtClean="0"/>
          </a:p>
          <a:p>
            <a:pPr marL="0" indent="0" algn="ctr">
              <a:buNone/>
            </a:pPr>
            <a:endParaRPr lang="sk-SK" sz="2000" dirty="0" smtClean="0"/>
          </a:p>
          <a:p>
            <a:pPr marL="0" indent="0" algn="ctr">
              <a:buNone/>
            </a:pPr>
            <a:endParaRPr lang="sk-SK" sz="2000" dirty="0" smtClean="0"/>
          </a:p>
          <a:p>
            <a:pPr marL="0" indent="0" algn="ctr">
              <a:buNone/>
            </a:pPr>
            <a:endParaRPr lang="sk-SK" sz="2000" dirty="0" smtClean="0"/>
          </a:p>
          <a:p>
            <a:pPr marL="0" indent="0" algn="ctr">
              <a:buNone/>
            </a:pPr>
            <a:endParaRPr lang="sk-SK" sz="2000" dirty="0" smtClean="0"/>
          </a:p>
          <a:p>
            <a:pPr marL="0" indent="0" algn="ctr">
              <a:buNone/>
            </a:pPr>
            <a:endParaRPr lang="sk-SK" sz="2400" dirty="0" smtClean="0"/>
          </a:p>
          <a:p>
            <a:pPr marL="0" indent="0" algn="ctr">
              <a:buNone/>
            </a:pPr>
            <a:r>
              <a:rPr lang="sk-SK" sz="2400" dirty="0" smtClean="0"/>
              <a:t>A ako každý rok, pridali sme sa aj k veľkému upratovaniu areálu našej školy a blízkeho okolia na našom sídlisku.</a:t>
            </a:r>
          </a:p>
          <a:p>
            <a:pPr marL="0" indent="0">
              <a:buNone/>
            </a:pPr>
            <a:endParaRPr lang="sk-SK" altLang="sk-SK" sz="2400" dirty="0" smtClean="0">
              <a:ea typeface="GungsuhChe" pitchFamily="49" charset="-127"/>
            </a:endParaRPr>
          </a:p>
          <a:p>
            <a:pPr marL="0" indent="0"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</p:txBody>
      </p:sp>
      <p:pic>
        <p:nvPicPr>
          <p:cNvPr id="4" name="Obrázok 3" descr="P329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429000"/>
            <a:ext cx="2771800" cy="2078850"/>
          </a:xfrm>
          <a:prstGeom prst="rect">
            <a:avLst/>
          </a:prstGeom>
        </p:spPr>
      </p:pic>
      <p:pic>
        <p:nvPicPr>
          <p:cNvPr id="5" name="Obrázok 4" descr="P329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429000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98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128792" cy="72008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Ďakujeme za pozornosť!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pic>
        <p:nvPicPr>
          <p:cNvPr id="2049" name="Picture 1" descr="C:\Users\moje\Desktop\dreamstime_xs_11879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824536" cy="2495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24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53944" cy="756696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Informované  súhlasy 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pic>
        <p:nvPicPr>
          <p:cNvPr id="3" name="Obrázok 2" descr="Scan10001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480720" cy="1670893"/>
          </a:xfrm>
          <a:prstGeom prst="rect">
            <a:avLst/>
          </a:prstGeom>
        </p:spPr>
      </p:pic>
      <p:pic>
        <p:nvPicPr>
          <p:cNvPr id="4" name="Obrázok 3" descr="Scan10001k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140968"/>
            <a:ext cx="6495127" cy="1692008"/>
          </a:xfrm>
          <a:prstGeom prst="rect">
            <a:avLst/>
          </a:prstGeom>
        </p:spPr>
      </p:pic>
      <p:pic>
        <p:nvPicPr>
          <p:cNvPr id="5" name="Obrázok 4" descr="Scan10001l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797152"/>
            <a:ext cx="650255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3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702358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Súhrn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643050"/>
            <a:ext cx="7300938" cy="43731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sk-SK" sz="2400" dirty="0" smtClean="0"/>
              <a:t>Túto tému sme sa rozhodli spracovať,  lebo nám bola najbližšia z ponúkaných tém, je veľmi  zaujímavá a  dostupná z hľadiska informácií.</a:t>
            </a:r>
          </a:p>
          <a:p>
            <a:pPr>
              <a:spcBef>
                <a:spcPts val="0"/>
              </a:spcBef>
              <a:buNone/>
            </a:pPr>
            <a:endParaRPr lang="sk-SK" sz="2400" dirty="0" smtClean="0"/>
          </a:p>
          <a:p>
            <a:pPr>
              <a:spcBef>
                <a:spcPts val="0"/>
              </a:spcBef>
              <a:buNone/>
            </a:pPr>
            <a:r>
              <a:rPr lang="sk-SK" sz="2400" dirty="0" smtClean="0"/>
              <a:t>Chceli sme sa oboznámiť s novými poznatkami z tejto oblasti a pomocou prezentácie zhrnúť a vysvetliť, čo je slnečná sústava.</a:t>
            </a:r>
          </a:p>
          <a:p>
            <a:pPr>
              <a:spcBef>
                <a:spcPts val="0"/>
              </a:spcBef>
              <a:buNone/>
            </a:pPr>
            <a:endParaRPr lang="sk-SK" sz="2400" dirty="0" smtClean="0"/>
          </a:p>
          <a:p>
            <a:pPr>
              <a:spcBef>
                <a:spcPts val="0"/>
              </a:spcBef>
              <a:buNone/>
            </a:pPr>
            <a:r>
              <a:rPr lang="sk-SK" sz="2400" dirty="0" smtClean="0"/>
              <a:t>Tiež sme chceli „posunúť“ získané informácie našim mladším spolužiakom na prvom stupni a touto prezentáciou ich naučiť niečo o slnečnej sústave.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966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galax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929618" cy="423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86808" cy="413775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2417763" indent="-2349500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400" dirty="0">
                <a:solidFill>
                  <a:srgbClr val="FF0000"/>
                </a:solidFill>
              </a:rPr>
              <a:t>Slnečná </a:t>
            </a:r>
            <a:r>
              <a:rPr lang="sk-SK" sz="2400" dirty="0" smtClean="0">
                <a:solidFill>
                  <a:srgbClr val="FF0000"/>
                </a:solidFill>
              </a:rPr>
              <a:t>sústava</a:t>
            </a:r>
            <a:r>
              <a:rPr lang="sk-SK" sz="2400" dirty="0" smtClean="0"/>
              <a:t> </a:t>
            </a:r>
          </a:p>
          <a:p>
            <a:pPr marL="265113" indent="-180975">
              <a:spcBef>
                <a:spcPts val="0"/>
              </a:spcBef>
              <a:buFontTx/>
              <a:buChar char="-"/>
            </a:pPr>
            <a:r>
              <a:rPr lang="sk-SK" sz="2400" dirty="0" smtClean="0"/>
              <a:t>planetárna </a:t>
            </a:r>
            <a:r>
              <a:rPr lang="sk-SK" sz="2400" dirty="0"/>
              <a:t>sústava hviezdy </a:t>
            </a:r>
            <a:r>
              <a:rPr lang="sk-SK" sz="2400" dirty="0" smtClean="0"/>
              <a:t>Slnko, do ktorej </a:t>
            </a:r>
            <a:r>
              <a:rPr lang="sk-SK" sz="2400" dirty="0"/>
              <a:t>patrí aj </a:t>
            </a:r>
            <a:r>
              <a:rPr lang="sk-SK" sz="2400" dirty="0" smtClean="0"/>
              <a:t>Zem</a:t>
            </a:r>
          </a:p>
          <a:p>
            <a:pPr marL="265113" indent="-180975">
              <a:spcBef>
                <a:spcPts val="0"/>
              </a:spcBef>
              <a:buFontTx/>
              <a:buChar char="-"/>
            </a:pPr>
            <a:endParaRPr lang="sk-SK" sz="1400" dirty="0" smtClean="0"/>
          </a:p>
          <a:p>
            <a:pPr marL="265113" indent="-180975">
              <a:spcBef>
                <a:spcPts val="0"/>
              </a:spcBef>
              <a:buFontTx/>
              <a:buChar char="-"/>
            </a:pPr>
            <a:r>
              <a:rPr lang="sk-SK" sz="2400" dirty="0" smtClean="0"/>
              <a:t>skladá sa zo Slnka a všetkých telies, ktoré obiehajú okolo neho (planéty, </a:t>
            </a:r>
            <a:r>
              <a:rPr lang="sk-SK" sz="2400" dirty="0" err="1" smtClean="0"/>
              <a:t>planétky</a:t>
            </a:r>
            <a:r>
              <a:rPr lang="sk-SK" sz="2400" dirty="0" smtClean="0"/>
              <a:t> a asteroidy, mesiace, kométy, </a:t>
            </a:r>
            <a:r>
              <a:rPr lang="sk-SK" sz="2400" dirty="0" err="1" smtClean="0"/>
              <a:t>meteoroidy</a:t>
            </a:r>
            <a:r>
              <a:rPr lang="sk-SK" sz="2400" dirty="0" smtClean="0"/>
              <a:t>, medziplanetárne plyny a prach, alebo </a:t>
            </a:r>
            <a:r>
              <a:rPr lang="sk-SK" sz="2400" dirty="0" err="1" smtClean="0"/>
              <a:t>Oortov</a:t>
            </a:r>
            <a:r>
              <a:rPr lang="sk-SK" sz="2400" dirty="0" smtClean="0"/>
              <a:t> mrak)</a:t>
            </a:r>
          </a:p>
          <a:p>
            <a:pPr marL="265113" indent="-180975">
              <a:spcBef>
                <a:spcPts val="0"/>
              </a:spcBef>
              <a:buFontTx/>
              <a:buChar char="-"/>
            </a:pPr>
            <a:endParaRPr lang="sk-SK" sz="1400" dirty="0" smtClean="0"/>
          </a:p>
          <a:p>
            <a:pPr marL="265113" indent="-196850">
              <a:spcBef>
                <a:spcPts val="0"/>
              </a:spcBef>
              <a:buFontTx/>
              <a:buChar char="-"/>
            </a:pPr>
            <a:r>
              <a:rPr lang="sk-SK" sz="2400" dirty="0" smtClean="0"/>
              <a:t>je súčasťou našej galaxie</a:t>
            </a:r>
          </a:p>
          <a:p>
            <a:pPr marL="265113" indent="-196850">
              <a:spcBef>
                <a:spcPts val="0"/>
              </a:spcBef>
              <a:buNone/>
            </a:pPr>
            <a:endParaRPr lang="sk-SK" sz="2400" b="1" dirty="0" smtClean="0">
              <a:solidFill>
                <a:srgbClr val="FF0000"/>
              </a:solidFill>
            </a:endParaRPr>
          </a:p>
          <a:p>
            <a:pPr marL="265113" indent="-196850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Galaxia</a:t>
            </a:r>
          </a:p>
          <a:p>
            <a:pPr marL="265113" indent="-196850">
              <a:spcBef>
                <a:spcPts val="0"/>
              </a:spcBef>
              <a:buFontTx/>
              <a:buChar char="-"/>
            </a:pPr>
            <a:r>
              <a:rPr lang="sk-SK" sz="2400" dirty="0" smtClean="0"/>
              <a:t>veľmi veľká skupina hviezd pohybujúca sa vesmírom</a:t>
            </a:r>
          </a:p>
          <a:p>
            <a:pPr marL="265113" indent="-196850">
              <a:spcBef>
                <a:spcPts val="0"/>
              </a:spcBef>
              <a:buFontTx/>
              <a:buChar char="-"/>
            </a:pPr>
            <a:endParaRPr lang="sk-SK" sz="1400" dirty="0" smtClean="0"/>
          </a:p>
          <a:p>
            <a:pPr marL="265113" indent="-196850">
              <a:spcBef>
                <a:spcPts val="0"/>
              </a:spcBef>
              <a:buNone/>
            </a:pPr>
            <a:r>
              <a:rPr lang="sk-SK" sz="2400" dirty="0" smtClean="0"/>
              <a:t>- slovo galaxia  je odvodené  z gréckeho pomenovania našej galaxie – Mliečnej cesty  (kyklos </a:t>
            </a:r>
            <a:r>
              <a:rPr lang="sk-SK" sz="2400" dirty="0" err="1" smtClean="0"/>
              <a:t>galaktikos</a:t>
            </a:r>
            <a:r>
              <a:rPr lang="sk-SK" sz="2400" dirty="0" smtClean="0"/>
              <a:t>)</a:t>
            </a:r>
          </a:p>
          <a:p>
            <a:pPr>
              <a:spcBef>
                <a:spcPts val="0"/>
              </a:spcBef>
              <a:buNone/>
            </a:pPr>
            <a:endParaRPr lang="sk-SK" sz="2400" b="1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63092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Úvod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7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715172" cy="71438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Ako vznikla slnečná sústava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285860"/>
            <a:ext cx="5857916" cy="5143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sz="2400" dirty="0" smtClean="0"/>
              <a:t>vznikala zo slnečnej hmloviny (rotujúci mrak z plynu a prachu) pred</a:t>
            </a:r>
            <a:r>
              <a:rPr lang="it-IT" sz="2400" dirty="0" smtClean="0"/>
              <a:t> asi 4,6</a:t>
            </a:r>
            <a:r>
              <a:rPr lang="sk-SK" sz="2400" dirty="0" smtClean="0"/>
              <a:t> </a:t>
            </a:r>
            <a:r>
              <a:rPr lang="it-IT" sz="2400" dirty="0" smtClean="0"/>
              <a:t>až 4,7 miliardami rokov</a:t>
            </a:r>
            <a:endParaRPr lang="sk-SK" sz="2400" dirty="0" smtClean="0"/>
          </a:p>
          <a:p>
            <a:pPr>
              <a:spcBef>
                <a:spcPts val="0"/>
              </a:spcBef>
              <a:buNone/>
            </a:pPr>
            <a:endParaRPr lang="sk-SK" sz="1400" dirty="0" smtClean="0"/>
          </a:p>
          <a:p>
            <a:pPr>
              <a:spcBef>
                <a:spcPts val="0"/>
              </a:spcBef>
            </a:pPr>
            <a:r>
              <a:rPr lang="sk-SK" sz="2400" dirty="0" smtClean="0"/>
              <a:t>prvé vzniklo Slnko</a:t>
            </a:r>
          </a:p>
          <a:p>
            <a:pPr>
              <a:spcBef>
                <a:spcPts val="0"/>
              </a:spcBef>
              <a:buNone/>
            </a:pPr>
            <a:endParaRPr lang="sk-SK" sz="1400" dirty="0" smtClean="0"/>
          </a:p>
          <a:p>
            <a:pPr>
              <a:spcBef>
                <a:spcPts val="0"/>
              </a:spcBef>
            </a:pPr>
            <a:r>
              <a:rPr lang="sk-SK" sz="2400" dirty="0" smtClean="0"/>
              <a:t>materiál blízko Slnka vytvoril kamenné                              planéty (Merkúr, Venuša, Zem a Mars)</a:t>
            </a:r>
          </a:p>
          <a:p>
            <a:pPr>
              <a:spcBef>
                <a:spcPts val="0"/>
              </a:spcBef>
              <a:buNone/>
            </a:pPr>
            <a:endParaRPr lang="sk-SK" sz="1400" dirty="0" smtClean="0"/>
          </a:p>
          <a:p>
            <a:pPr>
              <a:spcBef>
                <a:spcPts val="0"/>
              </a:spcBef>
            </a:pPr>
            <a:r>
              <a:rPr lang="sk-SK" sz="2400" dirty="0" smtClean="0"/>
              <a:t>vzdialenejšie planéty (Jupiter, Saturn,                                    Urán, Neptún) boli najskôr kamenné gule</a:t>
            </a:r>
          </a:p>
          <a:p>
            <a:pPr>
              <a:spcBef>
                <a:spcPts val="0"/>
              </a:spcBef>
              <a:buNone/>
            </a:pPr>
            <a:endParaRPr lang="sk-SK" sz="1400" dirty="0" smtClean="0"/>
          </a:p>
          <a:p>
            <a:pPr>
              <a:spcBef>
                <a:spcPts val="0"/>
              </a:spcBef>
            </a:pPr>
            <a:r>
              <a:rPr lang="sk-SK" sz="2400" dirty="0" smtClean="0"/>
              <a:t>tieto gule zachytávali plyn, ktorý okolo nich vytvoril atmosféry a tak vznikli dnešné plynové planéty</a:t>
            </a:r>
            <a:endParaRPr lang="sk-SK" dirty="0"/>
          </a:p>
        </p:txBody>
      </p:sp>
      <p:pic>
        <p:nvPicPr>
          <p:cNvPr id="4" name="Picture 2" descr="Výsledok vyhľadávania obrázkov pre dopyt vznik a vyvoj slnecnej sustavy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072198" y="1429783"/>
            <a:ext cx="2857520" cy="2230061"/>
          </a:xfrm>
          <a:prstGeom prst="rect">
            <a:avLst/>
          </a:prstGeom>
          <a:noFill/>
        </p:spPr>
      </p:pic>
      <p:pic>
        <p:nvPicPr>
          <p:cNvPr id="1026" name="Picture 2" descr="E:\535453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857628"/>
            <a:ext cx="2865447" cy="220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chemeClr val="bg1">
                <a:shade val="100000"/>
                <a:satMod val="150000"/>
              </a:schemeClr>
            </a:gs>
            <a:gs pos="56000">
              <a:schemeClr val="bg1">
                <a:shade val="90000"/>
                <a:satMod val="375000"/>
                <a:lumMod val="17000"/>
                <a:alpha val="86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Dubinová\Dokumenty\AJKA\nasa-erupcion-superficie-solar-2-2012-09-5-18-51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643306" y="1571612"/>
            <a:ext cx="5081387" cy="44291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688632" cy="66859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Slnko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285860"/>
            <a:ext cx="8606190" cy="4929222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sk-SK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9600" dirty="0" smtClean="0"/>
              <a:t>obrovská rotujúca  plynová guľa - naša najbližšia hviezda a zároveň najjasnejšia hviezda na oblohe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k-SK" sz="8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9600" dirty="0" smtClean="0"/>
              <a:t>najväčšie nebeské teleso slnečnej sústavy - má približne 109-krát väčší priemer ako Zem a 1 300 000-násobne väčší objem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k-SK" sz="8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9600" dirty="0" smtClean="0"/>
              <a:t>jeho hmotnosť  a svietivosť je väčšia ako priemer hviezd nachádzajúcich sa v Mliečnej dráhe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k-SK" sz="8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9600" dirty="0" smtClean="0"/>
              <a:t>zdrojom žiarivej energie Slnka je  premena vodíka na hélium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k-SK" sz="8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9600" dirty="0" smtClean="0"/>
              <a:t>okrem fyzikálnych a chemických procesov  je slnečná energia nevyhnutná pre fotosyntézu rastlín a zrakovú orientáciu živočíchov (slnečné  žiarenie umožňuje tiež vznik  vitamínu D)</a:t>
            </a:r>
          </a:p>
        </p:txBody>
      </p:sp>
    </p:spTree>
    <p:extLst>
      <p:ext uri="{BB962C8B-B14F-4D97-AF65-F5344CB8AC3E}">
        <p14:creationId xmlns:p14="http://schemas.microsoft.com/office/powerpoint/2010/main" xmlns="" val="42749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78024" cy="71438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Planéty slnečnej sústavy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79512" y="1268760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k-SK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Merkúr:</a:t>
            </a:r>
            <a:r>
              <a:rPr lang="sk-SK" sz="2200" dirty="0" smtClean="0"/>
              <a:t> prvá a najrýchlejšia planéta, nemá ročné obdobia, nemá ani atmosféru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643438" y="1285860"/>
            <a:ext cx="3643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Venuša:</a:t>
            </a:r>
            <a:r>
              <a:rPr lang="sk-SK" sz="2200" dirty="0" smtClean="0"/>
              <a:t> po Slnku a  Mesiaci najjasnejší objekt viditeľný zo Zeme, obklopená veľmi hustou atmosférou</a:t>
            </a:r>
            <a:endParaRPr lang="sk-SK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4929190" y="3357562"/>
            <a:ext cx="392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Zem:</a:t>
            </a: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dirty="0" smtClean="0"/>
              <a:t>jediná planéta, na ktorej je voda a život, okolo nej obieha  jeden Mesiac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42844" y="4500570"/>
            <a:ext cx="29289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Mars:</a:t>
            </a: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dirty="0" smtClean="0"/>
              <a:t>červená planéta (pre výskyt železa), druhá najmenšia  po Merkúre.</a:t>
            </a:r>
            <a:r>
              <a:rPr lang="pl-PL" sz="2200" dirty="0" smtClean="0"/>
              <a:t> Obehne okolo Slnka za 687 dní.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786314" y="5072074"/>
            <a:ext cx="4500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Jupiter: </a:t>
            </a:r>
            <a:r>
              <a:rPr lang="pl-PL" sz="2200" dirty="0" smtClean="0"/>
              <a:t>najväčšia planéta</a:t>
            </a:r>
            <a:r>
              <a:rPr lang="sk-SK" sz="2200" dirty="0" smtClean="0"/>
              <a:t>, obklopuje ho nevýrazný prstenec z prachu a plynu, </a:t>
            </a:r>
            <a:r>
              <a:rPr lang="sk-SK" sz="2200" dirty="0" err="1" smtClean="0"/>
              <a:t>ob</a:t>
            </a:r>
            <a:r>
              <a:rPr lang="it-IT" sz="2200" dirty="0" smtClean="0"/>
              <a:t>ieha</a:t>
            </a:r>
            <a:r>
              <a:rPr lang="sk-SK" sz="2200" dirty="0" smtClean="0"/>
              <a:t> okolo neho veľa</a:t>
            </a:r>
            <a:r>
              <a:rPr lang="it-IT" sz="2200" dirty="0" smtClean="0"/>
              <a:t> mesiacov</a:t>
            </a:r>
            <a:r>
              <a:rPr lang="sk-SK" sz="2200" dirty="0" smtClean="0"/>
              <a:t> (dnes ich poznáme 67)</a:t>
            </a:r>
            <a:endParaRPr lang="sk-SK" dirty="0"/>
          </a:p>
        </p:txBody>
      </p:sp>
      <p:pic>
        <p:nvPicPr>
          <p:cNvPr id="13314" name="Picture 2" descr="Výsledok vyhľadávania obrázkov pre dopyt ma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1928826" cy="1322433"/>
          </a:xfrm>
          <a:prstGeom prst="rect">
            <a:avLst/>
          </a:prstGeom>
          <a:noFill/>
        </p:spPr>
      </p:pic>
      <p:pic>
        <p:nvPicPr>
          <p:cNvPr id="13316" name="Picture 4" descr="Výsledok vyhľadávania obrázkov pre dopyt venuš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000240"/>
            <a:ext cx="1214446" cy="1214447"/>
          </a:xfrm>
          <a:prstGeom prst="rect">
            <a:avLst/>
          </a:prstGeom>
          <a:noFill/>
        </p:spPr>
      </p:pic>
      <p:pic>
        <p:nvPicPr>
          <p:cNvPr id="13318" name="Picture 6" descr="Súvisiaci obrázo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1714512" cy="1698380"/>
          </a:xfrm>
          <a:prstGeom prst="rect">
            <a:avLst/>
          </a:prstGeom>
          <a:noFill/>
        </p:spPr>
      </p:pic>
      <p:pic>
        <p:nvPicPr>
          <p:cNvPr id="13320" name="Picture 8" descr="Výsledok vyhľadávania obrázkov pre dopyt merkú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1357298"/>
            <a:ext cx="1227926" cy="1214446"/>
          </a:xfrm>
          <a:prstGeom prst="rect">
            <a:avLst/>
          </a:prstGeom>
          <a:noFill/>
        </p:spPr>
      </p:pic>
      <p:pic>
        <p:nvPicPr>
          <p:cNvPr id="12290" name="Picture 2" descr="Výsledok vyhľadávania obrázkov pre dopyt obrazok zem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3071810"/>
            <a:ext cx="1714512" cy="158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16016" y="3356991"/>
            <a:ext cx="3970784" cy="920765"/>
          </a:xfrm>
        </p:spPr>
        <p:txBody>
          <a:bodyPr wrap="square">
            <a:spAutoFit/>
          </a:bodyPr>
          <a:lstStyle/>
          <a:p>
            <a:pPr>
              <a:buNone/>
            </a:pPr>
            <a:endParaRPr lang="sk-SK" sz="2400" dirty="0" smtClean="0">
              <a:cs typeface="Arabic Typesetting" pitchFamily="66" charset="-78"/>
            </a:endParaRPr>
          </a:p>
          <a:p>
            <a:pPr>
              <a:buNone/>
            </a:pP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2143108" y="4357694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Urán:</a:t>
            </a:r>
            <a:r>
              <a:rPr lang="sk-SK" sz="2400" dirty="0" smtClean="0"/>
              <a:t> siedma planéta, má najchladnejšiu atmosféru v celej slnečnej sústave a prstenec ktorý nie je vidieť voľným okom</a:t>
            </a:r>
            <a:endParaRPr lang="sk-SK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5429256" y="571480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8F45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Neptún:</a:t>
            </a:r>
            <a:r>
              <a:rPr lang="sk-SK" sz="2400" b="1" dirty="0" smtClean="0">
                <a:solidFill>
                  <a:srgbClr val="7030A0"/>
                </a:solidFill>
              </a:rPr>
              <a:t> </a:t>
            </a:r>
            <a:r>
              <a:rPr lang="sk-SK" sz="2400" dirty="0" smtClean="0"/>
              <a:t>v súčasnosti posledná planéta slnečnej sústavy, panujú na ňom silné vetry a veľké búrky</a:t>
            </a:r>
            <a:endParaRPr lang="sk-SK" sz="2400" dirty="0"/>
          </a:p>
        </p:txBody>
      </p:sp>
      <p:sp>
        <p:nvSpPr>
          <p:cNvPr id="9" name="BlokTextu 8"/>
          <p:cNvSpPr txBox="1"/>
          <p:nvPr/>
        </p:nvSpPr>
        <p:spPr>
          <a:xfrm>
            <a:off x="5500694" y="2928934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Pluto</a:t>
            </a:r>
            <a:r>
              <a:rPr lang="sk-SK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:</a:t>
            </a:r>
            <a:r>
              <a:rPr lang="sk-SK" sz="2400" dirty="0" smtClean="0">
                <a:cs typeface="Arabic Typesetting" pitchFamily="66" charset="-78"/>
              </a:rPr>
              <a:t> kamenno-ľadové teleso, do roku 2006 deviata planéta slnečnej sústavy</a:t>
            </a:r>
            <a:endParaRPr lang="sk-SK" sz="2400" dirty="0"/>
          </a:p>
        </p:txBody>
      </p:sp>
      <p:pic>
        <p:nvPicPr>
          <p:cNvPr id="12290" name="Picture 2" descr="Výsledok vyhľadávania obrázko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2357454" cy="1833999"/>
          </a:xfrm>
          <a:prstGeom prst="rect">
            <a:avLst/>
          </a:prstGeom>
          <a:noFill/>
        </p:spPr>
      </p:pic>
      <p:pic>
        <p:nvPicPr>
          <p:cNvPr id="12292" name="Picture 4" descr="Súvisiaci obrázo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1841574" cy="1785950"/>
          </a:xfrm>
          <a:prstGeom prst="rect">
            <a:avLst/>
          </a:prstGeom>
          <a:noFill/>
        </p:spPr>
      </p:pic>
      <p:pic>
        <p:nvPicPr>
          <p:cNvPr id="12294" name="Picture 6" descr="Výsledok vyhľadávania obrázkov pre dopyt neptu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71480"/>
            <a:ext cx="1714512" cy="1714512"/>
          </a:xfrm>
          <a:prstGeom prst="rect">
            <a:avLst/>
          </a:prstGeom>
          <a:noFill/>
        </p:spPr>
      </p:pic>
      <p:pic>
        <p:nvPicPr>
          <p:cNvPr id="12298" name="Picture 10" descr="Súvisiaci obrázok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4357694"/>
            <a:ext cx="1571636" cy="1473419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 flipH="1">
            <a:off x="214282" y="2000240"/>
            <a:ext cx="3533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Saturn:</a:t>
            </a:r>
            <a:r>
              <a:rPr lang="sk-SK" sz="2400" dirty="0" smtClean="0"/>
              <a:t> po Jupiteri druhá najväčšia z planét, má prstenec z ľadu, skál a prachu pozorovateľný aj zo Zeme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4729170" cy="914400"/>
          </a:xfrm>
        </p:spPr>
        <p:txBody>
          <a:bodyPr/>
          <a:lstStyle/>
          <a:p>
            <a:r>
              <a:rPr lang="sk-SK" b="1" dirty="0" smtClean="0">
                <a:solidFill>
                  <a:srgbClr val="FFCC00"/>
                </a:solidFill>
                <a:latin typeface="+mn-lt"/>
              </a:rPr>
              <a:t>Dejiny pozorovania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3643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600" dirty="0" smtClean="0"/>
              <a:t>pozorovanie Slnka a planét začalo oveľa skôr ako bol vynájdený ďalekohľad (</a:t>
            </a:r>
            <a:r>
              <a:rPr lang="sk-SK" sz="2600" dirty="0" err="1" smtClean="0"/>
              <a:t>Hans</a:t>
            </a:r>
            <a:r>
              <a:rPr lang="sk-SK" sz="2600" dirty="0" smtClean="0"/>
              <a:t> </a:t>
            </a:r>
            <a:r>
              <a:rPr lang="sk-SK" sz="2600" dirty="0" err="1" smtClean="0"/>
              <a:t>Lippershey</a:t>
            </a:r>
            <a:r>
              <a:rPr lang="sk-SK" sz="2600" dirty="0" smtClean="0"/>
              <a:t>, </a:t>
            </a:r>
            <a:r>
              <a:rPr lang="sk-SK" sz="2600" dirty="0" err="1" smtClean="0"/>
              <a:t>Galileo</a:t>
            </a:r>
            <a:r>
              <a:rPr lang="sk-SK" sz="2600" dirty="0" smtClean="0"/>
              <a:t> </a:t>
            </a:r>
            <a:r>
              <a:rPr lang="sk-SK" sz="2600" dirty="0" err="1" smtClean="0"/>
              <a:t>Galilei</a:t>
            </a:r>
            <a:r>
              <a:rPr lang="sk-SK" sz="2600" dirty="0" smtClean="0"/>
              <a:t>, v 17.storočí)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sk-SK" sz="1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600" dirty="0" smtClean="0"/>
              <a:t>prvé zmienky sa dochovali z Babylonu. Sledovali pohyb Slnka po oblohe, zatmenia Slnka a Mesiaca, poznali hviezdy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sk-SK" sz="1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600" dirty="0" smtClean="0"/>
              <a:t>Číňania poznali pohyb Slnka tak presne, že mohli predpovedať zatmenia Slnka a Mesiaca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sk-SK" sz="1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600" dirty="0" smtClean="0"/>
              <a:t>po objavení ďalekohľadu sa začali pozorovať slnečné škvrny,       z čoho vyplynulo spoznanie tvaru a rotácie Slnka</a:t>
            </a:r>
            <a:endParaRPr lang="sk-SK" sz="2600" dirty="0"/>
          </a:p>
        </p:txBody>
      </p:sp>
      <p:pic>
        <p:nvPicPr>
          <p:cNvPr id="2050" name="Picture 2" descr="Výsledok vyhľadávania obrázkov pre dopyt zatmenie sl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42852"/>
            <a:ext cx="2857520" cy="1442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5143512"/>
            <a:ext cx="2125470" cy="159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Výsledok vyhľadávania obrázkov pre dopyt galileo galilei astronom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214950"/>
            <a:ext cx="2310381" cy="1504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2857488" y="528638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dirty="0" smtClean="0"/>
              <a:t>   K pozorovaniu Slnka a  </a:t>
            </a:r>
          </a:p>
          <a:p>
            <a:r>
              <a:rPr lang="sk-SK" sz="2400" dirty="0" smtClean="0"/>
              <a:t>      vesmíru dnes veľmi </a:t>
            </a:r>
          </a:p>
          <a:p>
            <a:r>
              <a:rPr lang="sk-SK" sz="2400" dirty="0" smtClean="0"/>
              <a:t>      pomáha fotografia.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857916" cy="64294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C00"/>
                </a:solidFill>
                <a:latin typeface="+mn-lt"/>
              </a:rPr>
              <a:t>                Kométy</a:t>
            </a:r>
            <a:endParaRPr lang="sk-SK" b="1" dirty="0">
              <a:solidFill>
                <a:srgbClr val="FFCC00"/>
              </a:solidFill>
              <a:latin typeface="+mn-lt"/>
            </a:endParaRPr>
          </a:p>
        </p:txBody>
      </p:sp>
      <p:pic>
        <p:nvPicPr>
          <p:cNvPr id="9218" name="Picture 2" descr="Výsledok vyhľadávania obrázkov pre dopyt komé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2808312" cy="1864720"/>
          </a:xfrm>
          <a:prstGeom prst="rect">
            <a:avLst/>
          </a:prstGeom>
          <a:noFill/>
        </p:spPr>
      </p:pic>
      <p:sp>
        <p:nvSpPr>
          <p:cNvPr id="10" name="Zástupný symbol obsahu 2"/>
          <p:cNvSpPr txBox="1">
            <a:spLocks/>
          </p:cNvSpPr>
          <p:nvPr/>
        </p:nvSpPr>
        <p:spPr>
          <a:xfrm>
            <a:off x="395536" y="1385392"/>
            <a:ext cx="7704856" cy="54726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hrudy skál a ľadu (jadro), obklopené plynným                   mrakom a prachom (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koma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tvorí sa v blízkosti Slnka)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rozdiel od planét a mesiacov nesvietia iba odrazeným slnečným svetlom, ale majú vlastný zdroj žiarenia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chvost kométy vzniká z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komy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vplyvom slnečného vetra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obiehajú okolo Slnka po veľkých elipsových dráhach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najznámejšími sú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Halleyová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Hale-Boppová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kométa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kométe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Čurjumov-Gesarimenko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pristála sonda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Rosetta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ktorú vyvíjali                                                  aj v našom Ústave experimentálnej                                 fyziky SAV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Obrázok 10" descr="hb-oh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88640"/>
            <a:ext cx="2232248" cy="1489328"/>
          </a:xfrm>
          <a:prstGeom prst="rect">
            <a:avLst/>
          </a:prstGeom>
        </p:spPr>
      </p:pic>
      <p:pic>
        <p:nvPicPr>
          <p:cNvPr id="13" name="Obrázok 12" descr="Roset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5013176"/>
            <a:ext cx="2592288" cy="1652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10349</TotalTime>
  <Words>1033</Words>
  <Application>Microsoft Office PowerPoint</Application>
  <PresentationFormat>Prezentácia na obrazovke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Metro</vt:lpstr>
      <vt:lpstr>Snímka 1</vt:lpstr>
      <vt:lpstr>Súhrn</vt:lpstr>
      <vt:lpstr>Úvod</vt:lpstr>
      <vt:lpstr>Ako vznikla slnečná sústava</vt:lpstr>
      <vt:lpstr>Slnko</vt:lpstr>
      <vt:lpstr>Planéty slnečnej sústavy</vt:lpstr>
      <vt:lpstr>Snímka 7</vt:lpstr>
      <vt:lpstr>Dejiny pozorovania</vt:lpstr>
      <vt:lpstr>                Kométy</vt:lpstr>
      <vt:lpstr>Meteory</vt:lpstr>
      <vt:lpstr>Polárna žiara</vt:lpstr>
      <vt:lpstr>Čo vedia naši žiaci</vt:lpstr>
      <vt:lpstr>Záver</vt:lpstr>
      <vt:lpstr>Zdroje</vt:lpstr>
      <vt:lpstr>Ako sme pomohli Petržalke</vt:lpstr>
      <vt:lpstr>Ďakujeme za pozornosť!</vt:lpstr>
      <vt:lpstr>Informované  súhlasy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Maminka</cp:lastModifiedBy>
  <cp:revision>163</cp:revision>
  <dcterms:created xsi:type="dcterms:W3CDTF">2017-02-10T12:45:26Z</dcterms:created>
  <dcterms:modified xsi:type="dcterms:W3CDTF">2017-04-04T15:38:17Z</dcterms:modified>
</cp:coreProperties>
</file>