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3" r:id="rId5"/>
    <p:sldId id="262" r:id="rId6"/>
    <p:sldId id="258" r:id="rId7"/>
    <p:sldId id="268" r:id="rId8"/>
    <p:sldId id="265" r:id="rId9"/>
    <p:sldId id="266" r:id="rId10"/>
    <p:sldId id="267" r:id="rId11"/>
    <p:sldId id="257" r:id="rId12"/>
    <p:sldId id="269" r:id="rId13"/>
    <p:sldId id="270" r:id="rId1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>
        <p:scale>
          <a:sx n="79" d="100"/>
          <a:sy n="79" d="100"/>
        </p:scale>
        <p:origin x="-127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slovenská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Sheet1!$A$5:$A$7</c:f>
              <c:strCache>
                <c:ptCount val="3"/>
                <c:pt idx="0">
                  <c:v>Moja národnosť je pre mňa v každodennom živote zväčša výhodou </c:v>
                </c:pt>
                <c:pt idx="1">
                  <c:v>Nepríjemný pocit kvôli svojej národnosti</c:v>
                </c:pt>
                <c:pt idx="2">
                  <c:v>Pocit, že je lepšie zatajiť národnosť</c:v>
                </c:pt>
              </c:strCache>
            </c:strRef>
          </c:cat>
          <c:val>
            <c:numRef>
              <c:f>Sheet1!$B$5:$B$7</c:f>
              <c:numCache>
                <c:formatCode>General</c:formatCode>
                <c:ptCount val="3"/>
                <c:pt idx="0">
                  <c:v>44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maďarská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Sheet1!$A$5:$A$7</c:f>
              <c:strCache>
                <c:ptCount val="3"/>
                <c:pt idx="0">
                  <c:v>Moja národnosť je pre mňa v každodennom živote zväčša výhodou </c:v>
                </c:pt>
                <c:pt idx="1">
                  <c:v>Nepríjemný pocit kvôli svojej národnosti</c:v>
                </c:pt>
                <c:pt idx="2">
                  <c:v>Pocit, že je lepšie zatajiť národnosť</c:v>
                </c:pt>
              </c:strCache>
            </c:strRef>
          </c:cat>
          <c:val>
            <c:numRef>
              <c:f>Sheet1!$C$5:$C$7</c:f>
              <c:numCache>
                <c:formatCode>General</c:formatCode>
                <c:ptCount val="3"/>
                <c:pt idx="0">
                  <c:v>33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rómska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Sheet1!$A$5:$A$7</c:f>
              <c:strCache>
                <c:ptCount val="3"/>
                <c:pt idx="0">
                  <c:v>Moja národnosť je pre mňa v každodennom živote zväčša výhodou </c:v>
                </c:pt>
                <c:pt idx="1">
                  <c:v>Nepríjemný pocit kvôli svojej národnosti</c:v>
                </c:pt>
                <c:pt idx="2">
                  <c:v>Pocit, že je lepšie zatajiť národnosť</c:v>
                </c:pt>
              </c:strCache>
            </c:strRef>
          </c:cat>
          <c:val>
            <c:numRef>
              <c:f>Sheet1!$D$5:$D$7</c:f>
              <c:numCache>
                <c:formatCode>General</c:formatCode>
                <c:ptCount val="3"/>
                <c:pt idx="0">
                  <c:v>19</c:v>
                </c:pt>
                <c:pt idx="1">
                  <c:v>24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280576"/>
        <c:axId val="58294656"/>
        <c:axId val="0"/>
      </c:bar3DChart>
      <c:catAx>
        <c:axId val="5828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sk-SK"/>
          </a:p>
        </c:txPr>
        <c:crossAx val="58294656"/>
        <c:crosses val="autoZero"/>
        <c:auto val="1"/>
        <c:lblAlgn val="ctr"/>
        <c:lblOffset val="100"/>
        <c:noMultiLvlLbl val="0"/>
      </c:catAx>
      <c:valAx>
        <c:axId val="5829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2805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600" baseline="0"/>
          </a:pPr>
          <a:endParaRPr lang="sk-SK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F8ECE-CC44-4137-BF2E-92E8927164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2431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C73AC-9404-400A-8729-941B0684288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9883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8C264-90CE-4BB9-B45A-36699707149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5527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958B-E76A-45D5-95D2-25A9FD668BD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0567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4BE24-F0BA-46AE-827E-8465A9171D9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7012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6AC1A-6EEC-4101-AAF9-6B3AA4F8746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407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3C78-80AE-4115-8874-4B9A79A3B57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7835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AF0D6-7B1F-4E2E-B7DE-98C0B5DE869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9520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88CD5-A9E9-4916-8FFA-AA8B792BDCC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5309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21E27-6950-4DA0-AFC3-875FAEDE86F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5354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3439A-0135-4108-9BF7-26843AA3A67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817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E795ED6-736D-4F2B-AEE1-BD4515A6C95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Zuza.kusa@savba.sk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altLang="sk-SK" sz="3200" dirty="0" smtClean="0"/>
              <a:t>Zrkadlový háj </a:t>
            </a:r>
            <a:br>
              <a:rPr lang="sk-SK" altLang="sk-SK" sz="3200" dirty="0" smtClean="0"/>
            </a:br>
            <a:r>
              <a:rPr lang="sk-SK" altLang="sk-SK" sz="2800" dirty="0" smtClean="0"/>
              <a:t>15. 11. 2013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k-SK" altLang="sk-SK" b="1" dirty="0" smtClean="0"/>
              <a:t>Každodenná sociológia</a:t>
            </a:r>
          </a:p>
          <a:p>
            <a:pPr eaLnBrk="1" hangingPunct="1"/>
            <a:r>
              <a:rPr lang="sk-SK" altLang="sk-SK" dirty="0" smtClean="0"/>
              <a:t>Zuzana Kusá</a:t>
            </a:r>
          </a:p>
          <a:p>
            <a:pPr eaLnBrk="1" hangingPunct="1"/>
            <a:r>
              <a:rPr lang="sk-SK" altLang="sk-SK" dirty="0" smtClean="0"/>
              <a:t>Sociologický ústav SAV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8679"/>
            <a:ext cx="2019548" cy="1906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Podiel tých, čo </a:t>
            </a:r>
            <a:r>
              <a:rPr lang="sk-SK" sz="3200" b="1" dirty="0" smtClean="0"/>
              <a:t>nechcú mať za susedov </a:t>
            </a:r>
            <a:r>
              <a:rPr lang="sk-SK" sz="3200" dirty="0" smtClean="0"/>
              <a:t>ľudí, ktorí boli trestaní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" y="1700808"/>
            <a:ext cx="9062548" cy="4910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6081" y="6442271"/>
            <a:ext cx="3171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/>
              <a:t>© Výskum európskych hodnôt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124744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>
                <a:solidFill>
                  <a:srgbClr val="C00000"/>
                </a:solidFill>
              </a:rPr>
              <a:t>Počet vlámaní do bytov za deň:</a:t>
            </a:r>
          </a:p>
          <a:p>
            <a:r>
              <a:rPr lang="sk-SK" dirty="0" smtClean="0">
                <a:solidFill>
                  <a:srgbClr val="C00000"/>
                </a:solidFill>
              </a:rPr>
              <a:t>Dánsko: 122</a:t>
            </a:r>
          </a:p>
          <a:p>
            <a:r>
              <a:rPr lang="sk-SK" dirty="0" smtClean="0">
                <a:solidFill>
                  <a:srgbClr val="C00000"/>
                </a:solidFill>
              </a:rPr>
              <a:t>Fínsko: 17,7</a:t>
            </a:r>
          </a:p>
          <a:p>
            <a:r>
              <a:rPr lang="sk-SK" dirty="0" smtClean="0">
                <a:solidFill>
                  <a:srgbClr val="C00000"/>
                </a:solidFill>
              </a:rPr>
              <a:t>Írsko: 15</a:t>
            </a:r>
          </a:p>
          <a:p>
            <a:r>
              <a:rPr lang="sk-SK" dirty="0" smtClean="0">
                <a:solidFill>
                  <a:srgbClr val="C00000"/>
                </a:solidFill>
              </a:rPr>
              <a:t>Nórsko: 20</a:t>
            </a:r>
          </a:p>
          <a:p>
            <a:r>
              <a:rPr lang="sk-SK" dirty="0" smtClean="0">
                <a:solidFill>
                  <a:srgbClr val="C00000"/>
                </a:solidFill>
              </a:rPr>
              <a:t>Slovensko: 5</a:t>
            </a:r>
          </a:p>
          <a:p>
            <a:r>
              <a:rPr lang="sk-SK" dirty="0" smtClean="0">
                <a:solidFill>
                  <a:srgbClr val="7030A0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50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Dôver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225"/>
            <a:ext cx="91440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2800" dirty="0" smtClean="0"/>
              <a:t>Podiel tých, ktorí si myslia, že vo všeobecnosti </a:t>
            </a:r>
            <a:r>
              <a:rPr lang="sk-SK" altLang="sk-SK" sz="2800" b="1" dirty="0" smtClean="0"/>
              <a:t>ľuďom možno dôverovať</a:t>
            </a:r>
            <a:r>
              <a:rPr lang="sk-SK" altLang="sk-SK" sz="2800" dirty="0" smtClean="0"/>
              <a:t> (v %)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8104" y="6442033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© Výskum európskych hodnôt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Záverečné otázky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Prečo si na </a:t>
            </a:r>
            <a:r>
              <a:rPr lang="sk-SK" dirty="0"/>
              <a:t>Slovensku</a:t>
            </a:r>
            <a:r>
              <a:rPr lang="sk-SK" dirty="0" smtClean="0"/>
              <a:t> tak </a:t>
            </a:r>
            <a:r>
              <a:rPr lang="sk-SK" dirty="0" smtClean="0">
                <a:solidFill>
                  <a:srgbClr val="C00000"/>
                </a:solidFill>
              </a:rPr>
              <a:t>málo dôverujeme</a:t>
            </a:r>
            <a:r>
              <a:rPr lang="sk-SK" dirty="0" smtClean="0"/>
              <a:t>?</a:t>
            </a:r>
          </a:p>
          <a:p>
            <a:pPr marL="0" indent="0">
              <a:buNone/>
            </a:pPr>
            <a:r>
              <a:rPr lang="sk-SK" dirty="0" smtClean="0"/>
              <a:t>Máme horšie skúsenosti ako iní? </a:t>
            </a:r>
          </a:p>
          <a:p>
            <a:pPr marL="0" indent="0">
              <a:buNone/>
            </a:pPr>
            <a:r>
              <a:rPr lang="sk-SK" dirty="0" smtClean="0"/>
              <a:t>Sme rozumnejší ako iní? </a:t>
            </a:r>
          </a:p>
          <a:p>
            <a:pPr marL="0" indent="0">
              <a:buNone/>
            </a:pPr>
            <a:r>
              <a:rPr lang="sk-SK" dirty="0" smtClean="0"/>
              <a:t>Veríme sami sebe menej ako iní? </a:t>
            </a:r>
          </a:p>
          <a:p>
            <a:pPr marL="0" indent="0">
              <a:buNone/>
            </a:pPr>
            <a:r>
              <a:rPr lang="sk-SK" dirty="0" smtClean="0"/>
              <a:t>Dôverujú deti viac ako dospelí?</a:t>
            </a:r>
          </a:p>
          <a:p>
            <a:pPr marL="0" indent="0">
              <a:buNone/>
            </a:pPr>
            <a:r>
              <a:rPr lang="sk-SK" dirty="0" smtClean="0"/>
              <a:t>Kde sa žije lepšie – medzi dôverujúcimi alebo medzi opatrnými?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1653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http://www.atlasofeuropeanvalues.eu/new/home.php?lang=sk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437063"/>
            <a:ext cx="7772400" cy="1362075"/>
          </a:xfrm>
        </p:spPr>
        <p:txBody>
          <a:bodyPr/>
          <a:lstStyle/>
          <a:p>
            <a:pPr algn="ctr"/>
            <a:r>
              <a:rPr lang="sk-SK" dirty="0" smtClean="0"/>
              <a:t>Koniec!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23944"/>
            <a:ext cx="4248472" cy="2795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6096" y="638132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err="1" smtClean="0">
                <a:hlinkClick r:id="rId3"/>
              </a:rPr>
              <a:t>zuza.kusa@savba.sk</a:t>
            </a:r>
            <a:endParaRPr lang="sk-SK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Kto sú tí druhí a kto sme my?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0098" y="1556792"/>
            <a:ext cx="4040188" cy="639762"/>
          </a:xfrm>
        </p:spPr>
        <p:txBody>
          <a:bodyPr/>
          <a:lstStyle/>
          <a:p>
            <a:r>
              <a:rPr lang="sk-SK" dirty="0" smtClean="0"/>
              <a:t>Susedstvo </a:t>
            </a:r>
            <a:endParaRPr lang="en-GB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53757"/>
            <a:ext cx="2817808" cy="3951288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zaváži</a:t>
            </a:r>
            <a:endParaRPr lang="en-GB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04864"/>
            <a:ext cx="2535898" cy="316835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" y="4651310"/>
            <a:ext cx="2809961" cy="2107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65104"/>
            <a:ext cx="2699889" cy="239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Hráme všetci divadlo?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Môžeme si v ňom slobodne vybrať úlohu? </a:t>
            </a:r>
          </a:p>
          <a:p>
            <a:r>
              <a:rPr lang="sk-SK" dirty="0" smtClean="0"/>
              <a:t>Môžeme všetci byť, čím chceme? </a:t>
            </a:r>
          </a:p>
          <a:p>
            <a:r>
              <a:rPr lang="sk-SK" dirty="0" smtClean="0"/>
              <a:t> Môžeme byť tým, čím chceme, navzdory ostatným?</a:t>
            </a:r>
          </a:p>
          <a:p>
            <a:endParaRPr lang="sk-SK" dirty="0"/>
          </a:p>
          <a:p>
            <a:pPr marL="0" indent="0" algn="r">
              <a:buNone/>
            </a:pPr>
            <a:r>
              <a:rPr lang="sk-SK" dirty="0" smtClean="0"/>
              <a:t>Rekvizity (zdroje)</a:t>
            </a:r>
          </a:p>
          <a:p>
            <a:pPr marL="0" indent="0" algn="r">
              <a:buNone/>
            </a:pPr>
            <a:r>
              <a:rPr lang="sk-SK" dirty="0" smtClean="0"/>
              <a:t>členstvá </a:t>
            </a:r>
          </a:p>
          <a:p>
            <a:pPr marL="0" indent="0" algn="r">
              <a:buNone/>
            </a:pPr>
            <a:r>
              <a:rPr lang="sk-SK" dirty="0" smtClean="0"/>
              <a:t>skupinová podpora</a:t>
            </a:r>
            <a:endParaRPr lang="sk-SK" dirty="0"/>
          </a:p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11560" y="4498310"/>
            <a:ext cx="1872208" cy="978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763688" y="4202932"/>
            <a:ext cx="172819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763688" y="4725144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627784" y="4509120"/>
            <a:ext cx="2412268" cy="828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55576" y="3789040"/>
            <a:ext cx="158417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20713" y="41397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žiak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52924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syn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123728" y="43558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Petržalčan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47971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hokejista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041830" y="47251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beatboxer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0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Rekvizity identity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2952328" cy="3816424"/>
          </a:xfrm>
        </p:spPr>
      </p:pic>
      <p:sp>
        <p:nvSpPr>
          <p:cNvPr id="10" name="TextBox 9"/>
          <p:cNvSpPr txBox="1"/>
          <p:nvPr/>
        </p:nvSpPr>
        <p:spPr>
          <a:xfrm>
            <a:off x="1331639" y="1772816"/>
            <a:ext cx="973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dirty="0" smtClean="0"/>
              <a:t>?</a:t>
            </a:r>
            <a:endParaRPr lang="en-GB" sz="6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58" y="3356992"/>
            <a:ext cx="1460500" cy="1460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3599">
            <a:off x="1818621" y="1988839"/>
            <a:ext cx="2291599" cy="15249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964070" y="5301208"/>
            <a:ext cx="1809750" cy="878185"/>
          </a:xfrm>
          <a:prstGeom prst="rect">
            <a:avLst/>
          </a:prstGeom>
        </p:spPr>
      </p:pic>
      <p:pic>
        <p:nvPicPr>
          <p:cNvPr id="15" name="Content Placeholder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619">
            <a:off x="4799006" y="2248208"/>
            <a:ext cx="4695512" cy="31325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48064" y="170080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Sedliakovi stačila kniha, aby ho považovali za proroka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5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Aby sme boli niekým, potrebujeme (?)</a:t>
            </a:r>
            <a:endParaRPr lang="en-GB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386">
            <a:off x="3898513" y="4120939"/>
            <a:ext cx="1746250" cy="1162050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981075"/>
            <a:ext cx="4040188" cy="1143000"/>
          </a:xfrm>
        </p:spPr>
        <p:txBody>
          <a:bodyPr/>
          <a:lstStyle/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5" y="4509120"/>
            <a:ext cx="2742952" cy="2057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54461"/>
            <a:ext cx="2736304" cy="18208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32235"/>
            <a:ext cx="1774552" cy="17745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" y="1526719"/>
            <a:ext cx="2278608" cy="22887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59" y="4221088"/>
            <a:ext cx="278789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5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sz="2800" dirty="0" smtClean="0"/>
              <a:t>Podiel slovenskej, maďarskej </a:t>
            </a:r>
            <a:br>
              <a:rPr lang="sk-SK" sz="2800" dirty="0" smtClean="0"/>
            </a:br>
            <a:r>
              <a:rPr lang="sk-SK" sz="2800" dirty="0" smtClean="0"/>
              <a:t>a rómskej národnosti žiakov, ktorí si myslia: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64614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© Sociologický ústav SAV 2010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23729"/>
              </p:ext>
            </p:extLst>
          </p:nvPr>
        </p:nvGraphicFramePr>
        <p:xfrm>
          <a:off x="423738" y="1412776"/>
          <a:ext cx="8540750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21199028">
            <a:off x="55794" y="389855"/>
            <a:ext cx="4615651" cy="461665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Nie  všetko si môžeme vybrať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8549"/>
            <a:ext cx="8229600" cy="1143000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sk-SK" dirty="0" smtClean="0"/>
              <a:t>Viditeľne iní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 rot="21259949">
            <a:off x="2453920" y="1839198"/>
            <a:ext cx="6120680" cy="120032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Jeho mama myslela, </a:t>
            </a:r>
          </a:p>
          <a:p>
            <a:pPr algn="r"/>
            <a:r>
              <a:rPr lang="sk-SK" dirty="0" smtClean="0"/>
              <a:t>že neviem po maďarsky a </a:t>
            </a:r>
          </a:p>
          <a:p>
            <a:pPr algn="r"/>
            <a:r>
              <a:rPr lang="sk-SK" dirty="0" smtClean="0"/>
              <a:t>kričala naňho z okna: </a:t>
            </a:r>
          </a:p>
          <a:p>
            <a:pPr algn="r"/>
            <a:r>
              <a:rPr lang="sk-SK" dirty="0" smtClean="0"/>
              <a:t>„Nehraj sa s tým Rómom“ (Patrik)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7" t="-11967" r="6927" b="11967"/>
          <a:stretch/>
        </p:blipFill>
        <p:spPr>
          <a:xfrm>
            <a:off x="-10544" y="-186679"/>
            <a:ext cx="4774820" cy="3576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81636">
            <a:off x="15763" y="5656318"/>
            <a:ext cx="6840760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„Je </a:t>
            </a:r>
            <a:r>
              <a:rPr lang="sk-SK" dirty="0"/>
              <a:t>to </a:t>
            </a:r>
            <a:r>
              <a:rPr lang="sk-SK" dirty="0" smtClean="0"/>
              <a:t>nepríjemné, to </a:t>
            </a:r>
            <a:r>
              <a:rPr lang="sk-SK" dirty="0"/>
              <a:t>pokrikovanie...napríklad, keď ide okolo rómske dievča, </a:t>
            </a:r>
            <a:r>
              <a:rPr lang="sk-SK" dirty="0" smtClean="0"/>
              <a:t>začnú: </a:t>
            </a:r>
            <a:r>
              <a:rPr lang="sk-SK" dirty="0"/>
              <a:t>„Cigánka ide, pozrite sa na ňu, cigánka.“ Ale keď ide biele dievča je to </a:t>
            </a:r>
            <a:r>
              <a:rPr lang="sk-SK" dirty="0" smtClean="0"/>
              <a:t>normálne, nik </a:t>
            </a:r>
            <a:r>
              <a:rPr lang="sk-SK" dirty="0"/>
              <a:t>sa </a:t>
            </a:r>
            <a:r>
              <a:rPr lang="sk-SK" dirty="0" smtClean="0"/>
              <a:t>nestará.“ </a:t>
            </a:r>
            <a:r>
              <a:rPr lang="sk-SK" dirty="0"/>
              <a:t>(</a:t>
            </a:r>
            <a:r>
              <a:rPr lang="sk-SK" dirty="0" smtClean="0"/>
              <a:t>Laura)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789040"/>
            <a:ext cx="8280920" cy="1477328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i="1" dirty="0"/>
              <a:t>„</a:t>
            </a:r>
            <a:r>
              <a:rPr lang="sk-SK" dirty="0"/>
              <a:t>A proste na mňa nepovedia, že som Rómka. A </a:t>
            </a:r>
            <a:r>
              <a:rPr lang="sk-SK" dirty="0" smtClean="0"/>
              <a:t>keď </a:t>
            </a:r>
            <a:r>
              <a:rPr lang="sk-SK" dirty="0"/>
              <a:t>sme v kuchyni na </a:t>
            </a:r>
            <a:r>
              <a:rPr lang="sk-SK" dirty="0" smtClean="0"/>
              <a:t>praxi, ja môžem krájať, baliť palacinky, ale tých dvoch (tmavých Rómov) proste nedajú </a:t>
            </a:r>
            <a:r>
              <a:rPr lang="sk-SK" dirty="0"/>
              <a:t>k hrncom, alebo potravinám, ale im povedia, že toto je špinavé, toto ešte utri, </a:t>
            </a:r>
            <a:r>
              <a:rPr lang="sk-SK" dirty="0" smtClean="0"/>
              <a:t>tu </a:t>
            </a:r>
            <a:r>
              <a:rPr lang="sk-SK" dirty="0"/>
              <a:t>sa rozliala mláka a tak. To je taká ako keby upratovacia služba, že ich nedajú k hrncom, ako </a:t>
            </a:r>
            <a:r>
              <a:rPr lang="sk-SK" dirty="0" smtClean="0"/>
              <a:t>nás</a:t>
            </a:r>
            <a:r>
              <a:rPr lang="sk-SK" i="1" dirty="0" smtClean="0"/>
              <a:t>“ (</a:t>
            </a:r>
            <a:r>
              <a:rPr lang="sk-SK" dirty="0" smtClean="0"/>
              <a:t>Ľubka</a:t>
            </a:r>
            <a:r>
              <a:rPr lang="sk-SK" i="1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4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Sebaúcta a </a:t>
            </a:r>
            <a:r>
              <a:rPr lang="sk-SK" dirty="0"/>
              <a:t>s</a:t>
            </a:r>
            <a:r>
              <a:rPr lang="sk-SK" dirty="0" smtClean="0"/>
              <a:t>kupinová podpora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28575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31040"/>
            <a:ext cx="3143250" cy="3676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9" y="4755562"/>
            <a:ext cx="4618928" cy="2122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306101">
            <a:off x="196794" y="4358391"/>
            <a:ext cx="113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mama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98905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Zrkadlové Ja – ako ma vidí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532622">
            <a:off x="1331640" y="4358391"/>
            <a:ext cx="1296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mladší brat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 rot="21106516">
            <a:off x="2706110" y="4342041"/>
            <a:ext cx="109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spolužiak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 rot="979246">
            <a:off x="3952080" y="4423484"/>
            <a:ext cx="117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susedka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0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sk-SK" dirty="0" smtClean="0"/>
              <a:t>Čo ľudí drží pohromade?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Pravidlá </a:t>
            </a:r>
          </a:p>
          <a:p>
            <a:r>
              <a:rPr lang="sk-SK" dirty="0" smtClean="0"/>
              <a:t>Strach</a:t>
            </a:r>
          </a:p>
          <a:p>
            <a:r>
              <a:rPr lang="sk-SK" dirty="0" smtClean="0"/>
              <a:t>Bezpečie</a:t>
            </a:r>
          </a:p>
          <a:p>
            <a:r>
              <a:rPr lang="sk-SK" dirty="0" smtClean="0"/>
              <a:t>Vzájomné výhody a podpora</a:t>
            </a:r>
          </a:p>
          <a:p>
            <a:r>
              <a:rPr lang="sk-SK" dirty="0" smtClean="0"/>
              <a:t> Úcta </a:t>
            </a:r>
          </a:p>
          <a:p>
            <a:r>
              <a:rPr lang="sk-SK" b="1" dirty="0" smtClean="0"/>
              <a:t>Dôvera </a:t>
            </a:r>
          </a:p>
          <a:p>
            <a:r>
              <a:rPr lang="sk-SK" dirty="0" smtClean="0"/>
              <a:t>Hranice medzi nami a nimi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86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314</Words>
  <Application>Microsoft Office PowerPoint</Application>
  <PresentationFormat>Prezentácia na obrazovke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Predvolený návrh</vt:lpstr>
      <vt:lpstr>Zrkadlový háj  15. 11. 2013</vt:lpstr>
      <vt:lpstr>Kto sú tí druhí a kto sme my?</vt:lpstr>
      <vt:lpstr>Hráme všetci divadlo?</vt:lpstr>
      <vt:lpstr>Rekvizity identity</vt:lpstr>
      <vt:lpstr>Aby sme boli niekým, potrebujeme (?)</vt:lpstr>
      <vt:lpstr>Podiel slovenskej, maďarskej  a rómskej národnosti žiakov, ktorí si myslia:</vt:lpstr>
      <vt:lpstr>Viditeľne iní</vt:lpstr>
      <vt:lpstr>Sebaúcta a skupinová podpora</vt:lpstr>
      <vt:lpstr>Čo ľudí drží pohromade?</vt:lpstr>
      <vt:lpstr>Podiel tých, čo nechcú mať za susedov ľudí, ktorí boli trestaní</vt:lpstr>
      <vt:lpstr>Podiel tých, ktorí si myslia, že vo všeobecnosti ľuďom možno dôverovať (v %)</vt:lpstr>
      <vt:lpstr>Záverečné otázky</vt:lpstr>
      <vt:lpstr>Koniec!</vt:lpstr>
    </vt:vector>
  </TitlesOfParts>
  <Company>SUSAV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Superškola Zrkadlový háj  15. 11. 2013</dc:title>
  <dc:creator>Kusa</dc:creator>
  <cp:lastModifiedBy>Platznerová Michaela</cp:lastModifiedBy>
  <cp:revision>37</cp:revision>
  <dcterms:created xsi:type="dcterms:W3CDTF">2013-11-13T16:33:48Z</dcterms:created>
  <dcterms:modified xsi:type="dcterms:W3CDTF">2013-11-15T07:56:12Z</dcterms:modified>
</cp:coreProperties>
</file>