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60" r:id="rId3"/>
    <p:sldId id="261" r:id="rId4"/>
    <p:sldId id="263" r:id="rId5"/>
    <p:sldId id="265" r:id="rId6"/>
    <p:sldId id="267" r:id="rId7"/>
    <p:sldId id="268" r:id="rId8"/>
    <p:sldId id="262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3" autoAdjust="0"/>
  </p:normalViewPr>
  <p:slideViewPr>
    <p:cSldViewPr>
      <p:cViewPr varScale="1">
        <p:scale>
          <a:sx n="126" d="100"/>
          <a:sy n="126" d="100"/>
        </p:scale>
        <p:origin x="-159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4FFB7-5195-45C3-8002-408C8F17A401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FD872-C1CA-4E80-8706-D324EBC8D0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44E-1A19-4573-B87E-5D94A329E27E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2ED2-822A-45C6-8E5E-2F428BA04A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44E-1A19-4573-B87E-5D94A329E27E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2ED2-822A-45C6-8E5E-2F428BA04A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44E-1A19-4573-B87E-5D94A329E27E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2ED2-822A-45C6-8E5E-2F428BA04A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44E-1A19-4573-B87E-5D94A329E27E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2ED2-822A-45C6-8E5E-2F428BA04A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44E-1A19-4573-B87E-5D94A329E27E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2ED2-822A-45C6-8E5E-2F428BA04A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44E-1A19-4573-B87E-5D94A329E27E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2ED2-822A-45C6-8E5E-2F428BA04A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44E-1A19-4573-B87E-5D94A329E27E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2ED2-822A-45C6-8E5E-2F428BA04A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44E-1A19-4573-B87E-5D94A329E27E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2ED2-822A-45C6-8E5E-2F428BA04A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44E-1A19-4573-B87E-5D94A329E27E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2ED2-822A-45C6-8E5E-2F428BA04A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44E-1A19-4573-B87E-5D94A329E27E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2ED2-822A-45C6-8E5E-2F428BA04A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44E-1A19-4573-B87E-5D94A329E27E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2ED2-822A-45C6-8E5E-2F428BA04A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4244E-1A19-4573-B87E-5D94A329E27E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52ED2-822A-45C6-8E5E-2F428BA04AD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llistic_Research_Laborator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hyperlink" Target="http://en.wikipedia.org/wiki/ENIA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6000" dirty="0" smtClean="0"/>
              <a:t>Tajomný s</a:t>
            </a:r>
            <a:r>
              <a:rPr lang="en-US" sz="6000" dirty="0" smtClean="0"/>
              <a:t>vet </a:t>
            </a:r>
            <a:r>
              <a:rPr lang="sk-SK" sz="6000" dirty="0" smtClean="0"/>
              <a:t>šifier </a:t>
            </a:r>
            <a:r>
              <a:rPr lang="sk-SK" sz="5400" dirty="0" smtClean="0"/>
              <a:t>– </a:t>
            </a:r>
            <a:br>
              <a:rPr lang="sk-SK" sz="5400" dirty="0" smtClean="0"/>
            </a:br>
            <a:r>
              <a:rPr lang="sk-SK" sz="5400" dirty="0" smtClean="0"/>
              <a:t>umenie utajenia.</a:t>
            </a:r>
            <a:endParaRPr lang="sk-SK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200800" cy="1752600"/>
          </a:xfrm>
        </p:spPr>
        <p:txBody>
          <a:bodyPr/>
          <a:lstStyle/>
          <a:p>
            <a:r>
              <a:rPr lang="sk-SK" dirty="0" smtClean="0">
                <a:solidFill>
                  <a:srgbClr val="7030A0"/>
                </a:solidFill>
              </a:rPr>
              <a:t>Karol </a:t>
            </a:r>
            <a:r>
              <a:rPr lang="sk-SK" dirty="0" err="1" smtClean="0">
                <a:solidFill>
                  <a:srgbClr val="7030A0"/>
                </a:solidFill>
              </a:rPr>
              <a:t>Nemoga</a:t>
            </a:r>
            <a:endParaRPr lang="sk-SK" dirty="0" smtClean="0">
              <a:solidFill>
                <a:srgbClr val="7030A0"/>
              </a:solidFill>
            </a:endParaRPr>
          </a:p>
          <a:p>
            <a:r>
              <a:rPr lang="sk-SK" dirty="0" smtClean="0">
                <a:solidFill>
                  <a:srgbClr val="7030A0"/>
                </a:solidFill>
              </a:rPr>
              <a:t>DK Zrkadlový Háj, Petržalka, 5. júna 2013</a:t>
            </a:r>
            <a:endParaRPr lang="sk-SK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Vývoj počítačov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Charles</a:t>
            </a:r>
            <a:r>
              <a:rPr lang="sk-SK" dirty="0" smtClean="0"/>
              <a:t> </a:t>
            </a:r>
            <a:r>
              <a:rPr lang="sk-SK" dirty="0" err="1" smtClean="0"/>
              <a:t>Babbage</a:t>
            </a:r>
            <a:r>
              <a:rPr lang="sk-SK" dirty="0" smtClean="0"/>
              <a:t>, 1791 – 1871</a:t>
            </a:r>
          </a:p>
          <a:p>
            <a:r>
              <a:rPr lang="sk-SK" dirty="0" smtClean="0"/>
              <a:t>Otec počítačov, spolupracovníčka </a:t>
            </a:r>
            <a:r>
              <a:rPr lang="sk-SK" dirty="0" err="1" smtClean="0"/>
              <a:t>Ada</a:t>
            </a:r>
            <a:r>
              <a:rPr lang="sk-SK" dirty="0" smtClean="0"/>
              <a:t> Augusta dcéra lorda </a:t>
            </a:r>
            <a:r>
              <a:rPr lang="sk-SK" dirty="0" err="1" smtClean="0"/>
              <a:t>Byrona</a:t>
            </a:r>
            <a:r>
              <a:rPr lang="sk-SK" dirty="0" smtClean="0"/>
              <a:t> (1815-1852) vynikajúca</a:t>
            </a:r>
          </a:p>
          <a:p>
            <a:r>
              <a:rPr lang="sk-SK" dirty="0" smtClean="0"/>
              <a:t>                      </a:t>
            </a:r>
            <a:r>
              <a:rPr lang="sk-SK" dirty="0" err="1" smtClean="0"/>
              <a:t>matematička-informatička</a:t>
            </a:r>
            <a:endParaRPr lang="sk-SK" dirty="0"/>
          </a:p>
        </p:txBody>
      </p:sp>
      <p:pic>
        <p:nvPicPr>
          <p:cNvPr id="4098" name="Picture 2" descr="D:\DATA\2013\Prednaska  Petrzalka\220px-Charles_Babbage_-_1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2399556" cy="3323134"/>
          </a:xfrm>
          <a:prstGeom prst="rect">
            <a:avLst/>
          </a:prstGeom>
          <a:noFill/>
        </p:spPr>
      </p:pic>
      <p:pic>
        <p:nvPicPr>
          <p:cNvPr id="4099" name="Picture 3" descr="D:\DATA\2013\Prednaska  Petrzalka\220px-Babbage_Difference_Eng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933056"/>
            <a:ext cx="2794000" cy="2019300"/>
          </a:xfrm>
          <a:prstGeom prst="rect">
            <a:avLst/>
          </a:prstGeom>
          <a:noFill/>
        </p:spPr>
      </p:pic>
      <p:pic>
        <p:nvPicPr>
          <p:cNvPr id="4100" name="Picture 4" descr="D:\DATA\2013\Prednaska  Petrzalka\Ada_lovel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789040"/>
            <a:ext cx="2040924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Vývoj počítačov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H. </a:t>
            </a:r>
            <a:r>
              <a:rPr lang="sk-SK" dirty="0" err="1" smtClean="0"/>
              <a:t>Hollerith</a:t>
            </a:r>
            <a:r>
              <a:rPr lang="sk-SK" dirty="0" smtClean="0"/>
              <a:t>, 1880, dierne štítky</a:t>
            </a:r>
          </a:p>
          <a:p>
            <a:r>
              <a:rPr lang="sk-SK" dirty="0" smtClean="0"/>
              <a:t>Alan </a:t>
            </a:r>
            <a:r>
              <a:rPr lang="sk-SK" dirty="0" err="1" smtClean="0"/>
              <a:t>Turing</a:t>
            </a:r>
            <a:endParaRPr lang="sk-SK" dirty="0" smtClean="0"/>
          </a:p>
          <a:p>
            <a:r>
              <a:rPr lang="sk-SK" dirty="0" err="1" smtClean="0"/>
              <a:t>John</a:t>
            </a:r>
            <a:r>
              <a:rPr lang="sk-SK" dirty="0" smtClean="0"/>
              <a:t> von </a:t>
            </a:r>
            <a:r>
              <a:rPr lang="sk-SK" dirty="0" err="1" smtClean="0"/>
              <a:t>Neumann</a:t>
            </a:r>
            <a:r>
              <a:rPr lang="sk-SK" dirty="0" smtClean="0"/>
              <a:t>, 1903-1957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 lvl="6"/>
            <a:r>
              <a:rPr lang="sk-SK" sz="2100" dirty="0" smtClean="0"/>
              <a:t>Počítače nedokážu všetko </a:t>
            </a:r>
            <a:endParaRPr lang="en-US" sz="2100" dirty="0" smtClean="0"/>
          </a:p>
          <a:p>
            <a:pPr lvl="6"/>
            <a:r>
              <a:rPr lang="en-US" sz="2800" dirty="0" smtClean="0"/>
              <a:t>U.S. Army's </a:t>
            </a:r>
            <a:r>
              <a:rPr lang="en-US" sz="2800" dirty="0" smtClean="0">
                <a:hlinkClick r:id="rId3" tooltip="Ballistic Research Laboratory"/>
              </a:rPr>
              <a:t>Ballistic Research Laboratory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4" tooltip="ENIAC"/>
              </a:rPr>
              <a:t>ENIAC</a:t>
            </a:r>
            <a:r>
              <a:rPr lang="en-US" sz="2800" dirty="0" smtClean="0"/>
              <a:t> (1946)</a:t>
            </a:r>
          </a:p>
          <a:p>
            <a:pPr lvl="6">
              <a:buNone/>
            </a:pPr>
            <a:r>
              <a:rPr lang="en-US" sz="2800" dirty="0" smtClean="0"/>
              <a:t>     1. v</a:t>
            </a:r>
            <a:r>
              <a:rPr lang="sk-SK" sz="2800" dirty="0" smtClean="0"/>
              <a:t>š</a:t>
            </a:r>
            <a:r>
              <a:rPr lang="en-US" sz="2800" dirty="0" err="1" smtClean="0"/>
              <a:t>eobecn</a:t>
            </a:r>
            <a:r>
              <a:rPr lang="sk-SK" sz="2800" dirty="0" smtClean="0"/>
              <a:t>ý elektronický počítač</a:t>
            </a:r>
            <a:endParaRPr lang="sk-SK" sz="2800" dirty="0"/>
          </a:p>
        </p:txBody>
      </p:sp>
      <p:pic>
        <p:nvPicPr>
          <p:cNvPr id="5122" name="Picture 2" descr="D:\DATA\2013\Prednaska  Petrzalka\200px-Alan_Turing_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484784"/>
            <a:ext cx="1970112" cy="2462640"/>
          </a:xfrm>
          <a:prstGeom prst="rect">
            <a:avLst/>
          </a:prstGeom>
          <a:noFill/>
        </p:spPr>
      </p:pic>
      <p:pic>
        <p:nvPicPr>
          <p:cNvPr id="5123" name="Picture 3" descr="D:\DATA\2013\Prednaska  Petrzalka\220px-JohnvonNeumann-LosAlamo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996952"/>
            <a:ext cx="2095500" cy="2733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Vývoj počítačov 20. storočie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1950, Moskva, </a:t>
            </a:r>
            <a:r>
              <a:rPr lang="sk-SK" dirty="0" err="1" smtClean="0"/>
              <a:t>ternárny</a:t>
            </a:r>
            <a:r>
              <a:rPr lang="sk-SK" dirty="0" smtClean="0"/>
              <a:t> počítač</a:t>
            </a:r>
          </a:p>
          <a:p>
            <a:r>
              <a:rPr lang="sk-SK" dirty="0" smtClean="0"/>
              <a:t>Analógové počítače do konca 90. rokov</a:t>
            </a:r>
          </a:p>
          <a:p>
            <a:r>
              <a:rPr lang="sk-SK" dirty="0" smtClean="0"/>
              <a:t>1953, polovodičový počítač</a:t>
            </a:r>
          </a:p>
          <a:p>
            <a:r>
              <a:rPr lang="sk-SK" dirty="0" smtClean="0"/>
              <a:t>1970, integrované obvody</a:t>
            </a:r>
          </a:p>
          <a:p>
            <a:r>
              <a:rPr lang="sk-SK" dirty="0" smtClean="0"/>
              <a:t>2010, 20 nm technológia, 3D obvody</a:t>
            </a:r>
          </a:p>
          <a:p>
            <a:r>
              <a:rPr lang="sk-SK" dirty="0" smtClean="0"/>
              <a:t>Obrazové karty s 2000 </a:t>
            </a:r>
            <a:r>
              <a:rPr lang="sk-SK" dirty="0" err="1" smtClean="0"/>
              <a:t>procesorami</a:t>
            </a:r>
            <a:r>
              <a:rPr lang="sk-SK" dirty="0" smtClean="0"/>
              <a:t>, masívna </a:t>
            </a:r>
            <a:r>
              <a:rPr lang="sk-SK" dirty="0" err="1" smtClean="0"/>
              <a:t>paralelizácia</a:t>
            </a:r>
            <a:r>
              <a:rPr lang="sk-SK" dirty="0" smtClean="0"/>
              <a:t>, siete v procesore</a:t>
            </a:r>
          </a:p>
          <a:p>
            <a:r>
              <a:rPr lang="sk-SK" dirty="0" smtClean="0"/>
              <a:t>FPGA, ISEC obvody </a:t>
            </a:r>
          </a:p>
          <a:p>
            <a:r>
              <a:rPr lang="sk-SK" dirty="0" smtClean="0"/>
              <a:t>Počítačové siete a internet od roku 1970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dirty="0" err="1" smtClean="0"/>
              <a:t>Mílniky</a:t>
            </a:r>
            <a:r>
              <a:rPr lang="sk-SK" dirty="0" smtClean="0"/>
              <a:t> šifrovania v 20. storočí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DES, 1977</a:t>
            </a:r>
          </a:p>
          <a:p>
            <a:r>
              <a:rPr lang="sk-SK" dirty="0" smtClean="0"/>
              <a:t>Odvodené z</a:t>
            </a:r>
          </a:p>
          <a:p>
            <a:pPr>
              <a:buNone/>
            </a:pPr>
            <a:r>
              <a:rPr lang="sk-SK" dirty="0" smtClean="0"/>
              <a:t>    IBM Lucifer</a:t>
            </a:r>
            <a:endParaRPr lang="sk-SK" dirty="0"/>
          </a:p>
        </p:txBody>
      </p:sp>
      <p:pic>
        <p:nvPicPr>
          <p:cNvPr id="1026" name="Picture 2" descr="D:\DATA\2013\Prednaska  Petrzalka\623px-Data_Encryption_Standard_InfoBox_Dia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3812630" cy="3671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 1976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Diffie</a:t>
            </a:r>
            <a:r>
              <a:rPr lang="sk-SK" dirty="0" smtClean="0"/>
              <a:t>, </a:t>
            </a:r>
            <a:r>
              <a:rPr lang="sk-SK" dirty="0" err="1" smtClean="0"/>
              <a:t>Hellman</a:t>
            </a:r>
            <a:r>
              <a:rPr lang="sk-SK" dirty="0" smtClean="0"/>
              <a:t>: New </a:t>
            </a:r>
            <a:r>
              <a:rPr lang="sk-SK" dirty="0" err="1" smtClean="0"/>
              <a:t>Directions</a:t>
            </a:r>
            <a:r>
              <a:rPr lang="sk-SK" dirty="0" smtClean="0"/>
              <a:t> in </a:t>
            </a:r>
            <a:r>
              <a:rPr lang="sk-SK" dirty="0" err="1" smtClean="0"/>
              <a:t>Cryptography</a:t>
            </a:r>
            <a:r>
              <a:rPr lang="sk-SK" dirty="0" smtClean="0"/>
              <a:t>, IEEE </a:t>
            </a:r>
            <a:r>
              <a:rPr lang="sk-SK" dirty="0" err="1" smtClean="0"/>
              <a:t>Transactions</a:t>
            </a:r>
            <a:r>
              <a:rPr lang="sk-SK" dirty="0" smtClean="0"/>
              <a:t> on </a:t>
            </a:r>
            <a:r>
              <a:rPr lang="sk-SK" dirty="0" err="1" smtClean="0"/>
              <a:t>Information</a:t>
            </a:r>
            <a:r>
              <a:rPr lang="sk-SK" dirty="0" smtClean="0"/>
              <a:t> </a:t>
            </a:r>
            <a:r>
              <a:rPr lang="sk-SK" dirty="0" err="1" smtClean="0"/>
              <a:t>Theory</a:t>
            </a:r>
            <a:r>
              <a:rPr lang="sk-SK" dirty="0" smtClean="0"/>
              <a:t>, 1976</a:t>
            </a:r>
          </a:p>
          <a:p>
            <a:r>
              <a:rPr lang="sk-SK" dirty="0" smtClean="0"/>
              <a:t>PKC systémy (RSA, 1977)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Každý pozná šifrovací kľúč a metódu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Dešifrovať vie iba </a:t>
            </a:r>
            <a:r>
              <a:rPr lang="sk-SK" dirty="0" err="1" smtClean="0">
                <a:solidFill>
                  <a:srgbClr val="FFFF00"/>
                </a:solidFill>
              </a:rPr>
              <a:t>príjmateľ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 Modulárna aritmetika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Dni sa počítajú </a:t>
            </a:r>
            <a:r>
              <a:rPr lang="sk-SK" dirty="0" err="1" smtClean="0"/>
              <a:t>modulo</a:t>
            </a:r>
            <a:r>
              <a:rPr lang="sk-SK" dirty="0" smtClean="0"/>
              <a:t> 7, po nedeli vždy príde pondelok</a:t>
            </a:r>
          </a:p>
          <a:p>
            <a:r>
              <a:rPr lang="sk-SK" dirty="0" smtClean="0"/>
              <a:t>Počítanie </a:t>
            </a:r>
            <a:r>
              <a:rPr lang="sk-SK" dirty="0" err="1" smtClean="0"/>
              <a:t>modulo</a:t>
            </a:r>
            <a:r>
              <a:rPr lang="sk-SK" dirty="0" smtClean="0"/>
              <a:t> n, napríklad 7:</a:t>
            </a:r>
          </a:p>
          <a:p>
            <a:endParaRPr lang="sk-SK" dirty="0" smtClean="0"/>
          </a:p>
          <a:p>
            <a:r>
              <a:rPr lang="sk-SK" dirty="0" smtClean="0"/>
              <a:t>7=0, 8=1, ..., 45=3,..., -2=5</a:t>
            </a:r>
          </a:p>
          <a:p>
            <a:r>
              <a:rPr lang="sk-SK" dirty="0" smtClean="0"/>
              <a:t>4x4=16=2, 5+3=8=1</a:t>
            </a:r>
          </a:p>
          <a:p>
            <a:r>
              <a:rPr lang="sk-SK" dirty="0" smtClean="0"/>
              <a:t>4x2=8=1, teda ½=4, -1/2=3</a:t>
            </a:r>
          </a:p>
          <a:p>
            <a:r>
              <a:rPr lang="sk-SK" dirty="0" smtClean="0"/>
              <a:t>Keď modul je prvočíslo vieme deliť všetkými číslami</a:t>
            </a: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 RSA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Rivest</a:t>
            </a:r>
            <a:r>
              <a:rPr lang="sk-SK" dirty="0" smtClean="0"/>
              <a:t>, </a:t>
            </a:r>
            <a:r>
              <a:rPr lang="sk-SK" dirty="0" err="1" smtClean="0"/>
              <a:t>Shamir</a:t>
            </a:r>
            <a:r>
              <a:rPr lang="sk-SK" dirty="0" smtClean="0"/>
              <a:t>, </a:t>
            </a:r>
            <a:r>
              <a:rPr lang="sk-SK" dirty="0" err="1" smtClean="0"/>
              <a:t>Adleman</a:t>
            </a:r>
            <a:r>
              <a:rPr lang="sk-SK" dirty="0" smtClean="0"/>
              <a:t> 1977 (</a:t>
            </a:r>
            <a:r>
              <a:rPr lang="sk-SK" dirty="0" err="1" smtClean="0"/>
              <a:t>Ellis</a:t>
            </a:r>
            <a:r>
              <a:rPr lang="sk-SK" dirty="0" smtClean="0"/>
              <a:t>, </a:t>
            </a:r>
            <a:r>
              <a:rPr lang="sk-SK" dirty="0" err="1" smtClean="0"/>
              <a:t>Cocks</a:t>
            </a:r>
            <a:r>
              <a:rPr lang="sk-SK" dirty="0" smtClean="0"/>
              <a:t>, </a:t>
            </a:r>
            <a:r>
              <a:rPr lang="sk-SK" dirty="0" err="1" smtClean="0"/>
              <a:t>Peterson</a:t>
            </a:r>
            <a:r>
              <a:rPr lang="sk-SK" dirty="0" smtClean="0"/>
              <a:t>, 1975)</a:t>
            </a:r>
          </a:p>
          <a:p>
            <a:r>
              <a:rPr lang="sk-SK" dirty="0" err="1" smtClean="0"/>
              <a:t>N=p.q</a:t>
            </a:r>
            <a:r>
              <a:rPr lang="sk-SK" dirty="0" smtClean="0"/>
              <a:t>, </a:t>
            </a:r>
            <a:r>
              <a:rPr lang="sk-SK" dirty="0" err="1" smtClean="0"/>
              <a:t>p,q</a:t>
            </a:r>
            <a:r>
              <a:rPr lang="sk-SK" dirty="0" smtClean="0"/>
              <a:t> prvočísla napríklad 1000 miestne,</a:t>
            </a:r>
          </a:p>
          <a:p>
            <a:r>
              <a:rPr lang="sk-SK" dirty="0" smtClean="0"/>
              <a:t>Dajú sa ľahko nájsť</a:t>
            </a:r>
          </a:p>
          <a:p>
            <a:r>
              <a:rPr lang="sk-SK" dirty="0" smtClean="0"/>
              <a:t>Nájdeme také čísla </a:t>
            </a:r>
            <a:r>
              <a:rPr lang="sk-SK" dirty="0" err="1" smtClean="0"/>
              <a:t>e,d</a:t>
            </a:r>
            <a:r>
              <a:rPr lang="sk-SK" dirty="0" smtClean="0"/>
              <a:t>, že e.d=1 </a:t>
            </a:r>
            <a:r>
              <a:rPr lang="sk-SK" dirty="0" err="1" smtClean="0"/>
              <a:t>mod</a:t>
            </a:r>
            <a:r>
              <a:rPr lang="sk-SK" dirty="0" smtClean="0"/>
              <a:t>(p-1)(q-1)</a:t>
            </a:r>
          </a:p>
          <a:p>
            <a:r>
              <a:rPr lang="sk-SK" dirty="0" smtClean="0"/>
              <a:t>Malá </a:t>
            </a:r>
            <a:r>
              <a:rPr lang="sk-SK" dirty="0" err="1" smtClean="0"/>
              <a:t>Fermatova</a:t>
            </a:r>
            <a:r>
              <a:rPr lang="sk-SK" dirty="0" smtClean="0"/>
              <a:t> veta nám dáva, že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((x)</a:t>
            </a:r>
            <a:r>
              <a:rPr lang="sk-SK" baseline="30000" dirty="0" smtClean="0">
                <a:solidFill>
                  <a:srgbClr val="FFFF00"/>
                </a:solidFill>
              </a:rPr>
              <a:t>e</a:t>
            </a:r>
            <a:r>
              <a:rPr lang="sk-SK" dirty="0" smtClean="0">
                <a:solidFill>
                  <a:srgbClr val="FFFF00"/>
                </a:solidFill>
              </a:rPr>
              <a:t>)</a:t>
            </a:r>
            <a:r>
              <a:rPr lang="sk-SK" baseline="30000" dirty="0" smtClean="0">
                <a:solidFill>
                  <a:srgbClr val="FFFF00"/>
                </a:solidFill>
              </a:rPr>
              <a:t>d</a:t>
            </a:r>
            <a:r>
              <a:rPr lang="sk-SK" dirty="0" smtClean="0">
                <a:solidFill>
                  <a:srgbClr val="FFFF00"/>
                </a:solidFill>
              </a:rPr>
              <a:t> = x, 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Šifrovanie </a:t>
            </a:r>
            <a:r>
              <a:rPr lang="sk-SK" dirty="0" err="1" smtClean="0">
                <a:solidFill>
                  <a:srgbClr val="FFFF00"/>
                </a:solidFill>
              </a:rPr>
              <a:t>y=x</a:t>
            </a:r>
            <a:r>
              <a:rPr lang="sk-SK" baseline="30000" dirty="0" err="1" smtClean="0">
                <a:solidFill>
                  <a:srgbClr val="FFFF00"/>
                </a:solidFill>
              </a:rPr>
              <a:t>e</a:t>
            </a:r>
            <a:r>
              <a:rPr lang="sk-SK" dirty="0" smtClean="0">
                <a:solidFill>
                  <a:srgbClr val="FFFF00"/>
                </a:solidFill>
              </a:rPr>
              <a:t>, dešifrovanie </a:t>
            </a:r>
            <a:r>
              <a:rPr lang="sk-SK" dirty="0" err="1" smtClean="0">
                <a:solidFill>
                  <a:srgbClr val="FFFF00"/>
                </a:solidFill>
              </a:rPr>
              <a:t>x=y</a:t>
            </a:r>
            <a:r>
              <a:rPr lang="sk-SK" baseline="30000" dirty="0" err="1" smtClean="0">
                <a:solidFill>
                  <a:srgbClr val="FFFF00"/>
                </a:solidFill>
              </a:rPr>
              <a:t>d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Prečo musíme dnes utajovať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Všetky výrobné postupy sú riadené počítačmi</a:t>
            </a:r>
          </a:p>
          <a:p>
            <a:r>
              <a:rPr lang="sk-SK" dirty="0" smtClean="0"/>
              <a:t>Riadenie štátu je realizované cez počítače</a:t>
            </a:r>
          </a:p>
          <a:p>
            <a:r>
              <a:rPr lang="sk-SK" dirty="0" smtClean="0"/>
              <a:t>Bankový systém je postavený na počítačoch</a:t>
            </a:r>
          </a:p>
          <a:p>
            <a:r>
              <a:rPr lang="sk-SK" dirty="0" smtClean="0"/>
              <a:t>Bankové transakcie sa realizujú cez počítače a počítačové siete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Kritická infraštruktúra štátu je v počítačoch a počítačových sieťach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Budúce vojnové konflikty budú realizované cez  počítače a siete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(veľká časť kľúčových priorít NATO je obrana </a:t>
            </a:r>
            <a:r>
              <a:rPr lang="sk-SK" dirty="0" err="1" smtClean="0">
                <a:solidFill>
                  <a:srgbClr val="FFFF00"/>
                </a:solidFill>
              </a:rPr>
              <a:t>kyberpriestoru</a:t>
            </a:r>
            <a:r>
              <a:rPr lang="sk-SK" dirty="0" smtClean="0">
                <a:solidFill>
                  <a:srgbClr val="FFFF00"/>
                </a:solidFill>
              </a:rPr>
              <a:t>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 Súdobá ochrana informácií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sz="2700" dirty="0" smtClean="0"/>
              <a:t>ú</a:t>
            </a:r>
            <a:r>
              <a:rPr lang="en-US" sz="2700" dirty="0" err="1" smtClean="0"/>
              <a:t>rovne</a:t>
            </a:r>
            <a:endParaRPr lang="sk-SK" sz="27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Kryptografické </a:t>
            </a:r>
            <a:r>
              <a:rPr lang="sk-SK" dirty="0" err="1" smtClean="0"/>
              <a:t>primitívy</a:t>
            </a:r>
            <a:r>
              <a:rPr lang="sk-SK" dirty="0" smtClean="0"/>
              <a:t> – algoritmy,</a:t>
            </a:r>
          </a:p>
          <a:p>
            <a:r>
              <a:rPr lang="sk-SK" dirty="0" smtClean="0"/>
              <a:t>Schémy ich nasadenia</a:t>
            </a:r>
            <a:endParaRPr lang="en-US" dirty="0" smtClean="0"/>
          </a:p>
          <a:p>
            <a:endParaRPr lang="sk-SK" dirty="0" smtClean="0"/>
          </a:p>
          <a:p>
            <a:r>
              <a:rPr lang="sk-SK" dirty="0" smtClean="0"/>
              <a:t>Organizačné opatrenia (95 </a:t>
            </a:r>
            <a:r>
              <a:rPr lang="en-US" dirty="0" smtClean="0"/>
              <a:t>%</a:t>
            </a:r>
            <a:r>
              <a:rPr lang="sk-SK" dirty="0" smtClean="0"/>
              <a:t>)</a:t>
            </a:r>
            <a:endParaRPr lang="en-US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en-US" sz="2800" dirty="0" err="1" smtClean="0"/>
              <a:t>Heslo</a:t>
            </a:r>
            <a:r>
              <a:rPr lang="en-US" sz="2800" dirty="0" smtClean="0"/>
              <a:t>: DARINKA11</a:t>
            </a:r>
            <a:endParaRPr lang="sk-SK" sz="2800" dirty="0" smtClean="0"/>
          </a:p>
          <a:p>
            <a:pPr>
              <a:buNone/>
            </a:pPr>
            <a:r>
              <a:rPr lang="sk-SK" sz="2800" dirty="0" smtClean="0"/>
              <a:t>Nalepíme na monitor</a:t>
            </a:r>
          </a:p>
          <a:p>
            <a:pPr>
              <a:buNone/>
            </a:pPr>
            <a:r>
              <a:rPr lang="sk-SK" sz="2800" dirty="0" smtClean="0"/>
              <a:t>Aby sme ho nezabudli</a:t>
            </a:r>
          </a:p>
        </p:txBody>
      </p:sp>
      <p:pic>
        <p:nvPicPr>
          <p:cNvPr id="2050" name="Picture 2" descr="D:\DATA\2013\Prednaska  Petrzalka\zam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204864"/>
            <a:ext cx="2143125" cy="2143125"/>
          </a:xfrm>
          <a:prstGeom prst="rect">
            <a:avLst/>
          </a:prstGeom>
          <a:noFill/>
        </p:spPr>
      </p:pic>
      <p:pic>
        <p:nvPicPr>
          <p:cNvPr id="2051" name="Picture 3" descr="D:\DATA\2013\Prednaska  Petrzalka\moni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581128"/>
            <a:ext cx="2371725" cy="192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 Súdobá ochrana informácií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typy</a:t>
            </a:r>
            <a:endParaRPr lang="sk-SK" sz="27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sz="2800" dirty="0" smtClean="0"/>
              <a:t>Šifrovanie textu</a:t>
            </a:r>
          </a:p>
          <a:p>
            <a:r>
              <a:rPr lang="sk-SK" sz="2800" dirty="0" smtClean="0"/>
              <a:t>Šifrovanie uložených údajov, textov, databáz</a:t>
            </a:r>
          </a:p>
          <a:p>
            <a:r>
              <a:rPr lang="sk-SK" sz="2800" dirty="0" smtClean="0"/>
              <a:t>Zabezpečenie nezmenenia textu</a:t>
            </a:r>
          </a:p>
          <a:p>
            <a:r>
              <a:rPr lang="sk-SK" sz="2800" dirty="0" smtClean="0"/>
              <a:t>Ochrana prístupu do siete, zdrojom, počítaču, objektov</a:t>
            </a:r>
          </a:p>
          <a:p>
            <a:r>
              <a:rPr lang="sk-SK" sz="2800" dirty="0" smtClean="0"/>
              <a:t>Autorizácia textu, elektronický podpis, časové </a:t>
            </a:r>
            <a:r>
              <a:rPr lang="sk-SK" sz="2800" dirty="0" err="1" smtClean="0"/>
              <a:t>razítko</a:t>
            </a:r>
            <a:endParaRPr lang="sk-SK" sz="2800" dirty="0" smtClean="0"/>
          </a:p>
          <a:p>
            <a:r>
              <a:rPr lang="sk-SK" sz="2800" dirty="0" smtClean="0"/>
              <a:t>Elektronický obchod, aj neodmietnutie transakcie</a:t>
            </a:r>
          </a:p>
          <a:p>
            <a:r>
              <a:rPr lang="sk-SK" sz="2800" dirty="0" err="1" smtClean="0"/>
              <a:t>Zdielanie</a:t>
            </a:r>
            <a:r>
              <a:rPr lang="sk-SK" sz="2800" dirty="0" smtClean="0"/>
              <a:t> tajomstva</a:t>
            </a:r>
          </a:p>
          <a:p>
            <a:r>
              <a:rPr lang="sk-SK" sz="2800" dirty="0" smtClean="0"/>
              <a:t>Bezpečná skupinová </a:t>
            </a:r>
            <a:r>
              <a:rPr lang="sk-SK" sz="2800" dirty="0" smtClean="0"/>
              <a:t>komunikácia</a:t>
            </a:r>
          </a:p>
          <a:p>
            <a:r>
              <a:rPr lang="sk-SK" sz="2800" smtClean="0"/>
              <a:t>...</a:t>
            </a:r>
            <a:endParaRPr lang="sk-SK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treba</a:t>
            </a:r>
            <a:r>
              <a:rPr lang="en-US" dirty="0" smtClean="0"/>
              <a:t> ma</a:t>
            </a:r>
            <a:r>
              <a:rPr lang="sk-SK" dirty="0" smtClean="0"/>
              <a:t>ť tajnosti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Veď </a:t>
            </a:r>
            <a:r>
              <a:rPr lang="sk-SK" dirty="0" err="1" smtClean="0"/>
              <a:t>džentlemeni</a:t>
            </a:r>
            <a:r>
              <a:rPr lang="sk-SK" dirty="0" smtClean="0"/>
              <a:t> nečítajú cudzie listy.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			ALE</a:t>
            </a:r>
          </a:p>
          <a:p>
            <a:r>
              <a:rPr lang="sk-SK" dirty="0" smtClean="0"/>
              <a:t>Vždy v histórii bývali niektoré informácie utajené:</a:t>
            </a:r>
          </a:p>
          <a:p>
            <a:pPr lvl="1"/>
            <a:r>
              <a:rPr lang="sk-SK" dirty="0" smtClean="0"/>
              <a:t>Diplomatické správy,</a:t>
            </a:r>
          </a:p>
          <a:p>
            <a:pPr lvl="1"/>
            <a:r>
              <a:rPr lang="sk-SK" dirty="0" smtClean="0"/>
              <a:t>Armádne správy,</a:t>
            </a:r>
          </a:p>
          <a:p>
            <a:pPr lvl="1"/>
            <a:r>
              <a:rPr lang="sk-SK" dirty="0" smtClean="0"/>
              <a:t>Obchodné správy,</a:t>
            </a:r>
          </a:p>
          <a:p>
            <a:pPr lvl="1"/>
            <a:r>
              <a:rPr lang="sk-SK" dirty="0" smtClean="0"/>
              <a:t>...</a:t>
            </a: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Záverečné poznámky</a:t>
            </a:r>
            <a:endParaRPr lang="sk-SK" sz="27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Kvantové počítače</a:t>
            </a:r>
          </a:p>
          <a:p>
            <a:r>
              <a:rPr lang="sk-SK" sz="2800" dirty="0" smtClean="0"/>
              <a:t>Kvantová kryptografia</a:t>
            </a:r>
          </a:p>
          <a:p>
            <a:r>
              <a:rPr lang="sk-SK" sz="2800" dirty="0" err="1" smtClean="0"/>
              <a:t>Postkvantová</a:t>
            </a:r>
            <a:r>
              <a:rPr lang="sk-SK" sz="2800" dirty="0" smtClean="0"/>
              <a:t> kryptografia</a:t>
            </a:r>
          </a:p>
          <a:p>
            <a:endParaRPr lang="sk-SK" sz="2800" dirty="0" smtClean="0"/>
          </a:p>
          <a:p>
            <a:r>
              <a:rPr lang="sk-SK" sz="2800" dirty="0" smtClean="0"/>
              <a:t>Prečo robiť „</a:t>
            </a:r>
            <a:r>
              <a:rPr lang="sk-SK" sz="2800" dirty="0" err="1" smtClean="0"/>
              <a:t>IT-čkara</a:t>
            </a:r>
            <a:r>
              <a:rPr lang="sk-SK" sz="2800" dirty="0" smtClean="0"/>
              <a:t>“</a:t>
            </a:r>
          </a:p>
          <a:p>
            <a:pPr lvl="1"/>
            <a:r>
              <a:rPr lang="sk-SK" dirty="0" smtClean="0">
                <a:solidFill>
                  <a:srgbClr val="FFFF00"/>
                </a:solidFill>
              </a:rPr>
              <a:t>Je to zábava</a:t>
            </a:r>
          </a:p>
          <a:p>
            <a:pPr lvl="1"/>
            <a:r>
              <a:rPr lang="sk-SK" dirty="0" smtClean="0">
                <a:solidFill>
                  <a:srgbClr val="FFFF00"/>
                </a:solidFill>
              </a:rPr>
              <a:t>Nie je núdza o prácu doma aj v zahraničí a bude jej stále viac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Caesarova šifra (G. I. Caesar, 100 – 44 p. n. l.)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Kódovací stroj</a:t>
            </a:r>
            <a:endParaRPr lang="sk-SK" dirty="0"/>
          </a:p>
        </p:txBody>
      </p:sp>
      <p:pic>
        <p:nvPicPr>
          <p:cNvPr id="1026" name="Picture 2" descr="D:\DATA\2013\Prednaska  Petrzalka\caes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3228975" cy="1419225"/>
          </a:xfrm>
          <a:prstGeom prst="rect">
            <a:avLst/>
          </a:prstGeom>
          <a:noFill/>
        </p:spPr>
      </p:pic>
      <p:pic>
        <p:nvPicPr>
          <p:cNvPr id="1027" name="Picture 3" descr="D:\DATA\2013\Prednaska  Petrzalka\Decoder-Ring-Caesar-Ciph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717032"/>
            <a:ext cx="4320480" cy="2971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príklady z histórie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Z</a:t>
            </a:r>
            <a:r>
              <a:rPr lang="sk-SK" dirty="0" smtClean="0"/>
              <a:t>á</a:t>
            </a:r>
            <a:r>
              <a:rPr lang="en-US" dirty="0" err="1" smtClean="0"/>
              <a:t>chrana</a:t>
            </a:r>
            <a:r>
              <a:rPr lang="en-US" dirty="0" smtClean="0"/>
              <a:t> </a:t>
            </a:r>
            <a:r>
              <a:rPr lang="sk-SK" dirty="0" smtClean="0"/>
              <a:t>Grékov pred Peržanmi (Xerxes, 480 p. n. l.), písmo prekryté voskom</a:t>
            </a:r>
          </a:p>
          <a:p>
            <a:r>
              <a:rPr lang="sk-SK" dirty="0" err="1" smtClean="0"/>
              <a:t>Čínania</a:t>
            </a:r>
            <a:r>
              <a:rPr lang="sk-SK" dirty="0" smtClean="0"/>
              <a:t> písali na hodváb, urobili malú </a:t>
            </a:r>
            <a:r>
              <a:rPr lang="sk-SK" dirty="0" err="1" smtClean="0"/>
              <a:t>guličku</a:t>
            </a:r>
            <a:r>
              <a:rPr lang="sk-SK" dirty="0" smtClean="0"/>
              <a:t>, zaliali voskom a zjedli</a:t>
            </a:r>
          </a:p>
          <a:p>
            <a:r>
              <a:rPr lang="sk-SK" dirty="0" smtClean="0"/>
              <a:t>Neviditeľné atramenty počas celej histórie</a:t>
            </a:r>
          </a:p>
          <a:p>
            <a:r>
              <a:rPr lang="sk-SK" dirty="0" smtClean="0"/>
              <a:t>Správy vložené do obrázkov (</a:t>
            </a:r>
            <a:r>
              <a:rPr lang="sk-SK" dirty="0" err="1" smtClean="0"/>
              <a:t>steganografia</a:t>
            </a:r>
            <a:r>
              <a:rPr lang="sk-SK" dirty="0" smtClean="0"/>
              <a:t>), prv </a:t>
            </a:r>
            <a:r>
              <a:rPr lang="sk-SK" dirty="0" err="1" smtClean="0"/>
              <a:t>mikrobodky</a:t>
            </a:r>
            <a:r>
              <a:rPr lang="sk-SK" dirty="0" smtClean="0"/>
              <a:t>, dnes do celého obrázku</a:t>
            </a:r>
          </a:p>
          <a:p>
            <a:r>
              <a:rPr lang="sk-SK" dirty="0" smtClean="0"/>
              <a:t>Sparta – koža navinutá na tyč, píše sa pozdĺžne</a:t>
            </a:r>
          </a:p>
          <a:p>
            <a:r>
              <a:rPr lang="sk-SK" dirty="0" smtClean="0"/>
              <a:t>Arabské šifry v 10. storočí – substitučné</a:t>
            </a:r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Lúštenie šifier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sk-SK" sz="2800" dirty="0" smtClean="0"/>
              <a:t>Caesarova šifra ľahké</a:t>
            </a:r>
          </a:p>
          <a:p>
            <a:r>
              <a:rPr lang="sk-SK" sz="2800" dirty="0" smtClean="0"/>
              <a:t>Substitučné arabské šifry – trochu ťažšie, ale stále ľahké – frekvencie písmen</a:t>
            </a:r>
          </a:p>
          <a:p>
            <a:r>
              <a:rPr lang="sk-SK" sz="2800" dirty="0" err="1" smtClean="0"/>
              <a:t>Babbingtonova</a:t>
            </a:r>
            <a:r>
              <a:rPr lang="sk-SK" sz="2800" dirty="0" smtClean="0"/>
              <a:t> vzbura, Alžbeta 1, 1586,23 symbolov pre písmená, 35 pre frázy, </a:t>
            </a:r>
          </a:p>
          <a:p>
            <a:pPr>
              <a:buNone/>
            </a:pPr>
            <a:r>
              <a:rPr lang="sk-SK" sz="2800" dirty="0" smtClean="0"/>
              <a:t>    rozlúštil </a:t>
            </a:r>
            <a:r>
              <a:rPr lang="sk-SK" sz="2800" dirty="0" err="1" smtClean="0"/>
              <a:t>Thomas</a:t>
            </a:r>
            <a:r>
              <a:rPr lang="sk-SK" sz="2800" dirty="0" smtClean="0"/>
              <a:t> </a:t>
            </a:r>
            <a:r>
              <a:rPr lang="sk-SK" sz="2800" dirty="0" err="1" smtClean="0"/>
              <a:t>Phelipess</a:t>
            </a:r>
            <a:r>
              <a:rPr lang="sk-SK" sz="2800" dirty="0" smtClean="0"/>
              <a:t>, tajomník </a:t>
            </a:r>
          </a:p>
          <a:p>
            <a:pPr>
              <a:buNone/>
            </a:pPr>
            <a:r>
              <a:rPr lang="sk-SK" sz="2800" dirty="0" smtClean="0"/>
              <a:t>    </a:t>
            </a:r>
            <a:r>
              <a:rPr lang="sk-SK" sz="2800" dirty="0" err="1" smtClean="0"/>
              <a:t>Walshinghamovej</a:t>
            </a:r>
            <a:r>
              <a:rPr lang="sk-SK" sz="2800" dirty="0" smtClean="0"/>
              <a:t>  Londýnskej </a:t>
            </a:r>
          </a:p>
          <a:p>
            <a:pPr>
              <a:buNone/>
            </a:pPr>
            <a:r>
              <a:rPr lang="sk-SK" sz="2800" dirty="0" smtClean="0"/>
              <a:t>    šifrovacej školy, Mária </a:t>
            </a:r>
            <a:r>
              <a:rPr lang="sk-SK" sz="2800" dirty="0" err="1" smtClean="0"/>
              <a:t>Stuartovna</a:t>
            </a:r>
            <a:r>
              <a:rPr lang="sk-SK" sz="2800" dirty="0" smtClean="0"/>
              <a:t> </a:t>
            </a:r>
          </a:p>
          <a:p>
            <a:pPr>
              <a:buNone/>
            </a:pPr>
            <a:r>
              <a:rPr lang="sk-SK" sz="2800" dirty="0" smtClean="0"/>
              <a:t>    bola popravená, 1587</a:t>
            </a:r>
            <a:endParaRPr lang="sk-SK" sz="2800" dirty="0"/>
          </a:p>
        </p:txBody>
      </p:sp>
      <p:pic>
        <p:nvPicPr>
          <p:cNvPr id="1026" name="Picture 2" descr="D:\DATA\2013\Prednaska  Petrzalka\220px-Mary_Stuart_Qu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56992"/>
            <a:ext cx="2444241" cy="33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20. storočie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err="1" smtClean="0"/>
              <a:t>Zimmermannov</a:t>
            </a:r>
            <a:r>
              <a:rPr lang="sk-SK" dirty="0" smtClean="0"/>
              <a:t> telegram, vojna USA a Nemecka, 1917</a:t>
            </a:r>
          </a:p>
          <a:p>
            <a:r>
              <a:rPr lang="sk-SK" dirty="0" smtClean="0"/>
              <a:t>Jeden z rozhodujúcich momentov 2. svetovej vojny</a:t>
            </a:r>
          </a:p>
          <a:p>
            <a:r>
              <a:rPr lang="sk-SK" dirty="0" err="1" smtClean="0"/>
              <a:t>Enigma</a:t>
            </a:r>
            <a:endParaRPr lang="sk-SK" dirty="0"/>
          </a:p>
        </p:txBody>
      </p:sp>
      <p:pic>
        <p:nvPicPr>
          <p:cNvPr id="2050" name="Picture 2" descr="D:\DATA\2013\Prednaska  Petrzalka\enigm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33056"/>
            <a:ext cx="1952625" cy="2343150"/>
          </a:xfrm>
          <a:prstGeom prst="rect">
            <a:avLst/>
          </a:prstGeom>
          <a:noFill/>
        </p:spPr>
      </p:pic>
      <p:pic>
        <p:nvPicPr>
          <p:cNvPr id="2051" name="Picture 3" descr="D:\DATA\2013\Prednaska  Petrzalka\enigma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21088"/>
            <a:ext cx="2371725" cy="192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ENIGMA pokračovanie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 smtClean="0"/>
              <a:t>Arthur</a:t>
            </a:r>
            <a:r>
              <a:rPr lang="sk-SK" dirty="0" smtClean="0"/>
              <a:t> </a:t>
            </a:r>
            <a:r>
              <a:rPr lang="sk-SK" dirty="0" err="1" smtClean="0"/>
              <a:t>Scherbius</a:t>
            </a:r>
            <a:r>
              <a:rPr lang="sk-SK" dirty="0" smtClean="0"/>
              <a:t>, 1918</a:t>
            </a:r>
          </a:p>
          <a:p>
            <a:r>
              <a:rPr lang="sk-SK" dirty="0" smtClean="0"/>
              <a:t>Klávesnica, stroj, lampičky (výsledok)</a:t>
            </a:r>
          </a:p>
          <a:p>
            <a:r>
              <a:rPr lang="sk-SK" dirty="0" smtClean="0"/>
              <a:t>Šifrovací stroj – najskôr 3 kotúče, neskôr 4,5-8</a:t>
            </a:r>
          </a:p>
          <a:p>
            <a:r>
              <a:rPr lang="sk-SK" dirty="0" err="1" smtClean="0"/>
              <a:t>Hans</a:t>
            </a:r>
            <a:r>
              <a:rPr lang="sk-SK" dirty="0" smtClean="0"/>
              <a:t> </a:t>
            </a:r>
            <a:r>
              <a:rPr lang="sk-SK" dirty="0" err="1" smtClean="0"/>
              <a:t>Thilo</a:t>
            </a:r>
            <a:r>
              <a:rPr lang="sk-SK" dirty="0" smtClean="0"/>
              <a:t> Schmidt, 1931, 10 000 mariek dokumentácia </a:t>
            </a:r>
          </a:p>
          <a:p>
            <a:r>
              <a:rPr lang="sk-SK" dirty="0" smtClean="0"/>
              <a:t>1929, </a:t>
            </a:r>
            <a:r>
              <a:rPr lang="sk-SK" dirty="0" err="1" smtClean="0"/>
              <a:t>Poznan</a:t>
            </a:r>
            <a:r>
              <a:rPr lang="sk-SK" dirty="0" smtClean="0"/>
              <a:t>, </a:t>
            </a:r>
            <a:r>
              <a:rPr lang="pl-PL" dirty="0" smtClean="0"/>
              <a:t>Marian Rejewski, Jerzy Różycki a Henryk Zygalski prvé úspechy kryptoanalýzy</a:t>
            </a:r>
          </a:p>
          <a:p>
            <a:r>
              <a:rPr lang="pl-PL" dirty="0" smtClean="0"/>
              <a:t>Blatchley Park, Alan Turing (1912-1954),</a:t>
            </a:r>
          </a:p>
          <a:p>
            <a:pPr>
              <a:buNone/>
            </a:pPr>
            <a:r>
              <a:rPr lang="pl-PL" dirty="0" smtClean="0"/>
              <a:t>    reléové počítače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Dnešné šifry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F</a:t>
            </a:r>
            <a:r>
              <a:rPr lang="sk-SK" baseline="-25000" dirty="0" smtClean="0"/>
              <a:t>K</a:t>
            </a:r>
            <a:r>
              <a:rPr lang="sk-SK" dirty="0" smtClean="0"/>
              <a:t>: (0,0,1,0,1,1,...,1) → (1,0,1,1,0,1,...,0)</a:t>
            </a:r>
          </a:p>
          <a:p>
            <a:r>
              <a:rPr lang="sk-SK" dirty="0" smtClean="0"/>
              <a:t>Dĺžka bloku =8, 16, 32, 64, 128, 192, 256, 512,... Podľa typu procesora</a:t>
            </a:r>
          </a:p>
          <a:p>
            <a:r>
              <a:rPr lang="sk-SK" dirty="0" smtClean="0"/>
              <a:t>K kľúč, veľa možností, napríklad 2</a:t>
            </a:r>
            <a:r>
              <a:rPr lang="sk-SK" baseline="30000" dirty="0" smtClean="0"/>
              <a:t>120 , </a:t>
            </a:r>
            <a:r>
              <a:rPr lang="sk-SK" dirty="0" smtClean="0"/>
              <a:t>čo je asi 10</a:t>
            </a:r>
            <a:r>
              <a:rPr lang="sk-SK" baseline="30000" dirty="0" smtClean="0"/>
              <a:t>40, </a:t>
            </a:r>
            <a:r>
              <a:rPr lang="sk-SK" dirty="0" smtClean="0"/>
              <a:t>aj na počítači by trvalo veľa miliárd rokov, kým by som vyskúšal všetky možnosti</a:t>
            </a:r>
          </a:p>
          <a:p>
            <a:r>
              <a:rPr lang="sk-SK" dirty="0" err="1" smtClean="0"/>
              <a:t>Kerckhoffsov</a:t>
            </a:r>
            <a:r>
              <a:rPr lang="sk-SK" dirty="0" smtClean="0"/>
              <a:t> (1883) princíp – sila metódy nespočíva v tom, že nevieme, ako sa to robí, ale v tom, že je priveľa kľúčov – </a:t>
            </a:r>
            <a:r>
              <a:rPr lang="sk-SK" dirty="0" err="1" smtClean="0"/>
              <a:t>mmožností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Vývoj počítačov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Počítadlá v ranej histórii</a:t>
            </a:r>
          </a:p>
          <a:p>
            <a:r>
              <a:rPr lang="sk-SK" dirty="0" smtClean="0"/>
              <a:t>Pascalov kalkulátor – </a:t>
            </a:r>
          </a:p>
          <a:p>
            <a:pPr>
              <a:buNone/>
            </a:pPr>
            <a:r>
              <a:rPr lang="sk-SK" dirty="0" smtClean="0"/>
              <a:t> + - * /, 1642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err="1" smtClean="0"/>
              <a:t>Leibnizov</a:t>
            </a:r>
            <a:r>
              <a:rPr lang="sk-SK" dirty="0" smtClean="0"/>
              <a:t> kalkulátor,  1672-94</a:t>
            </a:r>
            <a:endParaRPr lang="sk-SK" dirty="0"/>
          </a:p>
        </p:txBody>
      </p:sp>
      <p:pic>
        <p:nvPicPr>
          <p:cNvPr id="3074" name="Picture 2" descr="D:\DATA\2013\Prednaska  Petrzalka\Arts_et_Metiers_Pascaline_dsc03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110880" cy="1706271"/>
          </a:xfrm>
          <a:prstGeom prst="rect">
            <a:avLst/>
          </a:prstGeom>
          <a:noFill/>
        </p:spPr>
      </p:pic>
      <p:pic>
        <p:nvPicPr>
          <p:cNvPr id="3075" name="Picture 3" descr="D:\DATA\2013\Prednaska  Petrzalka\340px-Leibnitzrechenmasch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437112"/>
            <a:ext cx="2918743" cy="2189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3378875</TotalTime>
  <Words>810</Words>
  <Application>Microsoft Office PowerPoint</Application>
  <PresentationFormat>Prezentácia na obrazovke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Tajomný svet šifier –  umenie utajenia.</vt:lpstr>
      <vt:lpstr>Je treba mať tajnosti?</vt:lpstr>
      <vt:lpstr>Príklady</vt:lpstr>
      <vt:lpstr>Ďalšie príklady z histórie</vt:lpstr>
      <vt:lpstr>Lúštenie šifier</vt:lpstr>
      <vt:lpstr>20. storočie</vt:lpstr>
      <vt:lpstr>ENIGMA pokračovanie</vt:lpstr>
      <vt:lpstr>Dnešné šifry</vt:lpstr>
      <vt:lpstr>Vývoj počítačov</vt:lpstr>
      <vt:lpstr>Vývoj počítačov</vt:lpstr>
      <vt:lpstr>Vývoj počítačov</vt:lpstr>
      <vt:lpstr>Vývoj počítačov 20. storočie</vt:lpstr>
      <vt:lpstr> Mílniky šifrovania v 20. storočí</vt:lpstr>
      <vt:lpstr> 1976 </vt:lpstr>
      <vt:lpstr> Modulárna aritmetika </vt:lpstr>
      <vt:lpstr> RSA </vt:lpstr>
      <vt:lpstr>Prečo musíme dnes utajovať</vt:lpstr>
      <vt:lpstr> Súdobá ochrana informácií úrovne</vt:lpstr>
      <vt:lpstr> Súdobá ochrana informácií typy</vt:lpstr>
      <vt:lpstr> Záverečné poznámky</vt:lpstr>
    </vt:vector>
  </TitlesOfParts>
  <Company>MÚ SAV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supervisor</dc:creator>
  <cp:lastModifiedBy>Nemoga</cp:lastModifiedBy>
  <cp:revision>31</cp:revision>
  <dcterms:created xsi:type="dcterms:W3CDTF">2007-01-01T00:35:12Z</dcterms:created>
  <dcterms:modified xsi:type="dcterms:W3CDTF">2013-06-05T10:05:57Z</dcterms:modified>
</cp:coreProperties>
</file>