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98" r:id="rId2"/>
    <p:sldId id="256" r:id="rId3"/>
    <p:sldId id="257" r:id="rId4"/>
    <p:sldId id="300" r:id="rId5"/>
    <p:sldId id="259" r:id="rId6"/>
    <p:sldId id="260" r:id="rId7"/>
    <p:sldId id="261" r:id="rId8"/>
    <p:sldId id="263" r:id="rId9"/>
    <p:sldId id="262" r:id="rId10"/>
    <p:sldId id="264" r:id="rId11"/>
    <p:sldId id="272" r:id="rId12"/>
    <p:sldId id="266" r:id="rId13"/>
    <p:sldId id="290" r:id="rId14"/>
    <p:sldId id="291" r:id="rId15"/>
    <p:sldId id="292" r:id="rId16"/>
    <p:sldId id="293" r:id="rId17"/>
    <p:sldId id="294" r:id="rId18"/>
    <p:sldId id="270" r:id="rId19"/>
    <p:sldId id="271" r:id="rId20"/>
    <p:sldId id="314" r:id="rId21"/>
    <p:sldId id="315" r:id="rId22"/>
    <p:sldId id="316" r:id="rId23"/>
    <p:sldId id="317" r:id="rId24"/>
    <p:sldId id="273" r:id="rId25"/>
    <p:sldId id="274" r:id="rId26"/>
    <p:sldId id="324" r:id="rId27"/>
    <p:sldId id="320" r:id="rId28"/>
    <p:sldId id="267" r:id="rId29"/>
    <p:sldId id="275" r:id="rId30"/>
    <p:sldId id="322" r:id="rId31"/>
    <p:sldId id="321" r:id="rId32"/>
    <p:sldId id="302" r:id="rId33"/>
    <p:sldId id="299" r:id="rId34"/>
    <p:sldId id="308" r:id="rId35"/>
    <p:sldId id="309" r:id="rId36"/>
    <p:sldId id="277" r:id="rId37"/>
    <p:sldId id="307" r:id="rId38"/>
    <p:sldId id="323" r:id="rId39"/>
    <p:sldId id="318" r:id="rId40"/>
    <p:sldId id="278" r:id="rId41"/>
    <p:sldId id="281" r:id="rId42"/>
    <p:sldId id="301" r:id="rId43"/>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01" autoAdjust="0"/>
  </p:normalViewPr>
  <p:slideViewPr>
    <p:cSldViewPr>
      <p:cViewPr>
        <p:scale>
          <a:sx n="70" d="100"/>
          <a:sy n="70" d="100"/>
        </p:scale>
        <p:origin x="-2196" y="-7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18E492-8CEA-4505-8A90-FED2B0999820}" type="datetimeFigureOut">
              <a:rPr lang="sk-SK" smtClean="0"/>
              <a:t>11. 12. 2012</a:t>
            </a:fld>
            <a:endParaRPr lang="sk-S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60F93E-0BF0-4BB8-B1B2-D266CC1263E9}" type="slidenum">
              <a:rPr lang="sk-SK" smtClean="0"/>
              <a:t>‹#›</a:t>
            </a:fld>
            <a:endParaRPr lang="sk-SK"/>
          </a:p>
        </p:txBody>
      </p:sp>
    </p:spTree>
    <p:extLst>
      <p:ext uri="{BB962C8B-B14F-4D97-AF65-F5344CB8AC3E}">
        <p14:creationId xmlns:p14="http://schemas.microsoft.com/office/powerpoint/2010/main" val="904103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a:t>
            </a:r>
            <a:r>
              <a:rPr lang="sk-SK" dirty="0" smtClean="0"/>
              <a:t>é žiačky,</a:t>
            </a:r>
            <a:r>
              <a:rPr lang="sk-SK" baseline="0" dirty="0" smtClean="0"/>
              <a:t> milí žiaci, slečny, mladí páni. </a:t>
            </a:r>
          </a:p>
          <a:p>
            <a:endParaRPr lang="sk-SK" baseline="0" dirty="0" smtClean="0"/>
          </a:p>
          <a:p>
            <a:r>
              <a:rPr lang="sk-SK" baseline="0" dirty="0" smtClean="0"/>
              <a:t>Dnešnou našou úlohou bude porozprávať sa o chémii. Asi nemôžem začať inou otázkou ako je táto. </a:t>
            </a:r>
          </a:p>
          <a:p>
            <a:r>
              <a:rPr lang="sk-SK" baseline="0" dirty="0" smtClean="0"/>
              <a:t>Komu sa chémia páči?</a:t>
            </a:r>
          </a:p>
          <a:p>
            <a:r>
              <a:rPr lang="sk-SK" baseline="0" dirty="0" smtClean="0"/>
              <a:t>Kto sa chémie bojí?</a:t>
            </a:r>
          </a:p>
          <a:p>
            <a:r>
              <a:rPr lang="sk-SK" baseline="0" dirty="0" smtClean="0"/>
              <a:t>Tí, čo sa chémie boja, tak tí nech radšej ani do lesa nechodia. Skúsim Vás ale presvedčiť, že nie je čoho sa báť. </a:t>
            </a:r>
          </a:p>
          <a:p>
            <a:endParaRPr lang="sk-SK" baseline="0" dirty="0" smtClean="0"/>
          </a:p>
          <a:p>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2</a:t>
            </a:fld>
            <a:endParaRPr lang="sk-SK"/>
          </a:p>
        </p:txBody>
      </p:sp>
    </p:spTree>
    <p:extLst>
      <p:ext uri="{BB962C8B-B14F-4D97-AF65-F5344CB8AC3E}">
        <p14:creationId xmlns:p14="http://schemas.microsoft.com/office/powerpoint/2010/main" val="3890579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Takže</a:t>
            </a:r>
            <a:r>
              <a:rPr lang="sk-SK" baseline="0" dirty="0" smtClean="0"/>
              <a:t> poďme kúsok ďalej a povedzme si, kde sa stretávame s chémiou. </a:t>
            </a:r>
          </a:p>
          <a:p>
            <a:r>
              <a:rPr lang="sk-SK" baseline="0" dirty="0" smtClean="0"/>
              <a:t>Ráno keď vstanete, raňajky – čistá chémia; nasleduje </a:t>
            </a:r>
            <a:r>
              <a:rPr lang="sk-SK" baseline="0" dirty="0" err="1" smtClean="0"/>
              <a:t>kúpelka</a:t>
            </a:r>
            <a:r>
              <a:rPr lang="sk-SK" baseline="0" dirty="0" smtClean="0"/>
              <a:t> –čistá chémia; obliekanie – čistá chémia, možno trochu prírodných látok, ale aj to je čistá chémia; v škole pero, zošity, farebné knihy – čistá chémia; prednáška o chémii – sedadlá, lakované drevo – čistá chémia; večer počítač + televízor + </a:t>
            </a:r>
            <a:r>
              <a:rPr lang="sk-SK" baseline="0" dirty="0" err="1" smtClean="0"/>
              <a:t>facebook</a:t>
            </a:r>
            <a:r>
              <a:rPr lang="sk-SK" baseline="0" dirty="0" smtClean="0"/>
              <a:t> a </a:t>
            </a:r>
            <a:r>
              <a:rPr lang="sk-SK" baseline="0" dirty="0" err="1" smtClean="0"/>
              <a:t>popkorn</a:t>
            </a:r>
            <a:r>
              <a:rPr lang="sk-SK" baseline="0" dirty="0" smtClean="0"/>
              <a:t> </a:t>
            </a:r>
            <a:r>
              <a:rPr lang="sk-SK" baseline="0" dirty="0" err="1" smtClean="0"/>
              <a:t>a</a:t>
            </a:r>
            <a:r>
              <a:rPr lang="sk-SK" baseline="0" dirty="0" smtClean="0"/>
              <a:t> sladké nápoje – čistá chémia s trochou fyziky. </a:t>
            </a:r>
          </a:p>
          <a:p>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12</a:t>
            </a:fld>
            <a:endParaRPr lang="sk-SK"/>
          </a:p>
        </p:txBody>
      </p:sp>
    </p:spTree>
    <p:extLst>
      <p:ext uri="{BB962C8B-B14F-4D97-AF65-F5344CB8AC3E}">
        <p14:creationId xmlns:p14="http://schemas.microsoft.com/office/powerpoint/2010/main" val="420307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13</a:t>
            </a:fld>
            <a:endParaRPr lang="sk-SK"/>
          </a:p>
        </p:txBody>
      </p:sp>
    </p:spTree>
    <p:extLst>
      <p:ext uri="{BB962C8B-B14F-4D97-AF65-F5344CB8AC3E}">
        <p14:creationId xmlns:p14="http://schemas.microsoft.com/office/powerpoint/2010/main" val="420307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14</a:t>
            </a:fld>
            <a:endParaRPr lang="sk-SK"/>
          </a:p>
        </p:txBody>
      </p:sp>
    </p:spTree>
    <p:extLst>
      <p:ext uri="{BB962C8B-B14F-4D97-AF65-F5344CB8AC3E}">
        <p14:creationId xmlns:p14="http://schemas.microsoft.com/office/powerpoint/2010/main" val="420307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15</a:t>
            </a:fld>
            <a:endParaRPr lang="sk-SK"/>
          </a:p>
        </p:txBody>
      </p:sp>
    </p:spTree>
    <p:extLst>
      <p:ext uri="{BB962C8B-B14F-4D97-AF65-F5344CB8AC3E}">
        <p14:creationId xmlns:p14="http://schemas.microsoft.com/office/powerpoint/2010/main" val="420307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16</a:t>
            </a:fld>
            <a:endParaRPr lang="sk-SK"/>
          </a:p>
        </p:txBody>
      </p:sp>
    </p:spTree>
    <p:extLst>
      <p:ext uri="{BB962C8B-B14F-4D97-AF65-F5344CB8AC3E}">
        <p14:creationId xmlns:p14="http://schemas.microsoft.com/office/powerpoint/2010/main" val="4203073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sk-SK" dirty="0" smtClean="0"/>
              <a:t>Chémia je aj o tom, čo spapkáme a čo sa s tým v našom tele deje,</a:t>
            </a:r>
            <a:r>
              <a:rPr lang="sk-SK" baseline="0" dirty="0" smtClean="0"/>
              <a:t> chémia je to čo dýchame, chémia je aj naša genetická výbava...</a:t>
            </a:r>
            <a:endParaRPr lang="en-US" baseline="0" dirty="0" smtClean="0"/>
          </a:p>
          <a:p>
            <a:pPr algn="just"/>
            <a:endParaRPr lang="en-US" baseline="0" dirty="0" smtClean="0"/>
          </a:p>
          <a:p>
            <a:pPr algn="just"/>
            <a:r>
              <a:rPr lang="en-US" baseline="0" dirty="0" smtClean="0"/>
              <a:t>V </a:t>
            </a:r>
            <a:r>
              <a:rPr lang="sk-SK" baseline="0" dirty="0" smtClean="0"/>
              <a:t>prírode každý živý organizmus obsahuje 10-100 zlúčenín. Nikto nevie koľko ich je, ale určite ich je niekoľko miliónov. </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17</a:t>
            </a:fld>
            <a:endParaRPr lang="sk-SK"/>
          </a:p>
        </p:txBody>
      </p:sp>
    </p:spTree>
    <p:extLst>
      <p:ext uri="{BB962C8B-B14F-4D97-AF65-F5344CB8AC3E}">
        <p14:creationId xmlns:p14="http://schemas.microsoft.com/office/powerpoint/2010/main" val="4203073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baseline="0" dirty="0" smtClean="0"/>
              <a:t>Aké z toho plynie ponaučenie. Ak si náhodou niekto z vás povedal, že v živote nechce mať nič spoločné s chémiou, tak mám pre neho zlú správu, chémii sa nevyhne. Na to aby ste prežili v dnešnej spoločnosti, musíte ovládať chémiu. Čím viac sa o nej naučíte, tým ľahšie vám bude. Navyše celý náš organizmus je čistá chémia. </a:t>
            </a:r>
          </a:p>
          <a:p>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18</a:t>
            </a:fld>
            <a:endParaRPr lang="sk-SK"/>
          </a:p>
        </p:txBody>
      </p:sp>
    </p:spTree>
    <p:extLst>
      <p:ext uri="{BB962C8B-B14F-4D97-AF65-F5344CB8AC3E}">
        <p14:creationId xmlns:p14="http://schemas.microsoft.com/office/powerpoint/2010/main" val="777728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4xH2,2xO2, 2xCl2, 2xNa, 4xN2 z OH</a:t>
            </a:r>
          </a:p>
          <a:p>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19</a:t>
            </a:fld>
            <a:endParaRPr lang="sk-SK"/>
          </a:p>
        </p:txBody>
      </p:sp>
    </p:spTree>
    <p:extLst>
      <p:ext uri="{BB962C8B-B14F-4D97-AF65-F5344CB8AC3E}">
        <p14:creationId xmlns:p14="http://schemas.microsoft.com/office/powerpoint/2010/main" val="3738350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20</a:t>
            </a:fld>
            <a:endParaRPr lang="sk-SK"/>
          </a:p>
        </p:txBody>
      </p:sp>
    </p:spTree>
    <p:extLst>
      <p:ext uri="{BB962C8B-B14F-4D97-AF65-F5344CB8AC3E}">
        <p14:creationId xmlns:p14="http://schemas.microsoft.com/office/powerpoint/2010/main" val="58089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sk-SK" dirty="0" smtClean="0"/>
              <a:t>Ktorá chemická látka je pre nás najdôležitejšia? </a:t>
            </a:r>
          </a:p>
          <a:p>
            <a:endParaRPr lang="sk-SK" dirty="0" smtClean="0"/>
          </a:p>
          <a:p>
            <a:r>
              <a:rPr lang="sk-SK" dirty="0" smtClean="0"/>
              <a:t>Voda je jedna z nich. Viete,</a:t>
            </a:r>
            <a:r>
              <a:rPr lang="sk-SK" baseline="0" dirty="0" smtClean="0"/>
              <a:t> že voda na našej zemi cirkuluje, vyparuje sa z morí, vznikajú mraky, z nich prší, voda steká do riek a tie do morí. Niekde na ceste my tú vodu zachytávame a čo s ňou robíme? Zašpiníme ju. </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24</a:t>
            </a:fld>
            <a:endParaRPr lang="sk-SK"/>
          </a:p>
        </p:txBody>
      </p:sp>
    </p:spTree>
    <p:extLst>
      <p:ext uri="{BB962C8B-B14F-4D97-AF65-F5344CB8AC3E}">
        <p14:creationId xmlns:p14="http://schemas.microsoft.com/office/powerpoint/2010/main" val="196229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Kto pozná túto pani?</a:t>
            </a:r>
            <a:r>
              <a:rPr lang="sk-SK" baseline="0" dirty="0" smtClean="0"/>
              <a:t> </a:t>
            </a:r>
          </a:p>
          <a:p>
            <a:r>
              <a:rPr lang="sk-SK" baseline="0" dirty="0" smtClean="0"/>
              <a:t>Správne, je to </a:t>
            </a:r>
            <a:r>
              <a:rPr lang="sk-SK" baseline="0" dirty="0" err="1" smtClean="0"/>
              <a:t>Madonna</a:t>
            </a:r>
            <a:r>
              <a:rPr lang="sk-SK" baseline="0" dirty="0" smtClean="0"/>
              <a:t>.</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3</a:t>
            </a:fld>
            <a:endParaRPr lang="sk-SK"/>
          </a:p>
        </p:txBody>
      </p:sp>
    </p:spTree>
    <p:extLst>
      <p:ext uri="{BB962C8B-B14F-4D97-AF65-F5344CB8AC3E}">
        <p14:creationId xmlns:p14="http://schemas.microsoft.com/office/powerpoint/2010/main" val="2301795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29</a:t>
            </a:fld>
            <a:endParaRPr lang="sk-SK"/>
          </a:p>
        </p:txBody>
      </p:sp>
    </p:spTree>
    <p:extLst>
      <p:ext uri="{BB962C8B-B14F-4D97-AF65-F5344CB8AC3E}">
        <p14:creationId xmlns:p14="http://schemas.microsoft.com/office/powerpoint/2010/main" val="296549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31</a:t>
            </a:fld>
            <a:endParaRPr lang="sk-SK"/>
          </a:p>
        </p:txBody>
      </p:sp>
    </p:spTree>
    <p:extLst>
      <p:ext uri="{BB962C8B-B14F-4D97-AF65-F5344CB8AC3E}">
        <p14:creationId xmlns:p14="http://schemas.microsoft.com/office/powerpoint/2010/main" val="3047106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Moderná chémia je relatívne mladá povedzme 100-150 rokov.</a:t>
            </a:r>
            <a:r>
              <a:rPr lang="sk-SK" baseline="0" dirty="0" smtClean="0"/>
              <a:t> Za tú dobu sme dokázali neuveriteľne veľa, ale málokto si uvedomuje, že rovnako veľa je otázok. </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32</a:t>
            </a:fld>
            <a:endParaRPr lang="sk-SK"/>
          </a:p>
        </p:txBody>
      </p:sp>
    </p:spTree>
    <p:extLst>
      <p:ext uri="{BB962C8B-B14F-4D97-AF65-F5344CB8AC3E}">
        <p14:creationId xmlns:p14="http://schemas.microsoft.com/office/powerpoint/2010/main" val="2663399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Povedali sme si, že experiment musí byť bezpečný. Všimnite si,</a:t>
            </a:r>
            <a:r>
              <a:rPr lang="sk-SK" baseline="0" dirty="0" smtClean="0"/>
              <a:t> že na rukách sú prstene, čo by nemalo byť, pracujeme v okuliaroch plášti, rukaviciach. </a:t>
            </a:r>
          </a:p>
          <a:p>
            <a:r>
              <a:rPr lang="sk-SK" dirty="0" smtClean="0"/>
              <a:t>Kto pozná seriál Kosti?</a:t>
            </a:r>
            <a:r>
              <a:rPr lang="sk-SK" baseline="0" dirty="0" smtClean="0"/>
              <a:t> Tam tiež všetci pracujú s ochrannými pomôckami. A prečo to pozeráte, keď je to až od 15 rokov?</a:t>
            </a:r>
          </a:p>
          <a:p>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38</a:t>
            </a:fld>
            <a:endParaRPr lang="sk-SK"/>
          </a:p>
        </p:txBody>
      </p:sp>
    </p:spTree>
    <p:extLst>
      <p:ext uri="{BB962C8B-B14F-4D97-AF65-F5344CB8AC3E}">
        <p14:creationId xmlns:p14="http://schemas.microsoft.com/office/powerpoint/2010/main" val="3598533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Vrátim sa k otázke na začiatku. Kto sa bojí chémie?</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40</a:t>
            </a:fld>
            <a:endParaRPr lang="sk-SK"/>
          </a:p>
        </p:txBody>
      </p:sp>
    </p:spTree>
    <p:extLst>
      <p:ext uri="{BB962C8B-B14F-4D97-AF65-F5344CB8AC3E}">
        <p14:creationId xmlns:p14="http://schemas.microsoft.com/office/powerpoint/2010/main" val="168550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Kto pozná tohto </a:t>
            </a:r>
            <a:r>
              <a:rPr lang="sk-SK" dirty="0" err="1" smtClean="0"/>
              <a:t>fešiho</a:t>
            </a:r>
            <a:r>
              <a:rPr lang="sk-SK" dirty="0" smtClean="0"/>
              <a:t>? </a:t>
            </a:r>
          </a:p>
          <a:p>
            <a:r>
              <a:rPr lang="sk-SK" dirty="0" smtClean="0"/>
              <a:t>Áno</a:t>
            </a:r>
            <a:r>
              <a:rPr lang="sk-SK" baseline="0" dirty="0" smtClean="0"/>
              <a:t> je to Patrik. </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4</a:t>
            </a:fld>
            <a:endParaRPr lang="sk-SK"/>
          </a:p>
        </p:txBody>
      </p:sp>
    </p:spTree>
    <p:extLst>
      <p:ext uri="{BB962C8B-B14F-4D97-AF65-F5344CB8AC3E}">
        <p14:creationId xmlns:p14="http://schemas.microsoft.com/office/powerpoint/2010/main" val="171117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A kto poznám tohto </a:t>
            </a:r>
            <a:r>
              <a:rPr lang="sk-SK" dirty="0" err="1" smtClean="0"/>
              <a:t>fešiho</a:t>
            </a:r>
            <a:r>
              <a:rPr lang="sk-SK"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Toto je pán </a:t>
            </a:r>
            <a:r>
              <a:rPr lang="es-ES" sz="1200" b="1" dirty="0" err="1" smtClean="0">
                <a:effectLst/>
              </a:rPr>
              <a:t>Dmitri</a:t>
            </a:r>
            <a:r>
              <a:rPr lang="es-ES" sz="1200" b="1" dirty="0" smtClean="0">
                <a:effectLst/>
              </a:rPr>
              <a:t> </a:t>
            </a:r>
            <a:r>
              <a:rPr lang="es-ES" sz="1200" b="1" dirty="0" err="1" smtClean="0">
                <a:effectLst/>
              </a:rPr>
              <a:t>Ivánovich</a:t>
            </a:r>
            <a:r>
              <a:rPr lang="es-ES" sz="1200" b="1" dirty="0" smtClean="0">
                <a:effectLst/>
              </a:rPr>
              <a:t> </a:t>
            </a:r>
            <a:r>
              <a:rPr lang="es-ES" sz="1200" b="1" dirty="0" err="1" smtClean="0">
                <a:effectLst/>
              </a:rPr>
              <a:t>Mendeléyev</a:t>
            </a:r>
            <a:r>
              <a:rPr lang="sk-SK" sz="1200" b="0" dirty="0" smtClean="0">
                <a:effectLst/>
              </a:rPr>
              <a:t>.</a:t>
            </a:r>
            <a:r>
              <a:rPr lang="sk-SK" sz="1200" b="0" baseline="0" dirty="0" smtClean="0">
                <a:effectLst/>
              </a:rPr>
              <a:t> Tento múdry pán je iba jeden z mnohých, ktorí sa zaslúžili za pokrok v chémii. Vybral som ho preto, lebo </a:t>
            </a:r>
            <a:r>
              <a:rPr lang="en-US" sz="1200" b="0" baseline="0" dirty="0" err="1" smtClean="0">
                <a:effectLst/>
              </a:rPr>
              <a:t>si</a:t>
            </a:r>
            <a:r>
              <a:rPr lang="en-US" sz="1200" b="0" baseline="0" dirty="0" smtClean="0">
                <a:effectLst/>
              </a:rPr>
              <a:t> </a:t>
            </a:r>
            <a:r>
              <a:rPr lang="sk-SK" sz="1200" b="0" baseline="0" dirty="0" smtClean="0">
                <a:effectLst/>
              </a:rPr>
              <a:t>myslím, že jeho prínos do chémie je veľmi dôležitý.</a:t>
            </a:r>
          </a:p>
          <a:p>
            <a:pPr marL="0" marR="0" indent="0" algn="l" defTabSz="914400" rtl="0" eaLnBrk="1" fontAlgn="auto" latinLnBrk="0" hangingPunct="1">
              <a:lnSpc>
                <a:spcPct val="100000"/>
              </a:lnSpc>
              <a:spcBef>
                <a:spcPts val="0"/>
              </a:spcBef>
              <a:spcAft>
                <a:spcPts val="0"/>
              </a:spcAft>
              <a:buClrTx/>
              <a:buSzTx/>
              <a:buFontTx/>
              <a:buNone/>
              <a:tabLst/>
              <a:defRPr/>
            </a:pPr>
            <a:endParaRPr lang="sk-SK" sz="1200" b="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smtClean="0">
                <a:effectLst/>
              </a:rPr>
              <a:t>Hovorí</a:t>
            </a:r>
            <a:r>
              <a:rPr lang="sk-SK" sz="1200" baseline="0" dirty="0" smtClean="0">
                <a:effectLst/>
              </a:rPr>
              <a:t> niekomu niečo výraz periodická tabuľka prvkov? Vlastne mali by sme si položiť otázku, čo je prvok. Už v staroveku sa snažili učenci uvažovať týmto smerom a otázka stála, keď začneme nejaký predmet deliť, dokedy ho deliť môžeme, či narazíme na nejakú hranicu, alebo ho môžeme deliť donekonečna. Ani dnes nie je táto otázka uspokojivo vyriešená, ale pre potreby chémie stačí keď tou hranicou budú atómy. Tie budú stavebnými prvkami všetkých látok. Rovnaké atómy tvoria prvok. </a:t>
            </a:r>
          </a:p>
          <a:p>
            <a:pPr marL="0" marR="0" indent="0" algn="l" defTabSz="914400" rtl="0" eaLnBrk="1" fontAlgn="auto" latinLnBrk="0" hangingPunct="1">
              <a:lnSpc>
                <a:spcPct val="100000"/>
              </a:lnSpc>
              <a:spcBef>
                <a:spcPts val="0"/>
              </a:spcBef>
              <a:spcAft>
                <a:spcPts val="0"/>
              </a:spcAft>
              <a:buClrTx/>
              <a:buSzTx/>
              <a:buFontTx/>
              <a:buNone/>
              <a:tabLst/>
              <a:defRPr/>
            </a:pPr>
            <a:endParaRPr lang="sk-SK" sz="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dirty="0" err="1" smtClean="0">
                <a:effectLst/>
              </a:rPr>
              <a:t>Mendeléyev</a:t>
            </a:r>
            <a:r>
              <a:rPr lang="sk-SK" sz="1200" b="0" dirty="0" smtClean="0">
                <a:effectLst/>
              </a:rPr>
              <a:t> sa snažil tieto prvky </a:t>
            </a:r>
            <a:r>
              <a:rPr lang="sk-SK" sz="1200" b="0" dirty="0" err="1" smtClean="0">
                <a:effectLst/>
              </a:rPr>
              <a:t>nejak</a:t>
            </a:r>
            <a:r>
              <a:rPr lang="sk-SK" sz="1200" b="0" dirty="0" smtClean="0">
                <a:effectLst/>
              </a:rPr>
              <a:t> usporiadať, čo sa mu vcelku podarilo a bol dokonca natoľko múdry, že počítal s tým, že v</a:t>
            </a:r>
            <a:r>
              <a:rPr lang="sk-SK" sz="1200" b="0" baseline="0" dirty="0" smtClean="0">
                <a:effectLst/>
              </a:rPr>
              <a:t> tej dobe ešte nepoznali všetky prvky a pre ne nechal vo svojej tabuľke voľné miesta. </a:t>
            </a:r>
            <a:endParaRPr lang="sk-SK" sz="1200" b="0" dirty="0" smtClean="0">
              <a:effectLst/>
            </a:endParaRPr>
          </a:p>
          <a:p>
            <a:r>
              <a:rPr lang="sk-SK" b="0" baseline="0" dirty="0" smtClean="0"/>
              <a:t> </a:t>
            </a:r>
            <a:endParaRPr lang="sk-SK" b="0" dirty="0"/>
          </a:p>
        </p:txBody>
      </p:sp>
      <p:sp>
        <p:nvSpPr>
          <p:cNvPr id="4" name="Slide Number Placeholder 3"/>
          <p:cNvSpPr>
            <a:spLocks noGrp="1"/>
          </p:cNvSpPr>
          <p:nvPr>
            <p:ph type="sldNum" sz="quarter" idx="10"/>
          </p:nvPr>
        </p:nvSpPr>
        <p:spPr/>
        <p:txBody>
          <a:bodyPr/>
          <a:lstStyle/>
          <a:p>
            <a:fld id="{2560F93E-0BF0-4BB8-B1B2-D266CC1263E9}" type="slidenum">
              <a:rPr lang="sk-SK" smtClean="0"/>
              <a:t>5</a:t>
            </a:fld>
            <a:endParaRPr lang="sk-SK"/>
          </a:p>
        </p:txBody>
      </p:sp>
    </p:spTree>
    <p:extLst>
      <p:ext uri="{BB962C8B-B14F-4D97-AF65-F5344CB8AC3E}">
        <p14:creationId xmlns:p14="http://schemas.microsoft.com/office/powerpoint/2010/main" val="3717966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Takto </a:t>
            </a:r>
            <a:r>
              <a:rPr lang="sk-SK" dirty="0" err="1" smtClean="0"/>
              <a:t>nejak</a:t>
            </a:r>
            <a:r>
              <a:rPr lang="sk-SK" dirty="0" smtClean="0"/>
              <a:t> vyzeral</a:t>
            </a:r>
            <a:r>
              <a:rPr lang="sk-SK" baseline="0" dirty="0" smtClean="0"/>
              <a:t> jeho prvý rukopis periodickej tabuľky v roku 1869 taká dosť čmáranica a takto upravená verzia z roku 1871 stále veľmi neúplná. </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6</a:t>
            </a:fld>
            <a:endParaRPr lang="sk-SK"/>
          </a:p>
        </p:txBody>
      </p:sp>
    </p:spTree>
    <p:extLst>
      <p:ext uri="{BB962C8B-B14F-4D97-AF65-F5344CB8AC3E}">
        <p14:creationId xmlns:p14="http://schemas.microsoft.com/office/powerpoint/2010/main" val="197651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A takto </a:t>
            </a:r>
            <a:r>
              <a:rPr lang="sk-SK" dirty="0" err="1" smtClean="0"/>
              <a:t>nejak</a:t>
            </a:r>
            <a:r>
              <a:rPr lang="sk-SK" dirty="0" smtClean="0"/>
              <a:t> to vyzerá dnes. Tých foriem tabuľky nie sú desiatky</a:t>
            </a:r>
            <a:r>
              <a:rPr lang="sk-SK" baseline="0" dirty="0" smtClean="0"/>
              <a:t> a vrátane rôznych špirál a grafických modifikácii sú minimálne stovky. Takže o tomto je chémia. </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7</a:t>
            </a:fld>
            <a:endParaRPr lang="sk-SK"/>
          </a:p>
        </p:txBody>
      </p:sp>
    </p:spTree>
    <p:extLst>
      <p:ext uri="{BB962C8B-B14F-4D97-AF65-F5344CB8AC3E}">
        <p14:creationId xmlns:p14="http://schemas.microsoft.com/office/powerpoint/2010/main" val="93922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Pre tých,</a:t>
            </a:r>
            <a:r>
              <a:rPr lang="sk-SK" baseline="0" dirty="0" smtClean="0"/>
              <a:t> ktorých chémia zaujíma viac máme aj takú jednoduchú definíciu, že ...</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8</a:t>
            </a:fld>
            <a:endParaRPr lang="sk-SK"/>
          </a:p>
        </p:txBody>
      </p:sp>
    </p:spTree>
    <p:extLst>
      <p:ext uri="{BB962C8B-B14F-4D97-AF65-F5344CB8AC3E}">
        <p14:creationId xmlns:p14="http://schemas.microsoft.com/office/powerpoint/2010/main" val="292715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Pre tých, ktorých chémia moc nezaujíma,</a:t>
            </a:r>
            <a:r>
              <a:rPr lang="sk-SK" baseline="0" dirty="0" smtClean="0"/>
              <a:t> možno malý výlet do histórie odkiaľ sa toto slovo zobralo. </a:t>
            </a:r>
          </a:p>
          <a:p>
            <a:r>
              <a:rPr lang="sk-SK" baseline="0" dirty="0" smtClean="0"/>
              <a:t>Nuž presne to nevieme.</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9</a:t>
            </a:fld>
            <a:endParaRPr lang="sk-SK"/>
          </a:p>
        </p:txBody>
      </p:sp>
    </p:spTree>
    <p:extLst>
      <p:ext uri="{BB962C8B-B14F-4D97-AF65-F5344CB8AC3E}">
        <p14:creationId xmlns:p14="http://schemas.microsoft.com/office/powerpoint/2010/main" val="3471397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dirty="0" smtClean="0"/>
              <a:t>Čo</a:t>
            </a:r>
            <a:r>
              <a:rPr lang="sk-SK" baseline="0" dirty="0" smtClean="0"/>
              <a:t> je základom chémie?</a:t>
            </a:r>
          </a:p>
          <a:p>
            <a:endParaRPr lang="sk-SK" baseline="0" dirty="0" smtClean="0"/>
          </a:p>
          <a:p>
            <a:r>
              <a:rPr lang="sk-SK" baseline="0" dirty="0" smtClean="0"/>
              <a:t>Experiment!</a:t>
            </a:r>
          </a:p>
          <a:p>
            <a:endParaRPr lang="sk-SK" dirty="0" smtClean="0"/>
          </a:p>
          <a:p>
            <a:r>
              <a:rPr lang="sk-SK" dirty="0" smtClean="0"/>
              <a:t>Teraz</a:t>
            </a:r>
            <a:r>
              <a:rPr lang="sk-SK" baseline="0" dirty="0" smtClean="0"/>
              <a:t> malá ukážka, že chémia môže byť aj zábavná. Experiment, ktorý si môžete urobiť na záhrade, ešte raz zdôrazňujem na záhrade, nie v obývačke ani v kúpeľni. </a:t>
            </a:r>
            <a:endParaRPr lang="sk-SK" dirty="0"/>
          </a:p>
        </p:txBody>
      </p:sp>
      <p:sp>
        <p:nvSpPr>
          <p:cNvPr id="4" name="Slide Number Placeholder 3"/>
          <p:cNvSpPr>
            <a:spLocks noGrp="1"/>
          </p:cNvSpPr>
          <p:nvPr>
            <p:ph type="sldNum" sz="quarter" idx="10"/>
          </p:nvPr>
        </p:nvSpPr>
        <p:spPr/>
        <p:txBody>
          <a:bodyPr/>
          <a:lstStyle/>
          <a:p>
            <a:fld id="{2560F93E-0BF0-4BB8-B1B2-D266CC1263E9}" type="slidenum">
              <a:rPr lang="sk-SK" smtClean="0"/>
              <a:t>10</a:t>
            </a:fld>
            <a:endParaRPr lang="sk-SK"/>
          </a:p>
        </p:txBody>
      </p:sp>
    </p:spTree>
    <p:extLst>
      <p:ext uri="{BB962C8B-B14F-4D97-AF65-F5344CB8AC3E}">
        <p14:creationId xmlns:p14="http://schemas.microsoft.com/office/powerpoint/2010/main" val="419195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k-S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k-SK"/>
          </a:p>
        </p:txBody>
      </p:sp>
      <p:sp>
        <p:nvSpPr>
          <p:cNvPr id="4" name="Date Placeholder 3"/>
          <p:cNvSpPr>
            <a:spLocks noGrp="1"/>
          </p:cNvSpPr>
          <p:nvPr>
            <p:ph type="dt" sz="half" idx="10"/>
          </p:nvPr>
        </p:nvSpPr>
        <p:spPr/>
        <p:txBody>
          <a:bodyPr/>
          <a:lstStyle/>
          <a:p>
            <a:fld id="{06C9F415-F97D-4714-BB7A-AD3D0D2B602A}" type="datetimeFigureOut">
              <a:rPr lang="sk-SK" smtClean="0"/>
              <a:t>11. 12. 2012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92834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k-S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Date Placeholder 3"/>
          <p:cNvSpPr>
            <a:spLocks noGrp="1"/>
          </p:cNvSpPr>
          <p:nvPr>
            <p:ph type="dt" sz="half" idx="10"/>
          </p:nvPr>
        </p:nvSpPr>
        <p:spPr/>
        <p:txBody>
          <a:bodyPr/>
          <a:lstStyle/>
          <a:p>
            <a:fld id="{06C9F415-F97D-4714-BB7A-AD3D0D2B602A}" type="datetimeFigureOut">
              <a:rPr lang="sk-SK" smtClean="0"/>
              <a:t>11. 12. 2012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415506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k-S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Date Placeholder 3"/>
          <p:cNvSpPr>
            <a:spLocks noGrp="1"/>
          </p:cNvSpPr>
          <p:nvPr>
            <p:ph type="dt" sz="half" idx="10"/>
          </p:nvPr>
        </p:nvSpPr>
        <p:spPr/>
        <p:txBody>
          <a:bodyPr/>
          <a:lstStyle/>
          <a:p>
            <a:fld id="{06C9F415-F97D-4714-BB7A-AD3D0D2B602A}" type="datetimeFigureOut">
              <a:rPr lang="sk-SK" smtClean="0"/>
              <a:t>11. 12. 2012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2945191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k-S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Date Placeholder 3"/>
          <p:cNvSpPr>
            <a:spLocks noGrp="1"/>
          </p:cNvSpPr>
          <p:nvPr>
            <p:ph type="dt" sz="half" idx="10"/>
          </p:nvPr>
        </p:nvSpPr>
        <p:spPr/>
        <p:txBody>
          <a:bodyPr/>
          <a:lstStyle/>
          <a:p>
            <a:fld id="{06C9F415-F97D-4714-BB7A-AD3D0D2B602A}" type="datetimeFigureOut">
              <a:rPr lang="sk-SK" smtClean="0"/>
              <a:t>11. 12. 2012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381213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k-S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C9F415-F97D-4714-BB7A-AD3D0D2B602A}" type="datetimeFigureOut">
              <a:rPr lang="sk-SK" smtClean="0"/>
              <a:t>11. 12. 2012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229171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k-S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5" name="Date Placeholder 4"/>
          <p:cNvSpPr>
            <a:spLocks noGrp="1"/>
          </p:cNvSpPr>
          <p:nvPr>
            <p:ph type="dt" sz="half" idx="10"/>
          </p:nvPr>
        </p:nvSpPr>
        <p:spPr/>
        <p:txBody>
          <a:bodyPr/>
          <a:lstStyle/>
          <a:p>
            <a:fld id="{06C9F415-F97D-4714-BB7A-AD3D0D2B602A}" type="datetimeFigureOut">
              <a:rPr lang="sk-SK" smtClean="0"/>
              <a:t>11. 12. 2012</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545117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k-S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7" name="Date Placeholder 6"/>
          <p:cNvSpPr>
            <a:spLocks noGrp="1"/>
          </p:cNvSpPr>
          <p:nvPr>
            <p:ph type="dt" sz="half" idx="10"/>
          </p:nvPr>
        </p:nvSpPr>
        <p:spPr/>
        <p:txBody>
          <a:bodyPr/>
          <a:lstStyle/>
          <a:p>
            <a:fld id="{06C9F415-F97D-4714-BB7A-AD3D0D2B602A}" type="datetimeFigureOut">
              <a:rPr lang="sk-SK" smtClean="0"/>
              <a:t>11. 12. 2012</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3256099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k-SK"/>
          </a:p>
        </p:txBody>
      </p:sp>
      <p:sp>
        <p:nvSpPr>
          <p:cNvPr id="3" name="Date Placeholder 2"/>
          <p:cNvSpPr>
            <a:spLocks noGrp="1"/>
          </p:cNvSpPr>
          <p:nvPr>
            <p:ph type="dt" sz="half" idx="10"/>
          </p:nvPr>
        </p:nvSpPr>
        <p:spPr/>
        <p:txBody>
          <a:bodyPr/>
          <a:lstStyle/>
          <a:p>
            <a:fld id="{06C9F415-F97D-4714-BB7A-AD3D0D2B602A}" type="datetimeFigureOut">
              <a:rPr lang="sk-SK" smtClean="0"/>
              <a:t>11. 12. 2012</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3346947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9F415-F97D-4714-BB7A-AD3D0D2B602A}" type="datetimeFigureOut">
              <a:rPr lang="sk-SK" smtClean="0"/>
              <a:t>11. 12. 2012</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129637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k-S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C9F415-F97D-4714-BB7A-AD3D0D2B602A}" type="datetimeFigureOut">
              <a:rPr lang="sk-SK" smtClean="0"/>
              <a:t>11. 12. 2012</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3791135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k-S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C9F415-F97D-4714-BB7A-AD3D0D2B602A}" type="datetimeFigureOut">
              <a:rPr lang="sk-SK" smtClean="0"/>
              <a:t>11. 12. 2012</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CE3DE07F-A05A-4BD2-9503-F348E73F4522}" type="slidenum">
              <a:rPr lang="sk-SK" smtClean="0"/>
              <a:t>‹#›</a:t>
            </a:fld>
            <a:endParaRPr lang="sk-SK"/>
          </a:p>
        </p:txBody>
      </p:sp>
    </p:spTree>
    <p:extLst>
      <p:ext uri="{BB962C8B-B14F-4D97-AF65-F5344CB8AC3E}">
        <p14:creationId xmlns:p14="http://schemas.microsoft.com/office/powerpoint/2010/main" val="414648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k-S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k-S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9F415-F97D-4714-BB7A-AD3D0D2B602A}" type="datetimeFigureOut">
              <a:rPr lang="sk-SK" smtClean="0"/>
              <a:t>11. 12. 2012</a:t>
            </a:fld>
            <a:endParaRPr lang="sk-S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DE07F-A05A-4BD2-9503-F348E73F4522}" type="slidenum">
              <a:rPr lang="sk-SK" smtClean="0"/>
              <a:t>‹#›</a:t>
            </a:fld>
            <a:endParaRPr lang="sk-SK"/>
          </a:p>
        </p:txBody>
      </p:sp>
    </p:spTree>
    <p:extLst>
      <p:ext uri="{BB962C8B-B14F-4D97-AF65-F5344CB8AC3E}">
        <p14:creationId xmlns:p14="http://schemas.microsoft.com/office/powerpoint/2010/main" val="1345601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upload.wikimedia.org/wikipedia/commons/0/07/Refinery_of_Slovnaft_in_Bratislava,_view_from_Nov%C3%BD_most_viewpoint.jp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4.jp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k.wikipedia.org/w/index.php?title=Propanthial-S-Oxid&amp;action=edit&amp;redlink=1" TargetMode="External"/><Relationship Id="rId5" Type="http://schemas.openxmlformats.org/officeDocument/2006/relationships/hyperlink" Target="http://sk.wikipedia.org/w/index.php?title=Isoalliin&amp;action=edit&amp;redlink=1" TargetMode="External"/><Relationship Id="rId4" Type="http://schemas.openxmlformats.org/officeDocument/2006/relationships/hyperlink" Target="http://sk.wikipedia.org/w/index.php?title=Alliin%C3%A1za&amp;action=edit&amp;redlink=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sk-SK"/>
          </a:p>
        </p:txBody>
      </p:sp>
      <p:sp>
        <p:nvSpPr>
          <p:cNvPr id="3" name="Subtitle 2"/>
          <p:cNvSpPr>
            <a:spLocks noGrp="1"/>
          </p:cNvSpPr>
          <p:nvPr>
            <p:ph type="subTitle" idx="1"/>
          </p:nvPr>
        </p:nvSpPr>
        <p:spPr/>
        <p:txBody>
          <a:bodyPr/>
          <a:lstStyle/>
          <a:p>
            <a:endParaRPr lang="sk-SK"/>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Tree>
    <p:extLst>
      <p:ext uri="{BB962C8B-B14F-4D97-AF65-F5344CB8AC3E}">
        <p14:creationId xmlns:p14="http://schemas.microsoft.com/office/powerpoint/2010/main" val="1652391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ca+mentos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5616" y="836712"/>
            <a:ext cx="7128792" cy="5346594"/>
          </a:xfrm>
          <a:prstGeom prst="rect">
            <a:avLst/>
          </a:prstGeom>
        </p:spPr>
      </p:pic>
    </p:spTree>
    <p:extLst>
      <p:ext uri="{BB962C8B-B14F-4D97-AF65-F5344CB8AC3E}">
        <p14:creationId xmlns:p14="http://schemas.microsoft.com/office/powerpoint/2010/main" val="2288227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764704"/>
            <a:ext cx="7710572" cy="646331"/>
          </a:xfrm>
          <a:prstGeom prst="rect">
            <a:avLst/>
          </a:prstGeom>
          <a:noFill/>
        </p:spPr>
        <p:txBody>
          <a:bodyPr wrap="none" rtlCol="0">
            <a:spAutoFit/>
          </a:bodyPr>
          <a:lstStyle/>
          <a:p>
            <a:r>
              <a:rPr lang="sk-SK" sz="3600" b="1" dirty="0" smtClean="0"/>
              <a:t>Nutnou súčasťou chémie je experiment</a:t>
            </a:r>
            <a:endParaRPr lang="sk-SK" sz="3600" b="1" dirty="0"/>
          </a:p>
        </p:txBody>
      </p:sp>
      <p:sp>
        <p:nvSpPr>
          <p:cNvPr id="3" name="TextBox 2"/>
          <p:cNvSpPr txBox="1"/>
          <p:nvPr/>
        </p:nvSpPr>
        <p:spPr>
          <a:xfrm>
            <a:off x="1043608" y="2924944"/>
            <a:ext cx="6978770" cy="2862322"/>
          </a:xfrm>
          <a:prstGeom prst="rect">
            <a:avLst/>
          </a:prstGeom>
          <a:noFill/>
        </p:spPr>
        <p:txBody>
          <a:bodyPr wrap="none" rtlCol="0">
            <a:spAutoFit/>
          </a:bodyPr>
          <a:lstStyle/>
          <a:p>
            <a:pPr algn="ctr"/>
            <a:r>
              <a:rPr lang="sk-SK" sz="6000" b="1" dirty="0" smtClean="0">
                <a:solidFill>
                  <a:srgbClr val="FF0000"/>
                </a:solidFill>
              </a:rPr>
              <a:t>Experiment musí byť </a:t>
            </a:r>
          </a:p>
          <a:p>
            <a:pPr algn="ctr"/>
            <a:r>
              <a:rPr lang="sk-SK" sz="6000" b="1" dirty="0" smtClean="0">
                <a:solidFill>
                  <a:srgbClr val="FF0000"/>
                </a:solidFill>
              </a:rPr>
              <a:t>premyslený a </a:t>
            </a:r>
          </a:p>
          <a:p>
            <a:pPr algn="ctr"/>
            <a:r>
              <a:rPr lang="sk-SK" sz="6000" b="1" dirty="0" smtClean="0">
                <a:solidFill>
                  <a:srgbClr val="FF0000"/>
                </a:solidFill>
              </a:rPr>
              <a:t>bezpečný</a:t>
            </a:r>
            <a:endParaRPr lang="sk-SK" sz="6000" b="1" dirty="0">
              <a:solidFill>
                <a:srgbClr val="FF0000"/>
              </a:solidFill>
            </a:endParaRPr>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954360"/>
            <a:ext cx="5715000" cy="5715000"/>
          </a:xfrm>
          <a:prstGeom prst="rect">
            <a:avLst/>
          </a:prstGeom>
        </p:spPr>
      </p:pic>
      <p:sp>
        <p:nvSpPr>
          <p:cNvPr id="3" name="Rectangle 2"/>
          <p:cNvSpPr/>
          <p:nvPr/>
        </p:nvSpPr>
        <p:spPr>
          <a:xfrm>
            <a:off x="3923928" y="188640"/>
            <a:ext cx="1306383" cy="584775"/>
          </a:xfrm>
          <a:prstGeom prst="rect">
            <a:avLst/>
          </a:prstGeom>
        </p:spPr>
        <p:txBody>
          <a:bodyPr wrap="none">
            <a:spAutoFit/>
          </a:bodyPr>
          <a:lstStyle/>
          <a:p>
            <a:r>
              <a:rPr lang="sk-SK" sz="3200" dirty="0"/>
              <a:t>Strava </a:t>
            </a:r>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196752"/>
            <a:ext cx="7366000" cy="5524500"/>
          </a:xfrm>
          <a:prstGeom prst="rect">
            <a:avLst/>
          </a:prstGeom>
        </p:spPr>
      </p:pic>
      <p:sp>
        <p:nvSpPr>
          <p:cNvPr id="3" name="Rectangle 2"/>
          <p:cNvSpPr/>
          <p:nvPr/>
        </p:nvSpPr>
        <p:spPr>
          <a:xfrm>
            <a:off x="3606173" y="260648"/>
            <a:ext cx="1901931" cy="584775"/>
          </a:xfrm>
          <a:prstGeom prst="rect">
            <a:avLst/>
          </a:prstGeom>
        </p:spPr>
        <p:txBody>
          <a:bodyPr wrap="none">
            <a:spAutoFit/>
          </a:bodyPr>
          <a:lstStyle/>
          <a:p>
            <a:r>
              <a:rPr lang="sk-SK" sz="3200" dirty="0"/>
              <a:t>Kozmetika</a:t>
            </a:r>
          </a:p>
        </p:txBody>
      </p:sp>
    </p:spTree>
    <p:extLst>
      <p:ext uri="{BB962C8B-B14F-4D97-AF65-F5344CB8AC3E}">
        <p14:creationId xmlns:p14="http://schemas.microsoft.com/office/powerpoint/2010/main" val="3881892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20" y="1768814"/>
            <a:ext cx="7728520" cy="4540506"/>
          </a:xfrm>
          <a:prstGeom prst="rect">
            <a:avLst/>
          </a:prstGeom>
        </p:spPr>
      </p:pic>
      <p:sp>
        <p:nvSpPr>
          <p:cNvPr id="3" name="Rectangle 2"/>
          <p:cNvSpPr/>
          <p:nvPr/>
        </p:nvSpPr>
        <p:spPr>
          <a:xfrm>
            <a:off x="3923928" y="332656"/>
            <a:ext cx="1249509" cy="584775"/>
          </a:xfrm>
          <a:prstGeom prst="rect">
            <a:avLst/>
          </a:prstGeom>
        </p:spPr>
        <p:txBody>
          <a:bodyPr wrap="none">
            <a:spAutoFit/>
          </a:bodyPr>
          <a:lstStyle/>
          <a:p>
            <a:r>
              <a:rPr lang="sk-SK" sz="3200" dirty="0"/>
              <a:t>Odevy</a:t>
            </a:r>
          </a:p>
        </p:txBody>
      </p:sp>
    </p:spTree>
    <p:extLst>
      <p:ext uri="{BB962C8B-B14F-4D97-AF65-F5344CB8AC3E}">
        <p14:creationId xmlns:p14="http://schemas.microsoft.com/office/powerpoint/2010/main" val="3881892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5031" y="188640"/>
            <a:ext cx="1781065" cy="584775"/>
          </a:xfrm>
          <a:prstGeom prst="rect">
            <a:avLst/>
          </a:prstGeom>
        </p:spPr>
        <p:txBody>
          <a:bodyPr wrap="none">
            <a:spAutoFit/>
          </a:bodyPr>
          <a:lstStyle/>
          <a:p>
            <a:r>
              <a:rPr lang="sk-SK" sz="3200" dirty="0"/>
              <a:t>Materiály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722" y="908720"/>
            <a:ext cx="5417574" cy="579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813605"/>
            <a:ext cx="8028384" cy="5981429"/>
          </a:xfrm>
          <a:prstGeom prst="rect">
            <a:avLst/>
          </a:prstGeom>
        </p:spPr>
      </p:pic>
    </p:spTree>
    <p:extLst>
      <p:ext uri="{BB962C8B-B14F-4D97-AF65-F5344CB8AC3E}">
        <p14:creationId xmlns:p14="http://schemas.microsoft.com/office/powerpoint/2010/main" val="388189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95400"/>
            <a:ext cx="7620000" cy="4267200"/>
          </a:xfrm>
          <a:prstGeom prst="rect">
            <a:avLst/>
          </a:prstGeom>
        </p:spPr>
      </p:pic>
      <p:sp>
        <p:nvSpPr>
          <p:cNvPr id="3" name="Rectangle 2"/>
          <p:cNvSpPr/>
          <p:nvPr/>
        </p:nvSpPr>
        <p:spPr>
          <a:xfrm>
            <a:off x="3919331" y="188640"/>
            <a:ext cx="1300741" cy="584775"/>
          </a:xfrm>
          <a:prstGeom prst="rect">
            <a:avLst/>
          </a:prstGeom>
        </p:spPr>
        <p:txBody>
          <a:bodyPr wrap="none">
            <a:spAutoFit/>
          </a:bodyPr>
          <a:lstStyle/>
          <a:p>
            <a:r>
              <a:rPr lang="en-US" sz="3200" dirty="0"/>
              <a:t>Lie</a:t>
            </a:r>
            <a:r>
              <a:rPr lang="sk-SK" sz="3200" dirty="0" err="1"/>
              <a:t>čivá</a:t>
            </a:r>
            <a:endParaRPr lang="sk-SK" sz="3200" dirty="0"/>
          </a:p>
        </p:txBody>
      </p:sp>
    </p:spTree>
    <p:extLst>
      <p:ext uri="{BB962C8B-B14F-4D97-AF65-F5344CB8AC3E}">
        <p14:creationId xmlns:p14="http://schemas.microsoft.com/office/powerpoint/2010/main" val="3881892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798628"/>
            <a:ext cx="4464495" cy="5942740"/>
          </a:xfrm>
          <a:prstGeom prst="rect">
            <a:avLst/>
          </a:prstGeom>
        </p:spPr>
      </p:pic>
      <p:sp>
        <p:nvSpPr>
          <p:cNvPr id="3" name="Rectangle 2"/>
          <p:cNvSpPr/>
          <p:nvPr/>
        </p:nvSpPr>
        <p:spPr>
          <a:xfrm>
            <a:off x="3203848" y="116632"/>
            <a:ext cx="2666820" cy="584775"/>
          </a:xfrm>
          <a:prstGeom prst="rect">
            <a:avLst/>
          </a:prstGeom>
        </p:spPr>
        <p:txBody>
          <a:bodyPr wrap="none">
            <a:spAutoFit/>
          </a:bodyPr>
          <a:lstStyle/>
          <a:p>
            <a:r>
              <a:rPr lang="sk-SK" sz="3200" dirty="0"/>
              <a:t>Živé organizmy</a:t>
            </a:r>
            <a:endParaRPr lang="sk-SK" sz="3200" dirty="0">
              <a:effectLst/>
            </a:endParaRPr>
          </a:p>
        </p:txBody>
      </p:sp>
    </p:spTree>
    <p:extLst>
      <p:ext uri="{BB962C8B-B14F-4D97-AF65-F5344CB8AC3E}">
        <p14:creationId xmlns:p14="http://schemas.microsoft.com/office/powerpoint/2010/main" val="3440452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2300" y="404664"/>
            <a:ext cx="5151988" cy="646331"/>
          </a:xfrm>
          <a:prstGeom prst="rect">
            <a:avLst/>
          </a:prstGeom>
          <a:noFill/>
        </p:spPr>
        <p:txBody>
          <a:bodyPr wrap="none" rtlCol="0">
            <a:spAutoFit/>
          </a:bodyPr>
          <a:lstStyle/>
          <a:p>
            <a:r>
              <a:rPr lang="sk-SK" sz="3600" b="1" dirty="0" smtClean="0"/>
              <a:t>Prečo je chémia dôležitá ?</a:t>
            </a:r>
            <a:endParaRPr lang="sk-SK" sz="3600" b="1" dirty="0"/>
          </a:p>
        </p:txBody>
      </p:sp>
      <p:sp>
        <p:nvSpPr>
          <p:cNvPr id="3" name="TextBox 2"/>
          <p:cNvSpPr txBox="1"/>
          <p:nvPr/>
        </p:nvSpPr>
        <p:spPr>
          <a:xfrm>
            <a:off x="467544" y="1988840"/>
            <a:ext cx="8408716" cy="3416320"/>
          </a:xfrm>
          <a:prstGeom prst="rect">
            <a:avLst/>
          </a:prstGeom>
          <a:noFill/>
        </p:spPr>
        <p:txBody>
          <a:bodyPr wrap="square" rtlCol="0">
            <a:spAutoFit/>
          </a:bodyPr>
          <a:lstStyle/>
          <a:p>
            <a:pPr>
              <a:lnSpc>
                <a:spcPct val="150000"/>
              </a:lnSpc>
            </a:pPr>
            <a:r>
              <a:rPr lang="sk-SK" sz="3600" b="1" dirty="0" smtClean="0"/>
              <a:t>Potravinová alergia</a:t>
            </a:r>
          </a:p>
          <a:p>
            <a:pPr>
              <a:lnSpc>
                <a:spcPct val="150000"/>
              </a:lnSpc>
            </a:pPr>
            <a:r>
              <a:rPr lang="sk-SK" sz="3600" b="1" dirty="0" smtClean="0"/>
              <a:t>Bezpečnosť pri užívaní liekov</a:t>
            </a:r>
          </a:p>
          <a:p>
            <a:pPr>
              <a:lnSpc>
                <a:spcPct val="150000"/>
              </a:lnSpc>
            </a:pPr>
            <a:r>
              <a:rPr lang="sk-SK" sz="3600" b="1" dirty="0" smtClean="0"/>
              <a:t>Bezpečnosť pri práci – čistiace prostriedky</a:t>
            </a:r>
          </a:p>
          <a:p>
            <a:pPr>
              <a:lnSpc>
                <a:spcPct val="150000"/>
              </a:lnSpc>
            </a:pPr>
            <a:r>
              <a:rPr lang="sk-SK" sz="3600" b="1" dirty="0" smtClean="0"/>
              <a:t>Zábava a záľuby – pyrotechnika, zber húb</a:t>
            </a:r>
            <a:endParaRPr lang="sk-SK" sz="3600" b="1" dirty="0"/>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548680"/>
            <a:ext cx="55403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39752" y="548680"/>
            <a:ext cx="2209259" cy="477054"/>
          </a:xfrm>
          <a:prstGeom prst="rect">
            <a:avLst/>
          </a:prstGeom>
        </p:spPr>
        <p:txBody>
          <a:bodyPr wrap="none">
            <a:spAutoFit/>
          </a:bodyPr>
          <a:lstStyle/>
          <a:p>
            <a:r>
              <a:rPr lang="sk-SK" sz="2500" b="1" dirty="0" smtClean="0">
                <a:solidFill>
                  <a:srgbClr val="000080"/>
                </a:solidFill>
                <a:latin typeface="Arial" charset="0"/>
              </a:rPr>
              <a:t>H</a:t>
            </a:r>
            <a:r>
              <a:rPr lang="en-US" sz="2500" b="1" dirty="0" smtClean="0">
                <a:solidFill>
                  <a:srgbClr val="000080"/>
                </a:solidFill>
                <a:latin typeface="Arial" charset="0"/>
              </a:rPr>
              <a:t>		4</a:t>
            </a:r>
            <a:endParaRPr lang="sk-SK" dirty="0"/>
          </a:p>
        </p:txBody>
      </p:sp>
      <p:sp>
        <p:nvSpPr>
          <p:cNvPr id="4" name="Oval 86"/>
          <p:cNvSpPr>
            <a:spLocks noChangeArrowheads="1"/>
          </p:cNvSpPr>
          <p:nvPr/>
        </p:nvSpPr>
        <p:spPr bwMode="auto">
          <a:xfrm>
            <a:off x="1014586" y="1695892"/>
            <a:ext cx="900112" cy="900112"/>
          </a:xfrm>
          <a:prstGeom prst="ellipse">
            <a:avLst/>
          </a:prstGeom>
          <a:gradFill rotWithShape="1">
            <a:gsLst>
              <a:gs pos="0">
                <a:srgbClr val="00CCFF">
                  <a:gamma/>
                  <a:shade val="0"/>
                  <a:invGamma/>
                </a:srgbClr>
              </a:gs>
              <a:gs pos="100000">
                <a:srgbClr val="00CC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 name="Rectangle 4"/>
          <p:cNvSpPr/>
          <p:nvPr/>
        </p:nvSpPr>
        <p:spPr>
          <a:xfrm>
            <a:off x="2339752" y="1871826"/>
            <a:ext cx="2209259" cy="477054"/>
          </a:xfrm>
          <a:prstGeom prst="rect">
            <a:avLst/>
          </a:prstGeom>
        </p:spPr>
        <p:txBody>
          <a:bodyPr wrap="none">
            <a:spAutoFit/>
          </a:bodyPr>
          <a:lstStyle/>
          <a:p>
            <a:r>
              <a:rPr lang="en-US" sz="2500" b="1" dirty="0">
                <a:solidFill>
                  <a:srgbClr val="000080"/>
                </a:solidFill>
                <a:latin typeface="Arial" charset="0"/>
              </a:rPr>
              <a:t>O</a:t>
            </a:r>
            <a:r>
              <a:rPr lang="en-US" sz="2500" b="1" dirty="0" smtClean="0">
                <a:solidFill>
                  <a:srgbClr val="000080"/>
                </a:solidFill>
                <a:latin typeface="Arial" charset="0"/>
              </a:rPr>
              <a:t>		2</a:t>
            </a:r>
            <a:endParaRPr lang="sk-SK" dirty="0"/>
          </a:p>
        </p:txBody>
      </p:sp>
      <p:sp>
        <p:nvSpPr>
          <p:cNvPr id="6" name="Oval 40"/>
          <p:cNvSpPr>
            <a:spLocks noChangeArrowheads="1"/>
          </p:cNvSpPr>
          <p:nvPr/>
        </p:nvSpPr>
        <p:spPr bwMode="auto">
          <a:xfrm>
            <a:off x="1159048" y="3140968"/>
            <a:ext cx="611188" cy="611188"/>
          </a:xfrm>
          <a:prstGeom prst="ellipse">
            <a:avLst/>
          </a:prstGeom>
          <a:gradFill rotWithShape="1">
            <a:gsLst>
              <a:gs pos="0">
                <a:srgbClr val="FFFF00">
                  <a:gamma/>
                  <a:shade val="46275"/>
                  <a:invGamma/>
                </a:srgbClr>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7" name="Rectangle 6"/>
          <p:cNvSpPr/>
          <p:nvPr/>
        </p:nvSpPr>
        <p:spPr>
          <a:xfrm>
            <a:off x="2339752" y="3167970"/>
            <a:ext cx="2209259" cy="477054"/>
          </a:xfrm>
          <a:prstGeom prst="rect">
            <a:avLst/>
          </a:prstGeom>
        </p:spPr>
        <p:txBody>
          <a:bodyPr wrap="none">
            <a:spAutoFit/>
          </a:bodyPr>
          <a:lstStyle/>
          <a:p>
            <a:r>
              <a:rPr lang="en-US" sz="2500" b="1" dirty="0" smtClean="0">
                <a:solidFill>
                  <a:srgbClr val="000080"/>
                </a:solidFill>
                <a:latin typeface="Arial" charset="0"/>
              </a:rPr>
              <a:t>Na		2</a:t>
            </a:r>
            <a:endParaRPr lang="sk-SK" dirty="0"/>
          </a:p>
        </p:txBody>
      </p:sp>
      <p:sp>
        <p:nvSpPr>
          <p:cNvPr id="8" name="Oval 52"/>
          <p:cNvSpPr>
            <a:spLocks noChangeArrowheads="1"/>
          </p:cNvSpPr>
          <p:nvPr/>
        </p:nvSpPr>
        <p:spPr bwMode="auto">
          <a:xfrm>
            <a:off x="1014585" y="4221088"/>
            <a:ext cx="900113" cy="900113"/>
          </a:xfrm>
          <a:prstGeom prst="ellipse">
            <a:avLst/>
          </a:prstGeom>
          <a:gradFill rotWithShape="1">
            <a:gsLst>
              <a:gs pos="0">
                <a:srgbClr val="C0C0C0"/>
              </a:gs>
              <a:gs pos="100000">
                <a:srgbClr val="C0C0C0">
                  <a:gamma/>
                  <a:shade val="0"/>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9" name="Rectangle 8"/>
          <p:cNvSpPr/>
          <p:nvPr/>
        </p:nvSpPr>
        <p:spPr>
          <a:xfrm>
            <a:off x="2362741" y="4320098"/>
            <a:ext cx="2209259" cy="477054"/>
          </a:xfrm>
          <a:prstGeom prst="rect">
            <a:avLst/>
          </a:prstGeom>
        </p:spPr>
        <p:txBody>
          <a:bodyPr wrap="none">
            <a:spAutoFit/>
          </a:bodyPr>
          <a:lstStyle/>
          <a:p>
            <a:r>
              <a:rPr lang="en-US" sz="2500" b="1" dirty="0" err="1" smtClean="0">
                <a:solidFill>
                  <a:srgbClr val="000080"/>
                </a:solidFill>
                <a:latin typeface="Arial" charset="0"/>
              </a:rPr>
              <a:t>Cl</a:t>
            </a:r>
            <a:r>
              <a:rPr lang="en-US" sz="2500" b="1" dirty="0" smtClean="0">
                <a:solidFill>
                  <a:srgbClr val="000080"/>
                </a:solidFill>
                <a:latin typeface="Arial" charset="0"/>
              </a:rPr>
              <a:t>		2</a:t>
            </a:r>
            <a:endParaRPr lang="sk-SK" dirty="0"/>
          </a:p>
        </p:txBody>
      </p:sp>
      <p:sp>
        <p:nvSpPr>
          <p:cNvPr id="10" name="Oval 86"/>
          <p:cNvSpPr>
            <a:spLocks noChangeArrowheads="1"/>
          </p:cNvSpPr>
          <p:nvPr/>
        </p:nvSpPr>
        <p:spPr bwMode="auto">
          <a:xfrm>
            <a:off x="1014585" y="5445224"/>
            <a:ext cx="900112" cy="900112"/>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9525">
            <a:solidFill>
              <a:schemeClr val="tx1"/>
            </a:solidFill>
            <a:round/>
            <a:headEnd/>
            <a:tailEnd/>
          </a:ln>
          <a:effectLst/>
        </p:spPr>
        <p:txBody>
          <a:bodyPr wrap="none" anchor="ctr"/>
          <a:lstStyle/>
          <a:p>
            <a:endParaRPr lang="sk-SK"/>
          </a:p>
        </p:txBody>
      </p:sp>
      <p:sp>
        <p:nvSpPr>
          <p:cNvPr id="11" name="Rectangle 10"/>
          <p:cNvSpPr/>
          <p:nvPr/>
        </p:nvSpPr>
        <p:spPr>
          <a:xfrm>
            <a:off x="2362741" y="5688250"/>
            <a:ext cx="2209259" cy="477054"/>
          </a:xfrm>
          <a:prstGeom prst="rect">
            <a:avLst/>
          </a:prstGeom>
        </p:spPr>
        <p:txBody>
          <a:bodyPr wrap="none">
            <a:spAutoFit/>
          </a:bodyPr>
          <a:lstStyle/>
          <a:p>
            <a:r>
              <a:rPr lang="en-US" sz="2500" b="1" dirty="0" smtClean="0">
                <a:solidFill>
                  <a:srgbClr val="000080"/>
                </a:solidFill>
                <a:latin typeface="Arial" charset="0"/>
              </a:rPr>
              <a:t>N		2</a:t>
            </a:r>
            <a:endParaRPr lang="sk-SK" dirty="0"/>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0729"/>
            <a:ext cx="7772400" cy="2619722"/>
          </a:xfrm>
        </p:spPr>
        <p:txBody>
          <a:bodyPr>
            <a:normAutofit/>
          </a:bodyPr>
          <a:lstStyle/>
          <a:p>
            <a:r>
              <a:rPr lang="sk-SK" dirty="0" smtClean="0"/>
              <a:t>Každodenná chémia </a:t>
            </a:r>
            <a:br>
              <a:rPr lang="sk-SK" dirty="0" smtClean="0"/>
            </a:br>
            <a:r>
              <a:rPr lang="sk-SK" sz="2800" dirty="0" smtClean="0"/>
              <a:t>Kto sa bojí chémie, nech ani do lesa nechodí</a:t>
            </a:r>
            <a:endParaRPr lang="sk-SK" sz="2800" dirty="0"/>
          </a:p>
        </p:txBody>
      </p:sp>
      <p:sp>
        <p:nvSpPr>
          <p:cNvPr id="3" name="Subtitle 2"/>
          <p:cNvSpPr>
            <a:spLocks noGrp="1"/>
          </p:cNvSpPr>
          <p:nvPr>
            <p:ph type="subTitle" idx="1"/>
          </p:nvPr>
        </p:nvSpPr>
        <p:spPr/>
        <p:txBody>
          <a:bodyPr/>
          <a:lstStyle/>
          <a:p>
            <a:r>
              <a:rPr lang="sk-SK" dirty="0" smtClean="0"/>
              <a:t>Miroslav </a:t>
            </a:r>
            <a:r>
              <a:rPr lang="sk-SK" dirty="0" err="1" smtClean="0"/>
              <a:t>Boča</a:t>
            </a:r>
            <a:endParaRPr lang="sk-SK" dirty="0"/>
          </a:p>
        </p:txBody>
      </p:sp>
    </p:spTree>
    <p:extLst>
      <p:ext uri="{BB962C8B-B14F-4D97-AF65-F5344CB8AC3E}">
        <p14:creationId xmlns:p14="http://schemas.microsoft.com/office/powerpoint/2010/main" val="561176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17" name="Group 97"/>
          <p:cNvGrpSpPr>
            <a:grpSpLocks/>
          </p:cNvGrpSpPr>
          <p:nvPr/>
        </p:nvGrpSpPr>
        <p:grpSpPr bwMode="auto">
          <a:xfrm>
            <a:off x="312738" y="1230655"/>
            <a:ext cx="8154987" cy="2782887"/>
            <a:chOff x="197" y="109"/>
            <a:chExt cx="5137" cy="1753"/>
          </a:xfrm>
        </p:grpSpPr>
        <p:sp>
          <p:nvSpPr>
            <p:cNvPr id="5139" name="Rectangle 19"/>
            <p:cNvSpPr>
              <a:spLocks noChangeArrowheads="1"/>
            </p:cNvSpPr>
            <p:nvPr/>
          </p:nvSpPr>
          <p:spPr bwMode="auto">
            <a:xfrm>
              <a:off x="2075" y="109"/>
              <a:ext cx="1606"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2500" b="1" dirty="0">
                  <a:solidFill>
                    <a:srgbClr val="000080"/>
                  </a:solidFill>
                  <a:latin typeface="Arial" charset="0"/>
                </a:rPr>
                <a:t>2H</a:t>
              </a:r>
              <a:r>
                <a:rPr lang="sk-SK" sz="2500" b="1" baseline="-25000" dirty="0">
                  <a:solidFill>
                    <a:srgbClr val="000080"/>
                  </a:solidFill>
                  <a:latin typeface="Arial" charset="0"/>
                </a:rPr>
                <a:t>2 </a:t>
              </a:r>
              <a:r>
                <a:rPr lang="sk-SK" sz="2500" b="1" dirty="0">
                  <a:solidFill>
                    <a:srgbClr val="000080"/>
                  </a:solidFill>
                  <a:latin typeface="Arial" charset="0"/>
                </a:rPr>
                <a:t>+ O</a:t>
              </a:r>
              <a:r>
                <a:rPr lang="sk-SK" sz="2500" b="1" baseline="-25000" dirty="0">
                  <a:solidFill>
                    <a:srgbClr val="000080"/>
                  </a:solidFill>
                  <a:latin typeface="Arial" charset="0"/>
                </a:rPr>
                <a:t>2</a:t>
              </a:r>
              <a:r>
                <a:rPr lang="sk-SK" sz="2500" b="1" dirty="0">
                  <a:solidFill>
                    <a:srgbClr val="000080"/>
                  </a:solidFill>
                  <a:latin typeface="Arial" charset="0"/>
                </a:rPr>
                <a:t> = </a:t>
              </a:r>
              <a:r>
                <a:rPr lang="sk-SK" sz="2500" b="1" dirty="0" smtClean="0">
                  <a:solidFill>
                    <a:srgbClr val="000080"/>
                  </a:solidFill>
                  <a:latin typeface="Arial" charset="0"/>
                </a:rPr>
                <a:t>2H</a:t>
              </a:r>
              <a:r>
                <a:rPr lang="sk-SK" sz="2500" b="1" baseline="-25000" dirty="0" smtClean="0">
                  <a:solidFill>
                    <a:srgbClr val="000080"/>
                  </a:solidFill>
                  <a:latin typeface="Arial" charset="0"/>
                </a:rPr>
                <a:t>2</a:t>
              </a:r>
              <a:r>
                <a:rPr lang="sk-SK" sz="2500" b="1" dirty="0" smtClean="0">
                  <a:solidFill>
                    <a:srgbClr val="000080"/>
                  </a:solidFill>
                  <a:latin typeface="Arial" charset="0"/>
                </a:rPr>
                <a:t>O</a:t>
              </a:r>
              <a:endParaRPr lang="sk-SK" sz="2500" b="1" dirty="0">
                <a:solidFill>
                  <a:srgbClr val="000080"/>
                </a:solidFill>
                <a:latin typeface="Arial" charset="0"/>
              </a:endParaRPr>
            </a:p>
          </p:txBody>
        </p:sp>
        <p:grpSp>
          <p:nvGrpSpPr>
            <p:cNvPr id="5145" name="Group 25"/>
            <p:cNvGrpSpPr>
              <a:grpSpLocks/>
            </p:cNvGrpSpPr>
            <p:nvPr/>
          </p:nvGrpSpPr>
          <p:grpSpPr bwMode="auto">
            <a:xfrm>
              <a:off x="197" y="1049"/>
              <a:ext cx="340" cy="595"/>
              <a:chOff x="204" y="1049"/>
              <a:chExt cx="340" cy="595"/>
            </a:xfrm>
          </p:grpSpPr>
          <p:sp>
            <p:nvSpPr>
              <p:cNvPr id="5125" name="Oval 5"/>
              <p:cNvSpPr>
                <a:spLocks noChangeArrowheads="1"/>
              </p:cNvSpPr>
              <p:nvPr/>
            </p:nvSpPr>
            <p:spPr bwMode="auto">
              <a:xfrm>
                <a:off x="204" y="1049"/>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128" name="Oval 8"/>
              <p:cNvSpPr>
                <a:spLocks noChangeArrowheads="1"/>
              </p:cNvSpPr>
              <p:nvPr/>
            </p:nvSpPr>
            <p:spPr bwMode="auto">
              <a:xfrm>
                <a:off x="204" y="1304"/>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grpSp>
        <p:sp>
          <p:nvSpPr>
            <p:cNvPr id="5132" name="Oval 12"/>
            <p:cNvSpPr>
              <a:spLocks noChangeArrowheads="1"/>
            </p:cNvSpPr>
            <p:nvPr/>
          </p:nvSpPr>
          <p:spPr bwMode="auto">
            <a:xfrm>
              <a:off x="1967" y="1295"/>
              <a:ext cx="567" cy="567"/>
            </a:xfrm>
            <a:prstGeom prst="ellipse">
              <a:avLst/>
            </a:prstGeom>
            <a:gradFill rotWithShape="1">
              <a:gsLst>
                <a:gs pos="0">
                  <a:srgbClr val="00CCFF">
                    <a:gamma/>
                    <a:shade val="0"/>
                    <a:invGamma/>
                  </a:srgbClr>
                </a:gs>
                <a:gs pos="100000">
                  <a:srgbClr val="00CC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144" name="Rectangle 24"/>
            <p:cNvSpPr>
              <a:spLocks noChangeArrowheads="1"/>
            </p:cNvSpPr>
            <p:nvPr/>
          </p:nvSpPr>
          <p:spPr bwMode="auto">
            <a:xfrm>
              <a:off x="1345" y="1038"/>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a:solidFill>
                    <a:srgbClr val="000080"/>
                  </a:solidFill>
                  <a:latin typeface="Arial" charset="0"/>
                </a:rPr>
                <a:t>+</a:t>
              </a:r>
            </a:p>
          </p:txBody>
        </p:sp>
        <p:grpSp>
          <p:nvGrpSpPr>
            <p:cNvPr id="5147" name="Group 27"/>
            <p:cNvGrpSpPr>
              <a:grpSpLocks/>
            </p:cNvGrpSpPr>
            <p:nvPr/>
          </p:nvGrpSpPr>
          <p:grpSpPr bwMode="auto">
            <a:xfrm>
              <a:off x="843" y="1047"/>
              <a:ext cx="340" cy="595"/>
              <a:chOff x="204" y="1049"/>
              <a:chExt cx="340" cy="595"/>
            </a:xfrm>
          </p:grpSpPr>
          <p:sp>
            <p:nvSpPr>
              <p:cNvPr id="5148" name="Oval 28"/>
              <p:cNvSpPr>
                <a:spLocks noChangeArrowheads="1"/>
              </p:cNvSpPr>
              <p:nvPr/>
            </p:nvSpPr>
            <p:spPr bwMode="auto">
              <a:xfrm>
                <a:off x="204" y="1049"/>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149" name="Oval 29"/>
              <p:cNvSpPr>
                <a:spLocks noChangeArrowheads="1"/>
              </p:cNvSpPr>
              <p:nvPr/>
            </p:nvSpPr>
            <p:spPr bwMode="auto">
              <a:xfrm>
                <a:off x="204" y="1304"/>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grpSp>
        <p:sp>
          <p:nvSpPr>
            <p:cNvPr id="5150" name="Rectangle 30"/>
            <p:cNvSpPr>
              <a:spLocks noChangeArrowheads="1"/>
            </p:cNvSpPr>
            <p:nvPr/>
          </p:nvSpPr>
          <p:spPr bwMode="auto">
            <a:xfrm>
              <a:off x="2724" y="1032"/>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a:solidFill>
                    <a:srgbClr val="000080"/>
                  </a:solidFill>
                  <a:latin typeface="Arial" charset="0"/>
                </a:rPr>
                <a:t>=</a:t>
              </a:r>
            </a:p>
          </p:txBody>
        </p:sp>
        <p:sp>
          <p:nvSpPr>
            <p:cNvPr id="5206" name="Oval 86"/>
            <p:cNvSpPr>
              <a:spLocks noChangeArrowheads="1"/>
            </p:cNvSpPr>
            <p:nvPr/>
          </p:nvSpPr>
          <p:spPr bwMode="auto">
            <a:xfrm>
              <a:off x="1960" y="867"/>
              <a:ext cx="567" cy="567"/>
            </a:xfrm>
            <a:prstGeom prst="ellipse">
              <a:avLst/>
            </a:prstGeom>
            <a:gradFill rotWithShape="1">
              <a:gsLst>
                <a:gs pos="0">
                  <a:srgbClr val="00CCFF">
                    <a:gamma/>
                    <a:shade val="0"/>
                    <a:invGamma/>
                  </a:srgbClr>
                </a:gs>
                <a:gs pos="100000">
                  <a:srgbClr val="00CC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11" name="Oval 91"/>
            <p:cNvSpPr>
              <a:spLocks noChangeArrowheads="1"/>
            </p:cNvSpPr>
            <p:nvPr/>
          </p:nvSpPr>
          <p:spPr bwMode="auto">
            <a:xfrm>
              <a:off x="3368" y="841"/>
              <a:ext cx="567" cy="567"/>
            </a:xfrm>
            <a:prstGeom prst="ellipse">
              <a:avLst/>
            </a:prstGeom>
            <a:gradFill rotWithShape="1">
              <a:gsLst>
                <a:gs pos="0">
                  <a:srgbClr val="00CCFF">
                    <a:gamma/>
                    <a:shade val="0"/>
                    <a:invGamma/>
                  </a:srgbClr>
                </a:gs>
                <a:gs pos="100000">
                  <a:srgbClr val="00CC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12" name="Oval 92"/>
            <p:cNvSpPr>
              <a:spLocks noChangeArrowheads="1"/>
            </p:cNvSpPr>
            <p:nvPr/>
          </p:nvSpPr>
          <p:spPr bwMode="auto">
            <a:xfrm>
              <a:off x="3728" y="1242"/>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13" name="Oval 93"/>
            <p:cNvSpPr>
              <a:spLocks noChangeArrowheads="1"/>
            </p:cNvSpPr>
            <p:nvPr/>
          </p:nvSpPr>
          <p:spPr bwMode="auto">
            <a:xfrm>
              <a:off x="3231" y="1242"/>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14" name="Oval 94"/>
            <p:cNvSpPr>
              <a:spLocks noChangeArrowheads="1"/>
            </p:cNvSpPr>
            <p:nvPr/>
          </p:nvSpPr>
          <p:spPr bwMode="auto">
            <a:xfrm>
              <a:off x="4634" y="843"/>
              <a:ext cx="567" cy="567"/>
            </a:xfrm>
            <a:prstGeom prst="ellipse">
              <a:avLst/>
            </a:prstGeom>
            <a:gradFill rotWithShape="1">
              <a:gsLst>
                <a:gs pos="0">
                  <a:srgbClr val="00CCFF">
                    <a:gamma/>
                    <a:shade val="0"/>
                    <a:invGamma/>
                  </a:srgbClr>
                </a:gs>
                <a:gs pos="100000">
                  <a:srgbClr val="00CC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15" name="Oval 95"/>
            <p:cNvSpPr>
              <a:spLocks noChangeArrowheads="1"/>
            </p:cNvSpPr>
            <p:nvPr/>
          </p:nvSpPr>
          <p:spPr bwMode="auto">
            <a:xfrm>
              <a:off x="4994" y="1244"/>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16" name="Oval 96"/>
            <p:cNvSpPr>
              <a:spLocks noChangeArrowheads="1"/>
            </p:cNvSpPr>
            <p:nvPr/>
          </p:nvSpPr>
          <p:spPr bwMode="auto">
            <a:xfrm>
              <a:off x="4497" y="1244"/>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grpSp>
      <p:sp>
        <p:nvSpPr>
          <p:cNvPr id="4" name="Rectangle 3"/>
          <p:cNvSpPr/>
          <p:nvPr/>
        </p:nvSpPr>
        <p:spPr>
          <a:xfrm>
            <a:off x="353456" y="3838545"/>
            <a:ext cx="534121" cy="477054"/>
          </a:xfrm>
          <a:prstGeom prst="rect">
            <a:avLst/>
          </a:prstGeom>
        </p:spPr>
        <p:txBody>
          <a:bodyPr wrap="none">
            <a:spAutoFit/>
          </a:bodyPr>
          <a:lstStyle/>
          <a:p>
            <a:r>
              <a:rPr lang="sk-SK" sz="2500" b="1" dirty="0">
                <a:solidFill>
                  <a:srgbClr val="000080"/>
                </a:solidFill>
                <a:latin typeface="Arial" charset="0"/>
              </a:rPr>
              <a:t>H</a:t>
            </a:r>
            <a:r>
              <a:rPr lang="sk-SK" sz="2500" b="1" baseline="-25000" dirty="0">
                <a:solidFill>
                  <a:srgbClr val="000080"/>
                </a:solidFill>
                <a:latin typeface="Arial" charset="0"/>
              </a:rPr>
              <a:t>2</a:t>
            </a:r>
            <a:endParaRPr lang="sk-SK" dirty="0"/>
          </a:p>
        </p:txBody>
      </p:sp>
      <p:sp>
        <p:nvSpPr>
          <p:cNvPr id="5" name="Rectangle 4"/>
          <p:cNvSpPr/>
          <p:nvPr/>
        </p:nvSpPr>
        <p:spPr>
          <a:xfrm>
            <a:off x="1343892" y="3838545"/>
            <a:ext cx="534121" cy="477054"/>
          </a:xfrm>
          <a:prstGeom prst="rect">
            <a:avLst/>
          </a:prstGeom>
        </p:spPr>
        <p:txBody>
          <a:bodyPr wrap="none">
            <a:spAutoFit/>
          </a:bodyPr>
          <a:lstStyle/>
          <a:p>
            <a:r>
              <a:rPr lang="sk-SK" sz="2500" b="1" dirty="0">
                <a:solidFill>
                  <a:srgbClr val="000080"/>
                </a:solidFill>
                <a:latin typeface="Arial" charset="0"/>
              </a:rPr>
              <a:t>H</a:t>
            </a:r>
            <a:r>
              <a:rPr lang="sk-SK" sz="2500" b="1" baseline="-25000" dirty="0">
                <a:solidFill>
                  <a:srgbClr val="000080"/>
                </a:solidFill>
                <a:latin typeface="Arial" charset="0"/>
              </a:rPr>
              <a:t>2</a:t>
            </a:r>
            <a:endParaRPr lang="sk-SK" dirty="0"/>
          </a:p>
        </p:txBody>
      </p:sp>
      <p:sp>
        <p:nvSpPr>
          <p:cNvPr id="6" name="Rectangle 5"/>
          <p:cNvSpPr/>
          <p:nvPr/>
        </p:nvSpPr>
        <p:spPr>
          <a:xfrm>
            <a:off x="3295990" y="4248090"/>
            <a:ext cx="553357" cy="477054"/>
          </a:xfrm>
          <a:prstGeom prst="rect">
            <a:avLst/>
          </a:prstGeom>
        </p:spPr>
        <p:txBody>
          <a:bodyPr wrap="none">
            <a:spAutoFit/>
          </a:bodyPr>
          <a:lstStyle/>
          <a:p>
            <a:r>
              <a:rPr lang="sk-SK" sz="2500" b="1" dirty="0">
                <a:solidFill>
                  <a:srgbClr val="000080"/>
                </a:solidFill>
                <a:latin typeface="Arial" charset="0"/>
              </a:rPr>
              <a:t>O</a:t>
            </a:r>
            <a:r>
              <a:rPr lang="sk-SK" sz="2500" b="1" baseline="-25000" dirty="0">
                <a:solidFill>
                  <a:srgbClr val="000080"/>
                </a:solidFill>
                <a:latin typeface="Arial" charset="0"/>
              </a:rPr>
              <a:t>2</a:t>
            </a:r>
            <a:endParaRPr lang="sk-SK" dirty="0"/>
          </a:p>
        </p:txBody>
      </p:sp>
      <p:sp>
        <p:nvSpPr>
          <p:cNvPr id="7" name="Rectangle 6"/>
          <p:cNvSpPr/>
          <p:nvPr/>
        </p:nvSpPr>
        <p:spPr>
          <a:xfrm>
            <a:off x="5462623" y="4009563"/>
            <a:ext cx="784189" cy="477054"/>
          </a:xfrm>
          <a:prstGeom prst="rect">
            <a:avLst/>
          </a:prstGeom>
        </p:spPr>
        <p:txBody>
          <a:bodyPr wrap="none">
            <a:spAutoFit/>
          </a:bodyPr>
          <a:lstStyle/>
          <a:p>
            <a:r>
              <a:rPr lang="sk-SK" sz="2500" b="1" dirty="0">
                <a:solidFill>
                  <a:srgbClr val="000080"/>
                </a:solidFill>
                <a:latin typeface="Arial" charset="0"/>
              </a:rPr>
              <a:t>H</a:t>
            </a:r>
            <a:r>
              <a:rPr lang="sk-SK" sz="2500" b="1" baseline="-25000" dirty="0">
                <a:solidFill>
                  <a:srgbClr val="000080"/>
                </a:solidFill>
                <a:latin typeface="Arial" charset="0"/>
              </a:rPr>
              <a:t>2</a:t>
            </a:r>
            <a:r>
              <a:rPr lang="sk-SK" sz="2500" b="1" dirty="0">
                <a:solidFill>
                  <a:srgbClr val="000080"/>
                </a:solidFill>
                <a:latin typeface="Arial" charset="0"/>
              </a:rPr>
              <a:t>O</a:t>
            </a:r>
            <a:endParaRPr lang="sk-SK" dirty="0"/>
          </a:p>
        </p:txBody>
      </p:sp>
      <p:sp>
        <p:nvSpPr>
          <p:cNvPr id="8" name="Rectangle 7"/>
          <p:cNvSpPr/>
          <p:nvPr/>
        </p:nvSpPr>
        <p:spPr>
          <a:xfrm>
            <a:off x="7414436" y="4009563"/>
            <a:ext cx="784189" cy="477054"/>
          </a:xfrm>
          <a:prstGeom prst="rect">
            <a:avLst/>
          </a:prstGeom>
        </p:spPr>
        <p:txBody>
          <a:bodyPr wrap="none">
            <a:spAutoFit/>
          </a:bodyPr>
          <a:lstStyle/>
          <a:p>
            <a:r>
              <a:rPr lang="sk-SK" sz="2500" b="1" dirty="0">
                <a:solidFill>
                  <a:srgbClr val="000080"/>
                </a:solidFill>
                <a:latin typeface="Arial" charset="0"/>
              </a:rPr>
              <a:t>H</a:t>
            </a:r>
            <a:r>
              <a:rPr lang="sk-SK" sz="2500" b="1" baseline="-25000" dirty="0">
                <a:solidFill>
                  <a:srgbClr val="000080"/>
                </a:solidFill>
                <a:latin typeface="Arial" charset="0"/>
              </a:rPr>
              <a:t>2</a:t>
            </a:r>
            <a:r>
              <a:rPr lang="sk-SK" sz="2500" b="1" dirty="0">
                <a:solidFill>
                  <a:srgbClr val="000080"/>
                </a:solidFill>
                <a:latin typeface="Arial" charset="0"/>
              </a:rPr>
              <a:t>O</a:t>
            </a:r>
            <a:endParaRPr lang="sk-SK" dirty="0"/>
          </a:p>
        </p:txBody>
      </p:sp>
    </p:spTree>
    <p:extLst>
      <p:ext uri="{BB962C8B-B14F-4D97-AF65-F5344CB8AC3E}">
        <p14:creationId xmlns:p14="http://schemas.microsoft.com/office/powerpoint/2010/main" val="4032947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18" name="Group 98"/>
          <p:cNvGrpSpPr>
            <a:grpSpLocks/>
          </p:cNvGrpSpPr>
          <p:nvPr/>
        </p:nvGrpSpPr>
        <p:grpSpPr bwMode="auto">
          <a:xfrm>
            <a:off x="149519" y="1102686"/>
            <a:ext cx="8842375" cy="2482851"/>
            <a:chOff x="83" y="2150"/>
            <a:chExt cx="5570" cy="1564"/>
          </a:xfrm>
        </p:grpSpPr>
        <p:sp>
          <p:nvSpPr>
            <p:cNvPr id="5158" name="Rectangle 38"/>
            <p:cNvSpPr>
              <a:spLocks noChangeArrowheads="1"/>
            </p:cNvSpPr>
            <p:nvPr/>
          </p:nvSpPr>
          <p:spPr bwMode="auto">
            <a:xfrm>
              <a:off x="1601" y="2150"/>
              <a:ext cx="2542"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2500" b="1" dirty="0">
                  <a:solidFill>
                    <a:srgbClr val="000080"/>
                  </a:solidFill>
                  <a:latin typeface="Arial" charset="0"/>
                </a:rPr>
                <a:t>2Na + 2H</a:t>
              </a:r>
              <a:r>
                <a:rPr lang="sk-SK" sz="2500" b="1" baseline="-25000" dirty="0">
                  <a:solidFill>
                    <a:srgbClr val="000080"/>
                  </a:solidFill>
                  <a:latin typeface="Arial" charset="0"/>
                </a:rPr>
                <a:t>2</a:t>
              </a:r>
              <a:r>
                <a:rPr lang="sk-SK" sz="2500" b="1" dirty="0">
                  <a:solidFill>
                    <a:srgbClr val="000080"/>
                  </a:solidFill>
                  <a:latin typeface="Arial" charset="0"/>
                </a:rPr>
                <a:t>O = 2NaOH + H</a:t>
              </a:r>
              <a:r>
                <a:rPr lang="sk-SK" sz="2500" b="1" baseline="-25000" dirty="0">
                  <a:solidFill>
                    <a:srgbClr val="000080"/>
                  </a:solidFill>
                  <a:latin typeface="Arial" charset="0"/>
                </a:rPr>
                <a:t>2</a:t>
              </a:r>
            </a:p>
          </p:txBody>
        </p:sp>
        <p:sp>
          <p:nvSpPr>
            <p:cNvPr id="5159" name="Oval 39"/>
            <p:cNvSpPr>
              <a:spLocks noChangeArrowheads="1"/>
            </p:cNvSpPr>
            <p:nvPr/>
          </p:nvSpPr>
          <p:spPr bwMode="auto">
            <a:xfrm>
              <a:off x="537" y="2885"/>
              <a:ext cx="385" cy="385"/>
            </a:xfrm>
            <a:prstGeom prst="ellipse">
              <a:avLst/>
            </a:prstGeom>
            <a:gradFill rotWithShape="1">
              <a:gsLst>
                <a:gs pos="0">
                  <a:srgbClr val="FFFF00">
                    <a:gamma/>
                    <a:shade val="46275"/>
                    <a:invGamma/>
                  </a:srgbClr>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160" name="Oval 40"/>
            <p:cNvSpPr>
              <a:spLocks noChangeArrowheads="1"/>
            </p:cNvSpPr>
            <p:nvPr/>
          </p:nvSpPr>
          <p:spPr bwMode="auto">
            <a:xfrm>
              <a:off x="83" y="2885"/>
              <a:ext cx="385" cy="385"/>
            </a:xfrm>
            <a:prstGeom prst="ellipse">
              <a:avLst/>
            </a:prstGeom>
            <a:gradFill rotWithShape="1">
              <a:gsLst>
                <a:gs pos="0">
                  <a:srgbClr val="FFFF00">
                    <a:gamma/>
                    <a:shade val="46275"/>
                    <a:invGamma/>
                  </a:srgbClr>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180" name="Oval 60"/>
            <p:cNvSpPr>
              <a:spLocks noChangeArrowheads="1"/>
            </p:cNvSpPr>
            <p:nvPr/>
          </p:nvSpPr>
          <p:spPr bwMode="auto">
            <a:xfrm>
              <a:off x="1227" y="2758"/>
              <a:ext cx="567" cy="567"/>
            </a:xfrm>
            <a:prstGeom prst="ellipse">
              <a:avLst/>
            </a:prstGeom>
            <a:gradFill rotWithShape="1">
              <a:gsLst>
                <a:gs pos="0">
                  <a:srgbClr val="00CCFF">
                    <a:gamma/>
                    <a:shade val="0"/>
                    <a:invGamma/>
                  </a:srgbClr>
                </a:gs>
                <a:gs pos="100000">
                  <a:srgbClr val="00CC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181" name="Oval 61"/>
            <p:cNvSpPr>
              <a:spLocks noChangeArrowheads="1"/>
            </p:cNvSpPr>
            <p:nvPr/>
          </p:nvSpPr>
          <p:spPr bwMode="auto">
            <a:xfrm>
              <a:off x="1587" y="3159"/>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182" name="Oval 62"/>
            <p:cNvSpPr>
              <a:spLocks noChangeArrowheads="1"/>
            </p:cNvSpPr>
            <p:nvPr/>
          </p:nvSpPr>
          <p:spPr bwMode="auto">
            <a:xfrm>
              <a:off x="1090" y="3159"/>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187" name="Rectangle 67"/>
            <p:cNvSpPr>
              <a:spLocks noChangeArrowheads="1"/>
            </p:cNvSpPr>
            <p:nvPr/>
          </p:nvSpPr>
          <p:spPr bwMode="auto">
            <a:xfrm>
              <a:off x="909" y="2842"/>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a:solidFill>
                    <a:srgbClr val="000080"/>
                  </a:solidFill>
                  <a:latin typeface="Arial" charset="0"/>
                </a:rPr>
                <a:t>+</a:t>
              </a:r>
            </a:p>
          </p:txBody>
        </p:sp>
        <p:grpSp>
          <p:nvGrpSpPr>
            <p:cNvPr id="5196" name="Group 76"/>
            <p:cNvGrpSpPr>
              <a:grpSpLocks/>
            </p:cNvGrpSpPr>
            <p:nvPr/>
          </p:nvGrpSpPr>
          <p:grpSpPr bwMode="auto">
            <a:xfrm>
              <a:off x="5313" y="2808"/>
              <a:ext cx="340" cy="589"/>
              <a:chOff x="204" y="946"/>
              <a:chExt cx="340" cy="589"/>
            </a:xfrm>
          </p:grpSpPr>
          <p:sp>
            <p:nvSpPr>
              <p:cNvPr id="5197" name="Oval 77"/>
              <p:cNvSpPr>
                <a:spLocks noChangeArrowheads="1"/>
              </p:cNvSpPr>
              <p:nvPr/>
            </p:nvSpPr>
            <p:spPr bwMode="auto">
              <a:xfrm>
                <a:off x="204" y="946"/>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198" name="Oval 78"/>
              <p:cNvSpPr>
                <a:spLocks noChangeArrowheads="1"/>
              </p:cNvSpPr>
              <p:nvPr/>
            </p:nvSpPr>
            <p:spPr bwMode="auto">
              <a:xfrm>
                <a:off x="204" y="1195"/>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grpSp>
        <p:sp>
          <p:nvSpPr>
            <p:cNvPr id="5199" name="Rectangle 79"/>
            <p:cNvSpPr>
              <a:spLocks noChangeArrowheads="1"/>
            </p:cNvSpPr>
            <p:nvPr/>
          </p:nvSpPr>
          <p:spPr bwMode="auto">
            <a:xfrm>
              <a:off x="5012" y="2842"/>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dirty="0">
                  <a:solidFill>
                    <a:srgbClr val="000080"/>
                  </a:solidFill>
                  <a:latin typeface="Arial" charset="0"/>
                </a:rPr>
                <a:t>+</a:t>
              </a:r>
            </a:p>
          </p:txBody>
        </p:sp>
        <p:sp>
          <p:nvSpPr>
            <p:cNvPr id="5200" name="Rectangle 80"/>
            <p:cNvSpPr>
              <a:spLocks noChangeArrowheads="1"/>
            </p:cNvSpPr>
            <p:nvPr/>
          </p:nvSpPr>
          <p:spPr bwMode="auto">
            <a:xfrm>
              <a:off x="2833" y="2843"/>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a:solidFill>
                    <a:srgbClr val="000080"/>
                  </a:solidFill>
                  <a:latin typeface="Arial" charset="0"/>
                </a:rPr>
                <a:t>=</a:t>
              </a:r>
            </a:p>
          </p:txBody>
        </p:sp>
        <p:sp>
          <p:nvSpPr>
            <p:cNvPr id="5189" name="Oval 69"/>
            <p:cNvSpPr>
              <a:spLocks noChangeArrowheads="1"/>
            </p:cNvSpPr>
            <p:nvPr/>
          </p:nvSpPr>
          <p:spPr bwMode="auto">
            <a:xfrm>
              <a:off x="3203" y="2772"/>
              <a:ext cx="567" cy="567"/>
            </a:xfrm>
            <a:prstGeom prst="ellipse">
              <a:avLst/>
            </a:prstGeom>
            <a:gradFill rotWithShape="1">
              <a:gsLst>
                <a:gs pos="0">
                  <a:srgbClr val="00CCFF">
                    <a:gamma/>
                    <a:shade val="0"/>
                    <a:invGamma/>
                  </a:srgbClr>
                </a:gs>
                <a:gs pos="100000">
                  <a:srgbClr val="00CC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01" name="Oval 81"/>
            <p:cNvSpPr>
              <a:spLocks noChangeArrowheads="1"/>
            </p:cNvSpPr>
            <p:nvPr/>
          </p:nvSpPr>
          <p:spPr bwMode="auto">
            <a:xfrm>
              <a:off x="3069" y="3284"/>
              <a:ext cx="385" cy="385"/>
            </a:xfrm>
            <a:prstGeom prst="ellipse">
              <a:avLst/>
            </a:prstGeom>
            <a:gradFill rotWithShape="1">
              <a:gsLst>
                <a:gs pos="0">
                  <a:srgbClr val="FFFF00">
                    <a:gamma/>
                    <a:shade val="46275"/>
                    <a:invGamma/>
                  </a:srgbClr>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02" name="Oval 82"/>
            <p:cNvSpPr>
              <a:spLocks noChangeArrowheads="1"/>
            </p:cNvSpPr>
            <p:nvPr/>
          </p:nvSpPr>
          <p:spPr bwMode="auto">
            <a:xfrm>
              <a:off x="3681" y="2879"/>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03" name="Oval 83"/>
            <p:cNvSpPr>
              <a:spLocks noChangeArrowheads="1"/>
            </p:cNvSpPr>
            <p:nvPr/>
          </p:nvSpPr>
          <p:spPr bwMode="auto">
            <a:xfrm>
              <a:off x="4207" y="2788"/>
              <a:ext cx="567" cy="567"/>
            </a:xfrm>
            <a:prstGeom prst="ellipse">
              <a:avLst/>
            </a:prstGeom>
            <a:gradFill rotWithShape="1">
              <a:gsLst>
                <a:gs pos="0">
                  <a:srgbClr val="00CCFF">
                    <a:gamma/>
                    <a:shade val="0"/>
                    <a:invGamma/>
                  </a:srgbClr>
                </a:gs>
                <a:gs pos="100000">
                  <a:srgbClr val="00CC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04" name="Oval 84"/>
            <p:cNvSpPr>
              <a:spLocks noChangeArrowheads="1"/>
            </p:cNvSpPr>
            <p:nvPr/>
          </p:nvSpPr>
          <p:spPr bwMode="auto">
            <a:xfrm>
              <a:off x="4115" y="3329"/>
              <a:ext cx="385" cy="385"/>
            </a:xfrm>
            <a:prstGeom prst="ellipse">
              <a:avLst/>
            </a:prstGeom>
            <a:gradFill rotWithShape="1">
              <a:gsLst>
                <a:gs pos="0">
                  <a:srgbClr val="FFFF00">
                    <a:gamma/>
                    <a:shade val="46275"/>
                    <a:invGamma/>
                  </a:srgbClr>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05" name="Oval 85"/>
            <p:cNvSpPr>
              <a:spLocks noChangeArrowheads="1"/>
            </p:cNvSpPr>
            <p:nvPr/>
          </p:nvSpPr>
          <p:spPr bwMode="auto">
            <a:xfrm>
              <a:off x="4685" y="2895"/>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08" name="Oval 88"/>
            <p:cNvSpPr>
              <a:spLocks noChangeArrowheads="1"/>
            </p:cNvSpPr>
            <p:nvPr/>
          </p:nvSpPr>
          <p:spPr bwMode="auto">
            <a:xfrm>
              <a:off x="2135" y="2757"/>
              <a:ext cx="567" cy="567"/>
            </a:xfrm>
            <a:prstGeom prst="ellipse">
              <a:avLst/>
            </a:prstGeom>
            <a:gradFill rotWithShape="1">
              <a:gsLst>
                <a:gs pos="0">
                  <a:srgbClr val="00CCFF">
                    <a:gamma/>
                    <a:shade val="0"/>
                    <a:invGamma/>
                  </a:srgbClr>
                </a:gs>
                <a:gs pos="100000">
                  <a:srgbClr val="00CC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09" name="Oval 89"/>
            <p:cNvSpPr>
              <a:spLocks noChangeArrowheads="1"/>
            </p:cNvSpPr>
            <p:nvPr/>
          </p:nvSpPr>
          <p:spPr bwMode="auto">
            <a:xfrm>
              <a:off x="2495" y="3158"/>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5210" name="Oval 90"/>
            <p:cNvSpPr>
              <a:spLocks noChangeArrowheads="1"/>
            </p:cNvSpPr>
            <p:nvPr/>
          </p:nvSpPr>
          <p:spPr bwMode="auto">
            <a:xfrm>
              <a:off x="1998" y="3158"/>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grpSp>
      <p:sp>
        <p:nvSpPr>
          <p:cNvPr id="2" name="Rectangle 1"/>
          <p:cNvSpPr/>
          <p:nvPr/>
        </p:nvSpPr>
        <p:spPr>
          <a:xfrm>
            <a:off x="149519" y="3266980"/>
            <a:ext cx="593432" cy="477054"/>
          </a:xfrm>
          <a:prstGeom prst="rect">
            <a:avLst/>
          </a:prstGeom>
        </p:spPr>
        <p:txBody>
          <a:bodyPr wrap="none">
            <a:spAutoFit/>
          </a:bodyPr>
          <a:lstStyle/>
          <a:p>
            <a:r>
              <a:rPr lang="sk-SK" sz="2500" b="1" dirty="0">
                <a:solidFill>
                  <a:srgbClr val="000080"/>
                </a:solidFill>
                <a:latin typeface="Arial" charset="0"/>
              </a:rPr>
              <a:t>Na</a:t>
            </a:r>
            <a:endParaRPr lang="sk-SK" dirty="0"/>
          </a:p>
        </p:txBody>
      </p:sp>
      <p:sp>
        <p:nvSpPr>
          <p:cNvPr id="3" name="Rectangle 2"/>
          <p:cNvSpPr/>
          <p:nvPr/>
        </p:nvSpPr>
        <p:spPr>
          <a:xfrm>
            <a:off x="849606" y="3266980"/>
            <a:ext cx="593432" cy="477054"/>
          </a:xfrm>
          <a:prstGeom prst="rect">
            <a:avLst/>
          </a:prstGeom>
        </p:spPr>
        <p:txBody>
          <a:bodyPr wrap="none">
            <a:spAutoFit/>
          </a:bodyPr>
          <a:lstStyle/>
          <a:p>
            <a:r>
              <a:rPr lang="sk-SK" sz="2500" b="1" dirty="0">
                <a:solidFill>
                  <a:srgbClr val="000080"/>
                </a:solidFill>
                <a:latin typeface="Arial" charset="0"/>
              </a:rPr>
              <a:t>Na</a:t>
            </a:r>
            <a:endParaRPr lang="sk-SK" dirty="0"/>
          </a:p>
        </p:txBody>
      </p:sp>
      <p:sp>
        <p:nvSpPr>
          <p:cNvPr id="4" name="Rectangle 3"/>
          <p:cNvSpPr/>
          <p:nvPr/>
        </p:nvSpPr>
        <p:spPr>
          <a:xfrm>
            <a:off x="3447274" y="3559655"/>
            <a:ext cx="784189" cy="477054"/>
          </a:xfrm>
          <a:prstGeom prst="rect">
            <a:avLst/>
          </a:prstGeom>
        </p:spPr>
        <p:txBody>
          <a:bodyPr wrap="none">
            <a:spAutoFit/>
          </a:bodyPr>
          <a:lstStyle/>
          <a:p>
            <a:r>
              <a:rPr lang="sk-SK" sz="2500" b="1" dirty="0">
                <a:solidFill>
                  <a:srgbClr val="000080"/>
                </a:solidFill>
                <a:latin typeface="Arial" charset="0"/>
              </a:rPr>
              <a:t>H</a:t>
            </a:r>
            <a:r>
              <a:rPr lang="sk-SK" sz="2500" b="1" baseline="-25000" dirty="0">
                <a:solidFill>
                  <a:srgbClr val="000080"/>
                </a:solidFill>
                <a:latin typeface="Arial" charset="0"/>
              </a:rPr>
              <a:t>2</a:t>
            </a:r>
            <a:r>
              <a:rPr lang="sk-SK" sz="2500" b="1" dirty="0">
                <a:solidFill>
                  <a:srgbClr val="000080"/>
                </a:solidFill>
                <a:latin typeface="Arial" charset="0"/>
              </a:rPr>
              <a:t>O</a:t>
            </a:r>
            <a:endParaRPr lang="sk-SK" dirty="0"/>
          </a:p>
        </p:txBody>
      </p:sp>
      <p:sp>
        <p:nvSpPr>
          <p:cNvPr id="5" name="Rectangle 4"/>
          <p:cNvSpPr/>
          <p:nvPr/>
        </p:nvSpPr>
        <p:spPr>
          <a:xfrm>
            <a:off x="1997112" y="3559655"/>
            <a:ext cx="784189" cy="477054"/>
          </a:xfrm>
          <a:prstGeom prst="rect">
            <a:avLst/>
          </a:prstGeom>
        </p:spPr>
        <p:txBody>
          <a:bodyPr wrap="none">
            <a:spAutoFit/>
          </a:bodyPr>
          <a:lstStyle/>
          <a:p>
            <a:r>
              <a:rPr lang="sk-SK" sz="2500" b="1" dirty="0">
                <a:solidFill>
                  <a:srgbClr val="000080"/>
                </a:solidFill>
                <a:latin typeface="Arial" charset="0"/>
              </a:rPr>
              <a:t>H</a:t>
            </a:r>
            <a:r>
              <a:rPr lang="sk-SK" sz="2500" b="1" baseline="-25000" dirty="0">
                <a:solidFill>
                  <a:srgbClr val="000080"/>
                </a:solidFill>
                <a:latin typeface="Arial" charset="0"/>
              </a:rPr>
              <a:t>2</a:t>
            </a:r>
            <a:r>
              <a:rPr lang="sk-SK" sz="2500" b="1" dirty="0">
                <a:solidFill>
                  <a:srgbClr val="000080"/>
                </a:solidFill>
                <a:latin typeface="Arial" charset="0"/>
              </a:rPr>
              <a:t>O</a:t>
            </a:r>
            <a:endParaRPr lang="sk-SK" dirty="0"/>
          </a:p>
        </p:txBody>
      </p:sp>
      <p:sp>
        <p:nvSpPr>
          <p:cNvPr id="6" name="Rectangle 5"/>
          <p:cNvSpPr/>
          <p:nvPr/>
        </p:nvSpPr>
        <p:spPr>
          <a:xfrm>
            <a:off x="4997652" y="3744034"/>
            <a:ext cx="1074333" cy="477054"/>
          </a:xfrm>
          <a:prstGeom prst="rect">
            <a:avLst/>
          </a:prstGeom>
        </p:spPr>
        <p:txBody>
          <a:bodyPr wrap="none">
            <a:spAutoFit/>
          </a:bodyPr>
          <a:lstStyle/>
          <a:p>
            <a:r>
              <a:rPr lang="sk-SK" sz="2500" b="1" dirty="0" err="1">
                <a:solidFill>
                  <a:srgbClr val="000080"/>
                </a:solidFill>
                <a:latin typeface="Arial" charset="0"/>
              </a:rPr>
              <a:t>NaOH</a:t>
            </a:r>
            <a:endParaRPr lang="sk-SK" dirty="0"/>
          </a:p>
        </p:txBody>
      </p:sp>
      <p:sp>
        <p:nvSpPr>
          <p:cNvPr id="7" name="Rectangle 6"/>
          <p:cNvSpPr/>
          <p:nvPr/>
        </p:nvSpPr>
        <p:spPr>
          <a:xfrm>
            <a:off x="6606584" y="3744034"/>
            <a:ext cx="1074333" cy="477054"/>
          </a:xfrm>
          <a:prstGeom prst="rect">
            <a:avLst/>
          </a:prstGeom>
        </p:spPr>
        <p:txBody>
          <a:bodyPr wrap="none">
            <a:spAutoFit/>
          </a:bodyPr>
          <a:lstStyle/>
          <a:p>
            <a:r>
              <a:rPr lang="sk-SK" sz="2500" b="1" dirty="0" err="1">
                <a:solidFill>
                  <a:srgbClr val="000080"/>
                </a:solidFill>
                <a:latin typeface="Arial" charset="0"/>
              </a:rPr>
              <a:t>NaOH</a:t>
            </a:r>
            <a:endParaRPr lang="sk-SK" dirty="0"/>
          </a:p>
        </p:txBody>
      </p:sp>
      <p:sp>
        <p:nvSpPr>
          <p:cNvPr id="9" name="Rectangle 8"/>
          <p:cNvSpPr/>
          <p:nvPr/>
        </p:nvSpPr>
        <p:spPr>
          <a:xfrm>
            <a:off x="8431104" y="3572456"/>
            <a:ext cx="534121" cy="477054"/>
          </a:xfrm>
          <a:prstGeom prst="rect">
            <a:avLst/>
          </a:prstGeom>
        </p:spPr>
        <p:txBody>
          <a:bodyPr wrap="none">
            <a:spAutoFit/>
          </a:bodyPr>
          <a:lstStyle/>
          <a:p>
            <a:pPr lvl="0"/>
            <a:r>
              <a:rPr lang="sk-SK" sz="2500" b="1" dirty="0">
                <a:solidFill>
                  <a:srgbClr val="000080"/>
                </a:solidFill>
                <a:latin typeface="Arial" charset="0"/>
              </a:rPr>
              <a:t>H</a:t>
            </a:r>
            <a:r>
              <a:rPr lang="sk-SK" sz="2500" b="1" baseline="-25000" dirty="0">
                <a:solidFill>
                  <a:srgbClr val="000080"/>
                </a:solidFill>
                <a:latin typeface="Arial" charset="0"/>
              </a:rPr>
              <a:t>2</a:t>
            </a:r>
          </a:p>
        </p:txBody>
      </p:sp>
    </p:spTree>
    <p:extLst>
      <p:ext uri="{BB962C8B-B14F-4D97-AF65-F5344CB8AC3E}">
        <p14:creationId xmlns:p14="http://schemas.microsoft.com/office/powerpoint/2010/main" val="3959741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24" name="Group 80"/>
          <p:cNvGrpSpPr>
            <a:grpSpLocks/>
          </p:cNvGrpSpPr>
          <p:nvPr/>
        </p:nvGrpSpPr>
        <p:grpSpPr bwMode="auto">
          <a:xfrm>
            <a:off x="1008063" y="734888"/>
            <a:ext cx="7321550" cy="2478088"/>
            <a:chOff x="635" y="98"/>
            <a:chExt cx="4612" cy="1561"/>
          </a:xfrm>
        </p:grpSpPr>
        <p:sp>
          <p:nvSpPr>
            <p:cNvPr id="6174" name="Rectangle 30"/>
            <p:cNvSpPr>
              <a:spLocks noChangeArrowheads="1"/>
            </p:cNvSpPr>
            <p:nvPr/>
          </p:nvSpPr>
          <p:spPr bwMode="auto">
            <a:xfrm>
              <a:off x="2115" y="98"/>
              <a:ext cx="1525"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2500" b="1" dirty="0">
                  <a:solidFill>
                    <a:srgbClr val="000080"/>
                  </a:solidFill>
                  <a:latin typeface="Arial" charset="0"/>
                </a:rPr>
                <a:t>H</a:t>
              </a:r>
              <a:r>
                <a:rPr lang="sk-SK" sz="2500" b="1" baseline="-25000" dirty="0">
                  <a:solidFill>
                    <a:srgbClr val="000080"/>
                  </a:solidFill>
                  <a:latin typeface="Arial" charset="0"/>
                </a:rPr>
                <a:t>2</a:t>
              </a:r>
              <a:r>
                <a:rPr lang="sk-SK" sz="2500" b="1" dirty="0">
                  <a:solidFill>
                    <a:srgbClr val="000080"/>
                  </a:solidFill>
                  <a:latin typeface="Arial" charset="0"/>
                </a:rPr>
                <a:t> + </a:t>
              </a:r>
              <a:r>
                <a:rPr lang="sk-SK" sz="2500" b="1" dirty="0" smtClean="0">
                  <a:solidFill>
                    <a:srgbClr val="000080"/>
                  </a:solidFill>
                  <a:latin typeface="Arial" charset="0"/>
                </a:rPr>
                <a:t>Cl</a:t>
              </a:r>
              <a:r>
                <a:rPr lang="sk-SK" sz="2500" b="1" baseline="-25000" dirty="0" smtClean="0">
                  <a:solidFill>
                    <a:srgbClr val="000080"/>
                  </a:solidFill>
                  <a:latin typeface="Arial" charset="0"/>
                </a:rPr>
                <a:t>2</a:t>
              </a:r>
              <a:r>
                <a:rPr lang="sk-SK" sz="2500" b="1" dirty="0" smtClean="0">
                  <a:solidFill>
                    <a:srgbClr val="000080"/>
                  </a:solidFill>
                  <a:latin typeface="Arial" charset="0"/>
                </a:rPr>
                <a:t> </a:t>
              </a:r>
              <a:r>
                <a:rPr lang="sk-SK" sz="2500" b="1" dirty="0">
                  <a:solidFill>
                    <a:srgbClr val="000080"/>
                  </a:solidFill>
                  <a:latin typeface="Arial" charset="0"/>
                </a:rPr>
                <a:t>= 2HCl</a:t>
              </a:r>
            </a:p>
          </p:txBody>
        </p:sp>
        <p:sp>
          <p:nvSpPr>
            <p:cNvPr id="6193" name="Oval 49"/>
            <p:cNvSpPr>
              <a:spLocks noChangeArrowheads="1"/>
            </p:cNvSpPr>
            <p:nvPr/>
          </p:nvSpPr>
          <p:spPr bwMode="auto">
            <a:xfrm>
              <a:off x="635" y="799"/>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194" name="Oval 50"/>
            <p:cNvSpPr>
              <a:spLocks noChangeArrowheads="1"/>
            </p:cNvSpPr>
            <p:nvPr/>
          </p:nvSpPr>
          <p:spPr bwMode="auto">
            <a:xfrm>
              <a:off x="635" y="1080"/>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195" name="Oval 51"/>
            <p:cNvSpPr>
              <a:spLocks noChangeArrowheads="1"/>
            </p:cNvSpPr>
            <p:nvPr/>
          </p:nvSpPr>
          <p:spPr bwMode="auto">
            <a:xfrm>
              <a:off x="1678" y="663"/>
              <a:ext cx="567" cy="567"/>
            </a:xfrm>
            <a:prstGeom prst="ellipse">
              <a:avLst/>
            </a:prstGeom>
            <a:gradFill rotWithShape="1">
              <a:gsLst>
                <a:gs pos="0">
                  <a:srgbClr val="C0C0C0"/>
                </a:gs>
                <a:gs pos="100000">
                  <a:srgbClr val="C0C0C0">
                    <a:gamma/>
                    <a:shade val="0"/>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196" name="Oval 52"/>
            <p:cNvSpPr>
              <a:spLocks noChangeArrowheads="1"/>
            </p:cNvSpPr>
            <p:nvPr/>
          </p:nvSpPr>
          <p:spPr bwMode="auto">
            <a:xfrm>
              <a:off x="1676" y="1092"/>
              <a:ext cx="567" cy="567"/>
            </a:xfrm>
            <a:prstGeom prst="ellipse">
              <a:avLst/>
            </a:prstGeom>
            <a:gradFill rotWithShape="1">
              <a:gsLst>
                <a:gs pos="0">
                  <a:srgbClr val="C0C0C0"/>
                </a:gs>
                <a:gs pos="100000">
                  <a:srgbClr val="C0C0C0">
                    <a:gamma/>
                    <a:shade val="0"/>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197" name="Rectangle 53"/>
            <p:cNvSpPr>
              <a:spLocks noChangeArrowheads="1"/>
            </p:cNvSpPr>
            <p:nvPr/>
          </p:nvSpPr>
          <p:spPr bwMode="auto">
            <a:xfrm>
              <a:off x="1202" y="890"/>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a:solidFill>
                    <a:srgbClr val="000080"/>
                  </a:solidFill>
                  <a:latin typeface="Arial" charset="0"/>
                </a:rPr>
                <a:t>+</a:t>
              </a:r>
            </a:p>
          </p:txBody>
        </p:sp>
        <p:sp>
          <p:nvSpPr>
            <p:cNvPr id="6198" name="Rectangle 54"/>
            <p:cNvSpPr>
              <a:spLocks noChangeArrowheads="1"/>
            </p:cNvSpPr>
            <p:nvPr/>
          </p:nvSpPr>
          <p:spPr bwMode="auto">
            <a:xfrm>
              <a:off x="2728" y="902"/>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a:solidFill>
                    <a:srgbClr val="000080"/>
                  </a:solidFill>
                  <a:latin typeface="Arial" charset="0"/>
                </a:rPr>
                <a:t>=</a:t>
              </a:r>
            </a:p>
          </p:txBody>
        </p:sp>
        <p:sp>
          <p:nvSpPr>
            <p:cNvPr id="6200" name="Oval 56"/>
            <p:cNvSpPr>
              <a:spLocks noChangeArrowheads="1"/>
            </p:cNvSpPr>
            <p:nvPr/>
          </p:nvSpPr>
          <p:spPr bwMode="auto">
            <a:xfrm>
              <a:off x="3640" y="776"/>
              <a:ext cx="567" cy="567"/>
            </a:xfrm>
            <a:prstGeom prst="ellipse">
              <a:avLst/>
            </a:prstGeom>
            <a:gradFill rotWithShape="1">
              <a:gsLst>
                <a:gs pos="0">
                  <a:srgbClr val="C0C0C0"/>
                </a:gs>
                <a:gs pos="100000">
                  <a:srgbClr val="C0C0C0">
                    <a:gamma/>
                    <a:shade val="0"/>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01" name="Oval 57"/>
            <p:cNvSpPr>
              <a:spLocks noChangeArrowheads="1"/>
            </p:cNvSpPr>
            <p:nvPr/>
          </p:nvSpPr>
          <p:spPr bwMode="auto">
            <a:xfrm>
              <a:off x="3470" y="917"/>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02" name="Oval 58"/>
            <p:cNvSpPr>
              <a:spLocks noChangeArrowheads="1"/>
            </p:cNvSpPr>
            <p:nvPr/>
          </p:nvSpPr>
          <p:spPr bwMode="auto">
            <a:xfrm>
              <a:off x="4680" y="779"/>
              <a:ext cx="567" cy="567"/>
            </a:xfrm>
            <a:prstGeom prst="ellipse">
              <a:avLst/>
            </a:prstGeom>
            <a:gradFill rotWithShape="1">
              <a:gsLst>
                <a:gs pos="0">
                  <a:srgbClr val="C0C0C0"/>
                </a:gs>
                <a:gs pos="100000">
                  <a:srgbClr val="C0C0C0">
                    <a:gamma/>
                    <a:shade val="0"/>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03" name="Oval 59"/>
            <p:cNvSpPr>
              <a:spLocks noChangeArrowheads="1"/>
            </p:cNvSpPr>
            <p:nvPr/>
          </p:nvSpPr>
          <p:spPr bwMode="auto">
            <a:xfrm>
              <a:off x="4510" y="920"/>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grpSp>
      <p:sp>
        <p:nvSpPr>
          <p:cNvPr id="3" name="Rectangle 2"/>
          <p:cNvSpPr/>
          <p:nvPr/>
        </p:nvSpPr>
        <p:spPr>
          <a:xfrm>
            <a:off x="965993" y="3356992"/>
            <a:ext cx="623889" cy="477054"/>
          </a:xfrm>
          <a:prstGeom prst="rect">
            <a:avLst/>
          </a:prstGeom>
        </p:spPr>
        <p:txBody>
          <a:bodyPr wrap="none">
            <a:spAutoFit/>
          </a:bodyPr>
          <a:lstStyle/>
          <a:p>
            <a:r>
              <a:rPr lang="sk-SK" sz="2500" b="1" dirty="0">
                <a:solidFill>
                  <a:srgbClr val="000080"/>
                </a:solidFill>
                <a:latin typeface="Arial" charset="0"/>
              </a:rPr>
              <a:t>H</a:t>
            </a:r>
            <a:r>
              <a:rPr lang="sk-SK" sz="2500" b="1" baseline="-25000" dirty="0">
                <a:solidFill>
                  <a:srgbClr val="000080"/>
                </a:solidFill>
                <a:latin typeface="Arial" charset="0"/>
              </a:rPr>
              <a:t>2</a:t>
            </a:r>
            <a:r>
              <a:rPr lang="sk-SK" sz="2500" b="1" dirty="0">
                <a:solidFill>
                  <a:srgbClr val="000080"/>
                </a:solidFill>
                <a:latin typeface="Arial" charset="0"/>
              </a:rPr>
              <a:t> </a:t>
            </a:r>
            <a:endParaRPr lang="sk-SK" dirty="0"/>
          </a:p>
        </p:txBody>
      </p:sp>
      <p:sp>
        <p:nvSpPr>
          <p:cNvPr id="4" name="Rectangle 3"/>
          <p:cNvSpPr/>
          <p:nvPr/>
        </p:nvSpPr>
        <p:spPr>
          <a:xfrm>
            <a:off x="2798762" y="3595519"/>
            <a:ext cx="623889" cy="477054"/>
          </a:xfrm>
          <a:prstGeom prst="rect">
            <a:avLst/>
          </a:prstGeom>
        </p:spPr>
        <p:txBody>
          <a:bodyPr wrap="none">
            <a:spAutoFit/>
          </a:bodyPr>
          <a:lstStyle/>
          <a:p>
            <a:r>
              <a:rPr lang="sk-SK" sz="2500" b="1" dirty="0">
                <a:solidFill>
                  <a:srgbClr val="000080"/>
                </a:solidFill>
                <a:latin typeface="Arial" charset="0"/>
              </a:rPr>
              <a:t>Cl</a:t>
            </a:r>
            <a:r>
              <a:rPr lang="sk-SK" sz="2500" b="1" baseline="-25000" dirty="0">
                <a:solidFill>
                  <a:srgbClr val="000080"/>
                </a:solidFill>
                <a:latin typeface="Arial" charset="0"/>
              </a:rPr>
              <a:t>2</a:t>
            </a:r>
            <a:endParaRPr lang="sk-SK" dirty="0"/>
          </a:p>
        </p:txBody>
      </p:sp>
      <p:sp>
        <p:nvSpPr>
          <p:cNvPr id="5" name="Rectangle 4"/>
          <p:cNvSpPr/>
          <p:nvPr/>
        </p:nvSpPr>
        <p:spPr>
          <a:xfrm>
            <a:off x="7511507" y="3254274"/>
            <a:ext cx="736099" cy="477054"/>
          </a:xfrm>
          <a:prstGeom prst="rect">
            <a:avLst/>
          </a:prstGeom>
        </p:spPr>
        <p:txBody>
          <a:bodyPr wrap="none">
            <a:spAutoFit/>
          </a:bodyPr>
          <a:lstStyle/>
          <a:p>
            <a:r>
              <a:rPr lang="sk-SK" sz="2500" b="1" dirty="0" err="1" smtClean="0">
                <a:solidFill>
                  <a:srgbClr val="000080"/>
                </a:solidFill>
                <a:latin typeface="Arial" charset="0"/>
              </a:rPr>
              <a:t>HCl</a:t>
            </a:r>
            <a:endParaRPr lang="sk-SK" dirty="0"/>
          </a:p>
        </p:txBody>
      </p:sp>
      <p:sp>
        <p:nvSpPr>
          <p:cNvPr id="6" name="Rectangle 5"/>
          <p:cNvSpPr/>
          <p:nvPr/>
        </p:nvSpPr>
        <p:spPr>
          <a:xfrm>
            <a:off x="5860507" y="3254274"/>
            <a:ext cx="736099" cy="477054"/>
          </a:xfrm>
          <a:prstGeom prst="rect">
            <a:avLst/>
          </a:prstGeom>
        </p:spPr>
        <p:txBody>
          <a:bodyPr wrap="none">
            <a:spAutoFit/>
          </a:bodyPr>
          <a:lstStyle/>
          <a:p>
            <a:r>
              <a:rPr lang="sk-SK" sz="2500" b="1" dirty="0" err="1">
                <a:solidFill>
                  <a:srgbClr val="000080"/>
                </a:solidFill>
                <a:latin typeface="Arial" charset="0"/>
              </a:rPr>
              <a:t>HCl</a:t>
            </a:r>
            <a:endParaRPr lang="sk-SK" dirty="0"/>
          </a:p>
        </p:txBody>
      </p:sp>
    </p:spTree>
    <p:extLst>
      <p:ext uri="{BB962C8B-B14F-4D97-AF65-F5344CB8AC3E}">
        <p14:creationId xmlns:p14="http://schemas.microsoft.com/office/powerpoint/2010/main" val="3736322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25" name="Group 81"/>
          <p:cNvGrpSpPr>
            <a:grpSpLocks/>
          </p:cNvGrpSpPr>
          <p:nvPr/>
        </p:nvGrpSpPr>
        <p:grpSpPr bwMode="auto">
          <a:xfrm>
            <a:off x="107952" y="1196753"/>
            <a:ext cx="8902702" cy="1924050"/>
            <a:chOff x="68" y="2105"/>
            <a:chExt cx="5608" cy="1212"/>
          </a:xfrm>
        </p:grpSpPr>
        <p:sp>
          <p:nvSpPr>
            <p:cNvPr id="6204" name="Rectangle 60"/>
            <p:cNvSpPr>
              <a:spLocks noChangeArrowheads="1"/>
            </p:cNvSpPr>
            <p:nvPr/>
          </p:nvSpPr>
          <p:spPr bwMode="auto">
            <a:xfrm>
              <a:off x="1681" y="2105"/>
              <a:ext cx="2354"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2500" b="1" dirty="0">
                  <a:solidFill>
                    <a:srgbClr val="000080"/>
                  </a:solidFill>
                  <a:latin typeface="Arial" charset="0"/>
                </a:rPr>
                <a:t>2Na +2HCl = 2NaCl + H</a:t>
              </a:r>
              <a:r>
                <a:rPr lang="sk-SK" sz="2500" b="1" baseline="-25000" dirty="0">
                  <a:solidFill>
                    <a:srgbClr val="000080"/>
                  </a:solidFill>
                  <a:latin typeface="Arial" charset="0"/>
                </a:rPr>
                <a:t>2</a:t>
              </a:r>
            </a:p>
          </p:txBody>
        </p:sp>
        <p:sp>
          <p:nvSpPr>
            <p:cNvPr id="6205" name="Oval 61"/>
            <p:cNvSpPr>
              <a:spLocks noChangeArrowheads="1"/>
            </p:cNvSpPr>
            <p:nvPr/>
          </p:nvSpPr>
          <p:spPr bwMode="auto">
            <a:xfrm>
              <a:off x="537" y="2864"/>
              <a:ext cx="385" cy="385"/>
            </a:xfrm>
            <a:prstGeom prst="ellipse">
              <a:avLst/>
            </a:prstGeom>
            <a:gradFill rotWithShape="1">
              <a:gsLst>
                <a:gs pos="0">
                  <a:srgbClr val="FFFF00">
                    <a:gamma/>
                    <a:shade val="46275"/>
                    <a:invGamma/>
                  </a:srgbClr>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06" name="Oval 62"/>
            <p:cNvSpPr>
              <a:spLocks noChangeArrowheads="1"/>
            </p:cNvSpPr>
            <p:nvPr/>
          </p:nvSpPr>
          <p:spPr bwMode="auto">
            <a:xfrm>
              <a:off x="68" y="2864"/>
              <a:ext cx="385" cy="385"/>
            </a:xfrm>
            <a:prstGeom prst="ellipse">
              <a:avLst/>
            </a:prstGeom>
            <a:gradFill rotWithShape="1">
              <a:gsLst>
                <a:gs pos="0">
                  <a:srgbClr val="FFFF00">
                    <a:gamma/>
                    <a:shade val="46275"/>
                    <a:invGamma/>
                  </a:srgbClr>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07" name="Rectangle 63"/>
            <p:cNvSpPr>
              <a:spLocks noChangeArrowheads="1"/>
            </p:cNvSpPr>
            <p:nvPr/>
          </p:nvSpPr>
          <p:spPr bwMode="auto">
            <a:xfrm>
              <a:off x="930" y="2835"/>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a:solidFill>
                    <a:srgbClr val="000080"/>
                  </a:solidFill>
                  <a:latin typeface="Arial" charset="0"/>
                </a:rPr>
                <a:t>+</a:t>
              </a:r>
            </a:p>
          </p:txBody>
        </p:sp>
        <p:sp>
          <p:nvSpPr>
            <p:cNvPr id="6212" name="Oval 68"/>
            <p:cNvSpPr>
              <a:spLocks noChangeArrowheads="1"/>
            </p:cNvSpPr>
            <p:nvPr/>
          </p:nvSpPr>
          <p:spPr bwMode="auto">
            <a:xfrm>
              <a:off x="1372" y="2738"/>
              <a:ext cx="567" cy="567"/>
            </a:xfrm>
            <a:prstGeom prst="ellipse">
              <a:avLst/>
            </a:prstGeom>
            <a:gradFill rotWithShape="1">
              <a:gsLst>
                <a:gs pos="0">
                  <a:srgbClr val="C0C0C0"/>
                </a:gs>
                <a:gs pos="100000">
                  <a:srgbClr val="C0C0C0">
                    <a:gamma/>
                    <a:shade val="0"/>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13" name="Oval 69"/>
            <p:cNvSpPr>
              <a:spLocks noChangeArrowheads="1"/>
            </p:cNvSpPr>
            <p:nvPr/>
          </p:nvSpPr>
          <p:spPr bwMode="auto">
            <a:xfrm>
              <a:off x="1202" y="2879"/>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14" name="Oval 70"/>
            <p:cNvSpPr>
              <a:spLocks noChangeArrowheads="1"/>
            </p:cNvSpPr>
            <p:nvPr/>
          </p:nvSpPr>
          <p:spPr bwMode="auto">
            <a:xfrm>
              <a:off x="2244" y="2741"/>
              <a:ext cx="567" cy="567"/>
            </a:xfrm>
            <a:prstGeom prst="ellipse">
              <a:avLst/>
            </a:prstGeom>
            <a:gradFill rotWithShape="1">
              <a:gsLst>
                <a:gs pos="0">
                  <a:srgbClr val="C0C0C0"/>
                </a:gs>
                <a:gs pos="100000">
                  <a:srgbClr val="C0C0C0">
                    <a:gamma/>
                    <a:shade val="0"/>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15" name="Oval 71"/>
            <p:cNvSpPr>
              <a:spLocks noChangeArrowheads="1"/>
            </p:cNvSpPr>
            <p:nvPr/>
          </p:nvSpPr>
          <p:spPr bwMode="auto">
            <a:xfrm>
              <a:off x="2074" y="2882"/>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16" name="Rectangle 72"/>
            <p:cNvSpPr>
              <a:spLocks noChangeArrowheads="1"/>
            </p:cNvSpPr>
            <p:nvPr/>
          </p:nvSpPr>
          <p:spPr bwMode="auto">
            <a:xfrm>
              <a:off x="2789" y="2831"/>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dirty="0">
                  <a:solidFill>
                    <a:srgbClr val="000080"/>
                  </a:solidFill>
                  <a:latin typeface="Arial" charset="0"/>
                </a:rPr>
                <a:t>=</a:t>
              </a:r>
            </a:p>
          </p:txBody>
        </p:sp>
        <p:sp>
          <p:nvSpPr>
            <p:cNvPr id="6217" name="Oval 73"/>
            <p:cNvSpPr>
              <a:spLocks noChangeArrowheads="1"/>
            </p:cNvSpPr>
            <p:nvPr/>
          </p:nvSpPr>
          <p:spPr bwMode="auto">
            <a:xfrm>
              <a:off x="3447" y="2750"/>
              <a:ext cx="567" cy="567"/>
            </a:xfrm>
            <a:prstGeom prst="ellipse">
              <a:avLst/>
            </a:prstGeom>
            <a:gradFill rotWithShape="1">
              <a:gsLst>
                <a:gs pos="0">
                  <a:srgbClr val="C0C0C0"/>
                </a:gs>
                <a:gs pos="100000">
                  <a:srgbClr val="C0C0C0">
                    <a:gamma/>
                    <a:shade val="0"/>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18" name="Oval 74"/>
            <p:cNvSpPr>
              <a:spLocks noChangeArrowheads="1"/>
            </p:cNvSpPr>
            <p:nvPr/>
          </p:nvSpPr>
          <p:spPr bwMode="auto">
            <a:xfrm>
              <a:off x="3061" y="2867"/>
              <a:ext cx="385" cy="385"/>
            </a:xfrm>
            <a:prstGeom prst="ellipse">
              <a:avLst/>
            </a:prstGeom>
            <a:gradFill rotWithShape="1">
              <a:gsLst>
                <a:gs pos="0">
                  <a:srgbClr val="FFFF00">
                    <a:gamma/>
                    <a:shade val="46275"/>
                    <a:invGamma/>
                  </a:srgbClr>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19" name="Oval 75"/>
            <p:cNvSpPr>
              <a:spLocks noChangeArrowheads="1"/>
            </p:cNvSpPr>
            <p:nvPr/>
          </p:nvSpPr>
          <p:spPr bwMode="auto">
            <a:xfrm>
              <a:off x="4490" y="2746"/>
              <a:ext cx="567" cy="567"/>
            </a:xfrm>
            <a:prstGeom prst="ellipse">
              <a:avLst/>
            </a:prstGeom>
            <a:gradFill rotWithShape="1">
              <a:gsLst>
                <a:gs pos="0">
                  <a:srgbClr val="C0C0C0"/>
                </a:gs>
                <a:gs pos="100000">
                  <a:srgbClr val="C0C0C0">
                    <a:gamma/>
                    <a:shade val="0"/>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20" name="Oval 76"/>
            <p:cNvSpPr>
              <a:spLocks noChangeArrowheads="1"/>
            </p:cNvSpPr>
            <p:nvPr/>
          </p:nvSpPr>
          <p:spPr bwMode="auto">
            <a:xfrm>
              <a:off x="4115" y="2863"/>
              <a:ext cx="385" cy="385"/>
            </a:xfrm>
            <a:prstGeom prst="ellipse">
              <a:avLst/>
            </a:prstGeom>
            <a:gradFill rotWithShape="1">
              <a:gsLst>
                <a:gs pos="0">
                  <a:srgbClr val="FFFF00">
                    <a:gamma/>
                    <a:shade val="46275"/>
                    <a:invGamma/>
                  </a:srgbClr>
                </a:gs>
                <a:gs pos="100000">
                  <a:srgbClr val="FFFF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21" name="Rectangle 77"/>
            <p:cNvSpPr>
              <a:spLocks noChangeArrowheads="1"/>
            </p:cNvSpPr>
            <p:nvPr/>
          </p:nvSpPr>
          <p:spPr bwMode="auto">
            <a:xfrm>
              <a:off x="5053" y="2828"/>
              <a:ext cx="30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k-SK" sz="4000" b="1">
                  <a:solidFill>
                    <a:srgbClr val="000080"/>
                  </a:solidFill>
                  <a:latin typeface="Arial" charset="0"/>
                </a:rPr>
                <a:t>+</a:t>
              </a:r>
            </a:p>
          </p:txBody>
        </p:sp>
        <p:sp>
          <p:nvSpPr>
            <p:cNvPr id="6222" name="Oval 78"/>
            <p:cNvSpPr>
              <a:spLocks noChangeArrowheads="1"/>
            </p:cNvSpPr>
            <p:nvPr/>
          </p:nvSpPr>
          <p:spPr bwMode="auto">
            <a:xfrm>
              <a:off x="5336" y="2718"/>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sp>
          <p:nvSpPr>
            <p:cNvPr id="6223" name="Oval 79"/>
            <p:cNvSpPr>
              <a:spLocks noChangeArrowheads="1"/>
            </p:cNvSpPr>
            <p:nvPr/>
          </p:nvSpPr>
          <p:spPr bwMode="auto">
            <a:xfrm>
              <a:off x="5336" y="2967"/>
              <a:ext cx="340" cy="340"/>
            </a:xfrm>
            <a:prstGeom prst="ellipse">
              <a:avLst/>
            </a:prstGeom>
            <a:gradFill rotWithShape="1">
              <a:gsLst>
                <a:gs pos="0">
                  <a:srgbClr val="FF0000">
                    <a:gamma/>
                    <a:shade val="46275"/>
                    <a:invGamma/>
                  </a:srgbClr>
                </a:gs>
                <a:gs pos="100000">
                  <a:srgbClr val="FF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k-SK"/>
            </a:p>
          </p:txBody>
        </p:sp>
      </p:grpSp>
      <p:sp>
        <p:nvSpPr>
          <p:cNvPr id="31" name="Rectangle 30"/>
          <p:cNvSpPr/>
          <p:nvPr/>
        </p:nvSpPr>
        <p:spPr>
          <a:xfrm>
            <a:off x="149519" y="3266980"/>
            <a:ext cx="593432" cy="477054"/>
          </a:xfrm>
          <a:prstGeom prst="rect">
            <a:avLst/>
          </a:prstGeom>
        </p:spPr>
        <p:txBody>
          <a:bodyPr wrap="none">
            <a:spAutoFit/>
          </a:bodyPr>
          <a:lstStyle/>
          <a:p>
            <a:r>
              <a:rPr lang="sk-SK" sz="2500" b="1" dirty="0">
                <a:solidFill>
                  <a:srgbClr val="000080"/>
                </a:solidFill>
                <a:latin typeface="Arial" charset="0"/>
              </a:rPr>
              <a:t>Na</a:t>
            </a:r>
            <a:endParaRPr lang="sk-SK" dirty="0"/>
          </a:p>
        </p:txBody>
      </p:sp>
      <p:sp>
        <p:nvSpPr>
          <p:cNvPr id="32" name="Rectangle 31"/>
          <p:cNvSpPr/>
          <p:nvPr/>
        </p:nvSpPr>
        <p:spPr>
          <a:xfrm>
            <a:off x="849606" y="3266980"/>
            <a:ext cx="593432" cy="477054"/>
          </a:xfrm>
          <a:prstGeom prst="rect">
            <a:avLst/>
          </a:prstGeom>
        </p:spPr>
        <p:txBody>
          <a:bodyPr wrap="none">
            <a:spAutoFit/>
          </a:bodyPr>
          <a:lstStyle/>
          <a:p>
            <a:r>
              <a:rPr lang="sk-SK" sz="2500" b="1" dirty="0">
                <a:solidFill>
                  <a:srgbClr val="000080"/>
                </a:solidFill>
                <a:latin typeface="Arial" charset="0"/>
              </a:rPr>
              <a:t>Na</a:t>
            </a:r>
            <a:endParaRPr lang="sk-SK" dirty="0"/>
          </a:p>
        </p:txBody>
      </p:sp>
      <p:sp>
        <p:nvSpPr>
          <p:cNvPr id="33" name="Rectangle 32"/>
          <p:cNvSpPr/>
          <p:nvPr/>
        </p:nvSpPr>
        <p:spPr>
          <a:xfrm>
            <a:off x="3835901" y="3284984"/>
            <a:ext cx="736099" cy="477054"/>
          </a:xfrm>
          <a:prstGeom prst="rect">
            <a:avLst/>
          </a:prstGeom>
        </p:spPr>
        <p:txBody>
          <a:bodyPr wrap="none">
            <a:spAutoFit/>
          </a:bodyPr>
          <a:lstStyle/>
          <a:p>
            <a:r>
              <a:rPr lang="sk-SK" sz="2500" b="1" dirty="0" err="1" smtClean="0">
                <a:solidFill>
                  <a:srgbClr val="000080"/>
                </a:solidFill>
                <a:latin typeface="Arial" charset="0"/>
              </a:rPr>
              <a:t>HCl</a:t>
            </a:r>
            <a:endParaRPr lang="sk-SK" dirty="0"/>
          </a:p>
        </p:txBody>
      </p:sp>
      <p:sp>
        <p:nvSpPr>
          <p:cNvPr id="34" name="Rectangle 33"/>
          <p:cNvSpPr/>
          <p:nvPr/>
        </p:nvSpPr>
        <p:spPr>
          <a:xfrm>
            <a:off x="2184901" y="3284984"/>
            <a:ext cx="736099" cy="477054"/>
          </a:xfrm>
          <a:prstGeom prst="rect">
            <a:avLst/>
          </a:prstGeom>
        </p:spPr>
        <p:txBody>
          <a:bodyPr wrap="none">
            <a:spAutoFit/>
          </a:bodyPr>
          <a:lstStyle/>
          <a:p>
            <a:r>
              <a:rPr lang="sk-SK" sz="2500" b="1" dirty="0" err="1">
                <a:solidFill>
                  <a:srgbClr val="000080"/>
                </a:solidFill>
                <a:latin typeface="Arial" charset="0"/>
              </a:rPr>
              <a:t>HCl</a:t>
            </a:r>
            <a:endParaRPr lang="sk-SK" dirty="0"/>
          </a:p>
        </p:txBody>
      </p:sp>
      <p:sp>
        <p:nvSpPr>
          <p:cNvPr id="2" name="Rectangle 1"/>
          <p:cNvSpPr/>
          <p:nvPr/>
        </p:nvSpPr>
        <p:spPr>
          <a:xfrm>
            <a:off x="6838160" y="3284984"/>
            <a:ext cx="914033" cy="477054"/>
          </a:xfrm>
          <a:prstGeom prst="rect">
            <a:avLst/>
          </a:prstGeom>
        </p:spPr>
        <p:txBody>
          <a:bodyPr wrap="none">
            <a:spAutoFit/>
          </a:bodyPr>
          <a:lstStyle/>
          <a:p>
            <a:r>
              <a:rPr lang="sk-SK" sz="2500" b="1" dirty="0" err="1">
                <a:solidFill>
                  <a:srgbClr val="000080"/>
                </a:solidFill>
                <a:latin typeface="Arial" charset="0"/>
              </a:rPr>
              <a:t>NaCl</a:t>
            </a:r>
            <a:endParaRPr lang="sk-SK" dirty="0"/>
          </a:p>
        </p:txBody>
      </p:sp>
      <p:sp>
        <p:nvSpPr>
          <p:cNvPr id="3" name="Rectangle 2"/>
          <p:cNvSpPr/>
          <p:nvPr/>
        </p:nvSpPr>
        <p:spPr>
          <a:xfrm>
            <a:off x="5192581" y="3266980"/>
            <a:ext cx="914033" cy="477054"/>
          </a:xfrm>
          <a:prstGeom prst="rect">
            <a:avLst/>
          </a:prstGeom>
        </p:spPr>
        <p:txBody>
          <a:bodyPr wrap="none">
            <a:spAutoFit/>
          </a:bodyPr>
          <a:lstStyle/>
          <a:p>
            <a:r>
              <a:rPr lang="sk-SK" sz="2500" b="1" dirty="0" err="1">
                <a:solidFill>
                  <a:srgbClr val="000080"/>
                </a:solidFill>
                <a:latin typeface="Arial" charset="0"/>
              </a:rPr>
              <a:t>NaCl</a:t>
            </a:r>
            <a:endParaRPr lang="sk-SK" dirty="0"/>
          </a:p>
        </p:txBody>
      </p:sp>
      <p:sp>
        <p:nvSpPr>
          <p:cNvPr id="4" name="Rectangle 3"/>
          <p:cNvSpPr/>
          <p:nvPr/>
        </p:nvSpPr>
        <p:spPr>
          <a:xfrm>
            <a:off x="8502654" y="3284984"/>
            <a:ext cx="534121" cy="477054"/>
          </a:xfrm>
          <a:prstGeom prst="rect">
            <a:avLst/>
          </a:prstGeom>
        </p:spPr>
        <p:txBody>
          <a:bodyPr wrap="none">
            <a:spAutoFit/>
          </a:bodyPr>
          <a:lstStyle/>
          <a:p>
            <a:pPr lvl="0"/>
            <a:r>
              <a:rPr lang="sk-SK" sz="2500" b="1" dirty="0">
                <a:solidFill>
                  <a:srgbClr val="000080"/>
                </a:solidFill>
                <a:latin typeface="Arial" charset="0"/>
              </a:rPr>
              <a:t>H</a:t>
            </a:r>
            <a:r>
              <a:rPr lang="sk-SK" sz="2500" b="1" baseline="-25000" dirty="0">
                <a:solidFill>
                  <a:srgbClr val="000080"/>
                </a:solidFill>
                <a:latin typeface="Arial" charset="0"/>
              </a:rPr>
              <a:t>2</a:t>
            </a:r>
          </a:p>
        </p:txBody>
      </p:sp>
    </p:spTree>
    <p:extLst>
      <p:ext uri="{BB962C8B-B14F-4D97-AF65-F5344CB8AC3E}">
        <p14:creationId xmlns:p14="http://schemas.microsoft.com/office/powerpoint/2010/main" val="27397457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5856" y="-27384"/>
            <a:ext cx="2568908" cy="1446550"/>
          </a:xfrm>
          <a:prstGeom prst="rect">
            <a:avLst/>
          </a:prstGeom>
          <a:noFill/>
        </p:spPr>
        <p:txBody>
          <a:bodyPr wrap="none" rtlCol="0">
            <a:spAutoFit/>
          </a:bodyPr>
          <a:lstStyle/>
          <a:p>
            <a:r>
              <a:rPr lang="sk-SK" sz="8800" b="1" dirty="0" smtClean="0"/>
              <a:t>Voda</a:t>
            </a:r>
            <a:endParaRPr lang="sk-SK" sz="8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93" y="1221798"/>
            <a:ext cx="7370231" cy="5447562"/>
          </a:xfrm>
          <a:prstGeom prst="rect">
            <a:avLst/>
          </a:prstGeom>
        </p:spPr>
      </p:pic>
    </p:spTree>
    <p:extLst>
      <p:ext uri="{BB962C8B-B14F-4D97-AF65-F5344CB8AC3E}">
        <p14:creationId xmlns:p14="http://schemas.microsoft.com/office/powerpoint/2010/main" val="2288227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218818"/>
            <a:ext cx="8532440" cy="553998"/>
          </a:xfrm>
          <a:prstGeom prst="rect">
            <a:avLst/>
          </a:prstGeom>
        </p:spPr>
        <p:txBody>
          <a:bodyPr wrap="square">
            <a:spAutoFit/>
          </a:bodyPr>
          <a:lstStyle/>
          <a:p>
            <a:r>
              <a:rPr lang="sk-SK" sz="3000" dirty="0">
                <a:solidFill>
                  <a:srgbClr val="0070C0"/>
                </a:solidFill>
                <a:latin typeface="Arial" pitchFamily="34" charset="0"/>
                <a:ea typeface="+mj-ea"/>
                <a:cs typeface="Arial" pitchFamily="34" charset="0"/>
              </a:rPr>
              <a:t>22. marec </a:t>
            </a:r>
            <a:r>
              <a:rPr lang="sk-SK" sz="3000" dirty="0">
                <a:solidFill>
                  <a:prstClr val="black"/>
                </a:solidFill>
                <a:latin typeface="Arial" pitchFamily="34" charset="0"/>
                <a:ea typeface="+mj-ea"/>
                <a:cs typeface="Arial" pitchFamily="34" charset="0"/>
              </a:rPr>
              <a:t>Svetový deň vody </a:t>
            </a:r>
            <a:r>
              <a:rPr lang="sk-SK" sz="3000" dirty="0">
                <a:solidFill>
                  <a:prstClr val="black">
                    <a:lumMod val="95000"/>
                    <a:lumOff val="5000"/>
                  </a:prstClr>
                </a:solidFill>
                <a:latin typeface="Arial" pitchFamily="34" charset="0"/>
                <a:ea typeface="+mj-ea"/>
                <a:cs typeface="Arial" pitchFamily="34" charset="0"/>
              </a:rPr>
              <a:t>(</a:t>
            </a:r>
            <a:r>
              <a:rPr lang="sk-SK" sz="3000" dirty="0" err="1">
                <a:solidFill>
                  <a:prstClr val="black">
                    <a:lumMod val="95000"/>
                    <a:lumOff val="5000"/>
                  </a:prstClr>
                </a:solidFill>
                <a:latin typeface="Arial" pitchFamily="34" charset="0"/>
                <a:ea typeface="+mj-ea"/>
                <a:cs typeface="Arial" pitchFamily="34" charset="0"/>
              </a:rPr>
              <a:t>World</a:t>
            </a:r>
            <a:r>
              <a:rPr lang="sk-SK" sz="3000" dirty="0">
                <a:solidFill>
                  <a:prstClr val="black">
                    <a:lumMod val="95000"/>
                    <a:lumOff val="5000"/>
                  </a:prstClr>
                </a:solidFill>
                <a:latin typeface="Arial" pitchFamily="34" charset="0"/>
                <a:ea typeface="+mj-ea"/>
                <a:cs typeface="Arial" pitchFamily="34" charset="0"/>
              </a:rPr>
              <a:t> </a:t>
            </a:r>
            <a:r>
              <a:rPr lang="sk-SK" sz="3000" dirty="0" err="1">
                <a:solidFill>
                  <a:prstClr val="black">
                    <a:lumMod val="95000"/>
                    <a:lumOff val="5000"/>
                  </a:prstClr>
                </a:solidFill>
                <a:latin typeface="Arial" pitchFamily="34" charset="0"/>
                <a:ea typeface="+mj-ea"/>
                <a:cs typeface="Arial" pitchFamily="34" charset="0"/>
              </a:rPr>
              <a:t>Water</a:t>
            </a:r>
            <a:r>
              <a:rPr lang="sk-SK" sz="3000" dirty="0">
                <a:solidFill>
                  <a:prstClr val="black">
                    <a:lumMod val="95000"/>
                    <a:lumOff val="5000"/>
                  </a:prstClr>
                </a:solidFill>
                <a:latin typeface="Arial" pitchFamily="34" charset="0"/>
                <a:ea typeface="+mj-ea"/>
                <a:cs typeface="Arial" pitchFamily="34" charset="0"/>
              </a:rPr>
              <a:t> </a:t>
            </a:r>
            <a:r>
              <a:rPr lang="sk-SK" sz="3000" dirty="0" err="1">
                <a:solidFill>
                  <a:prstClr val="black">
                    <a:lumMod val="95000"/>
                    <a:lumOff val="5000"/>
                  </a:prstClr>
                </a:solidFill>
                <a:latin typeface="Arial" pitchFamily="34" charset="0"/>
                <a:ea typeface="+mj-ea"/>
                <a:cs typeface="Arial" pitchFamily="34" charset="0"/>
              </a:rPr>
              <a:t>Day</a:t>
            </a:r>
            <a:r>
              <a:rPr lang="en-US" sz="3000" dirty="0">
                <a:solidFill>
                  <a:prstClr val="black">
                    <a:lumMod val="95000"/>
                    <a:lumOff val="5000"/>
                  </a:prstClr>
                </a:solidFill>
                <a:latin typeface="Arial" pitchFamily="34" charset="0"/>
                <a:ea typeface="+mj-ea"/>
                <a:cs typeface="Arial" pitchFamily="34" charset="0"/>
              </a:rPr>
              <a:t>)</a:t>
            </a:r>
            <a:endParaRPr lang="sk-SK" dirty="0"/>
          </a:p>
        </p:txBody>
      </p:sp>
      <p:sp>
        <p:nvSpPr>
          <p:cNvPr id="4" name="Rectangle 3"/>
          <p:cNvSpPr/>
          <p:nvPr/>
        </p:nvSpPr>
        <p:spPr>
          <a:xfrm>
            <a:off x="276636" y="3340149"/>
            <a:ext cx="8640960" cy="1384995"/>
          </a:xfrm>
          <a:prstGeom prst="rect">
            <a:avLst/>
          </a:prstGeom>
        </p:spPr>
        <p:txBody>
          <a:bodyPr wrap="square">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2800" b="1" dirty="0" smtClean="0">
                <a:latin typeface="Arial" pitchFamily="34" charset="0"/>
                <a:cs typeface="Arial" pitchFamily="34" charset="0"/>
              </a:rPr>
              <a:t>Svet </a:t>
            </a:r>
            <a:r>
              <a:rPr lang="sk-SK" sz="2800" b="1" dirty="0">
                <a:latin typeface="Arial" pitchFamily="34" charset="0"/>
                <a:cs typeface="Arial" pitchFamily="34" charset="0"/>
              </a:rPr>
              <a:t>sa skladá zo 75 % </a:t>
            </a:r>
            <a:r>
              <a:rPr lang="sk-SK" sz="2800" b="1" dirty="0" smtClean="0">
                <a:latin typeface="Arial" pitchFamily="34" charset="0"/>
                <a:cs typeface="Arial" pitchFamily="34" charset="0"/>
              </a:rPr>
              <a:t>vody,</a:t>
            </a:r>
            <a:r>
              <a:rPr lang="en-US" sz="2800" b="1" dirty="0" smtClean="0">
                <a:latin typeface="Arial" pitchFamily="34" charset="0"/>
                <a:cs typeface="Arial" pitchFamily="34" charset="0"/>
              </a:rPr>
              <a:t> </a:t>
            </a:r>
            <a:r>
              <a:rPr lang="sk-SK" sz="2800" b="1" dirty="0" smtClean="0">
                <a:latin typeface="Arial" pitchFamily="34" charset="0"/>
                <a:cs typeface="Arial" pitchFamily="34" charset="0"/>
              </a:rPr>
              <a:t>ale </a:t>
            </a:r>
            <a:r>
              <a:rPr lang="sk-SK" sz="2800" b="1" dirty="0">
                <a:latin typeface="Arial" pitchFamily="34" charset="0"/>
                <a:cs typeface="Arial" pitchFamily="34" charset="0"/>
              </a:rPr>
              <a:t>iba 1 % je použiteľné </a:t>
            </a:r>
            <a:r>
              <a:rPr lang="sk-SK" sz="2800" b="1" dirty="0" smtClean="0">
                <a:latin typeface="Arial" pitchFamily="34" charset="0"/>
                <a:cs typeface="Arial" pitchFamily="34" charset="0"/>
              </a:rPr>
              <a:t>na</a:t>
            </a:r>
            <a:r>
              <a:rPr lang="en-US" sz="2800" b="1" dirty="0" smtClean="0">
                <a:latin typeface="Arial" pitchFamily="34" charset="0"/>
                <a:cs typeface="Arial" pitchFamily="34" charset="0"/>
              </a:rPr>
              <a:t> </a:t>
            </a:r>
            <a:r>
              <a:rPr lang="sk-SK" sz="2800" b="1" dirty="0" smtClean="0">
                <a:latin typeface="Arial" pitchFamily="34" charset="0"/>
                <a:cs typeface="Arial" pitchFamily="34" charset="0"/>
              </a:rPr>
              <a:t>pitie. </a:t>
            </a:r>
            <a:r>
              <a:rPr lang="en-US" sz="2800" b="1" dirty="0" err="1" smtClean="0">
                <a:latin typeface="Arial" pitchFamily="34" charset="0"/>
                <a:cs typeface="Arial" pitchFamily="34" charset="0"/>
              </a:rPr>
              <a:t>Voda</a:t>
            </a:r>
            <a:r>
              <a:rPr lang="sk-SK" sz="2800" b="1" dirty="0" smtClean="0">
                <a:latin typeface="Arial" pitchFamily="34" charset="0"/>
                <a:cs typeface="Arial" pitchFamily="34" charset="0"/>
              </a:rPr>
              <a:t> </a:t>
            </a:r>
            <a:r>
              <a:rPr lang="en-US" sz="2800" b="1" dirty="0" smtClean="0">
                <a:latin typeface="Arial" pitchFamily="34" charset="0"/>
                <a:cs typeface="Arial" pitchFamily="34" charset="0"/>
              </a:rPr>
              <a:t>t</a:t>
            </a:r>
            <a:r>
              <a:rPr lang="sk-SK" sz="2800" b="1" dirty="0" smtClean="0">
                <a:latin typeface="Arial" pitchFamily="34" charset="0"/>
                <a:cs typeface="Arial" pitchFamily="34" charset="0"/>
              </a:rPr>
              <a:t>vorí </a:t>
            </a:r>
            <a:r>
              <a:rPr lang="sk-SK" sz="2800" b="1" dirty="0">
                <a:latin typeface="Arial" pitchFamily="34" charset="0"/>
                <a:cs typeface="Arial" pitchFamily="34" charset="0"/>
              </a:rPr>
              <a:t>takmer 80 % </a:t>
            </a:r>
            <a:r>
              <a:rPr lang="sk-SK" sz="2800" b="1" dirty="0" smtClean="0">
                <a:latin typeface="Arial" pitchFamily="34" charset="0"/>
                <a:cs typeface="Arial" pitchFamily="34" charset="0"/>
              </a:rPr>
              <a:t>hmotnosti</a:t>
            </a:r>
            <a:r>
              <a:rPr lang="en-US" sz="2800" b="1" dirty="0">
                <a:latin typeface="Arial" pitchFamily="34" charset="0"/>
                <a:cs typeface="Arial" pitchFamily="34" charset="0"/>
              </a:rPr>
              <a:t> </a:t>
            </a:r>
            <a:r>
              <a:rPr lang="sk-SK" sz="2800" b="1" dirty="0" smtClean="0">
                <a:latin typeface="Arial" pitchFamily="34" charset="0"/>
                <a:cs typeface="Arial" pitchFamily="34" charset="0"/>
              </a:rPr>
              <a:t>novorodenca</a:t>
            </a:r>
            <a:r>
              <a:rPr lang="sk-SK" sz="2000" dirty="0">
                <a:latin typeface="Arial" pitchFamily="34" charset="0"/>
                <a:cs typeface="Arial" pitchFamily="34" charset="0"/>
              </a:rPr>
              <a:t>.</a:t>
            </a:r>
            <a:endParaRPr lang="sk-SK" sz="2000" b="1" dirty="0" smtClean="0">
              <a:latin typeface="Arial" pitchFamily="34" charset="0"/>
              <a:cs typeface="Arial" pitchFamily="34" charset="0"/>
            </a:endParaRPr>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250757"/>
            <a:ext cx="8208912" cy="954107"/>
          </a:xfrm>
          <a:prstGeom prst="rect">
            <a:avLst/>
          </a:prstGeom>
        </p:spPr>
        <p:txBody>
          <a:bodyPr wrap="square">
            <a:spAutoFit/>
          </a:bodyPr>
          <a:lstStyle/>
          <a:p>
            <a:pPr lvl="0"/>
            <a:r>
              <a:rPr lang="sk-SK" sz="2800" b="1" dirty="0" err="1" smtClean="0">
                <a:solidFill>
                  <a:prstClr val="black"/>
                </a:solidFill>
                <a:latin typeface="Arial" pitchFamily="34" charset="0"/>
                <a:cs typeface="Arial" pitchFamily="34" charset="0"/>
              </a:rPr>
              <a:t>Mpembov</a:t>
            </a:r>
            <a:r>
              <a:rPr lang="sk-SK" sz="2800" b="1" dirty="0" smtClean="0">
                <a:solidFill>
                  <a:prstClr val="black"/>
                </a:solidFill>
                <a:latin typeface="Arial" pitchFamily="34" charset="0"/>
                <a:cs typeface="Arial" pitchFamily="34" charset="0"/>
              </a:rPr>
              <a:t> jav - </a:t>
            </a:r>
            <a:r>
              <a:rPr lang="sk-SK" sz="2800" dirty="0" smtClean="0">
                <a:solidFill>
                  <a:prstClr val="black"/>
                </a:solidFill>
                <a:latin typeface="Arial" pitchFamily="34" charset="0"/>
                <a:cs typeface="Arial" pitchFamily="34" charset="0"/>
              </a:rPr>
              <a:t>teplá </a:t>
            </a:r>
            <a:r>
              <a:rPr lang="sk-SK" sz="2800" dirty="0">
                <a:solidFill>
                  <a:prstClr val="black"/>
                </a:solidFill>
                <a:latin typeface="Arial" pitchFamily="34" charset="0"/>
                <a:cs typeface="Arial" pitchFamily="34" charset="0"/>
              </a:rPr>
              <a:t>voda zmrzne skôr ako studená, tento paradox využívajú zmrzlinári  </a:t>
            </a:r>
          </a:p>
        </p:txBody>
      </p:sp>
      <p:sp>
        <p:nvSpPr>
          <p:cNvPr id="5" name="Rectangle 4"/>
          <p:cNvSpPr/>
          <p:nvPr/>
        </p:nvSpPr>
        <p:spPr>
          <a:xfrm>
            <a:off x="539552" y="3356992"/>
            <a:ext cx="8378044" cy="1077218"/>
          </a:xfrm>
          <a:prstGeom prst="rect">
            <a:avLst/>
          </a:prstGeom>
        </p:spPr>
        <p:txBody>
          <a:bodyPr wrap="square">
            <a:spAutoFit/>
          </a:bodyPr>
          <a:lstStyle/>
          <a:p>
            <a:pPr lvl="0" algn="just" fontAlgn="base">
              <a:spcBef>
                <a:spcPct val="0"/>
              </a:spcBef>
              <a:spcAft>
                <a:spcPct val="0"/>
              </a:spcAft>
            </a:pPr>
            <a:r>
              <a:rPr lang="sk-SK" sz="3200" dirty="0">
                <a:solidFill>
                  <a:prstClr val="black">
                    <a:lumMod val="95000"/>
                    <a:lumOff val="5000"/>
                  </a:prstClr>
                </a:solidFill>
                <a:latin typeface="Arial" pitchFamily="34" charset="0"/>
                <a:cs typeface="Arial" pitchFamily="34" charset="0"/>
              </a:rPr>
              <a:t>voda by vlastne ani nemala byť pri izbovej teplote kvapalná</a:t>
            </a:r>
            <a:endParaRPr lang="en-US" sz="3200" dirty="0">
              <a:solidFill>
                <a:prstClr val="black">
                  <a:lumMod val="95000"/>
                  <a:lumOff val="5000"/>
                </a:prstClr>
              </a:solidFill>
              <a:latin typeface="Arial" pitchFamily="34" charset="0"/>
              <a:cs typeface="Arial" pitchFamily="34" charset="0"/>
            </a:endParaRPr>
          </a:p>
        </p:txBody>
      </p:sp>
      <p:sp>
        <p:nvSpPr>
          <p:cNvPr id="6" name="Rectangle 5"/>
          <p:cNvSpPr/>
          <p:nvPr/>
        </p:nvSpPr>
        <p:spPr>
          <a:xfrm>
            <a:off x="539552" y="5082282"/>
            <a:ext cx="8244408" cy="584775"/>
          </a:xfrm>
          <a:prstGeom prst="rect">
            <a:avLst/>
          </a:prstGeom>
        </p:spPr>
        <p:txBody>
          <a:bodyPr wrap="square">
            <a:spAutoFit/>
          </a:bodyPr>
          <a:lstStyle/>
          <a:p>
            <a:pPr lvl="0"/>
            <a:r>
              <a:rPr lang="sk-SK" sz="3200" b="1" dirty="0">
                <a:solidFill>
                  <a:prstClr val="black"/>
                </a:solidFill>
                <a:latin typeface="Arial" pitchFamily="34" charset="0"/>
                <a:cs typeface="Arial" pitchFamily="34" charset="0"/>
              </a:rPr>
              <a:t>netečie nikdy rovno</a:t>
            </a:r>
            <a:r>
              <a:rPr lang="sk-SK" sz="3200" dirty="0">
                <a:solidFill>
                  <a:prstClr val="black"/>
                </a:solidFill>
                <a:latin typeface="Arial" pitchFamily="34" charset="0"/>
                <a:cs typeface="Arial" pitchFamily="34" charset="0"/>
              </a:rPr>
              <a:t> ale sa stále kľukatí</a:t>
            </a:r>
          </a:p>
        </p:txBody>
      </p:sp>
    </p:spTree>
    <p:extLst>
      <p:ext uri="{BB962C8B-B14F-4D97-AF65-F5344CB8AC3E}">
        <p14:creationId xmlns:p14="http://schemas.microsoft.com/office/powerpoint/2010/main" val="863621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ercooled water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7914" y="1858516"/>
            <a:ext cx="7784526" cy="4378796"/>
          </a:xfrm>
          <a:prstGeom prst="rect">
            <a:avLst/>
          </a:prstGeom>
        </p:spPr>
      </p:pic>
      <p:sp>
        <p:nvSpPr>
          <p:cNvPr id="3" name="Rectangle 2"/>
          <p:cNvSpPr/>
          <p:nvPr/>
        </p:nvSpPr>
        <p:spPr>
          <a:xfrm>
            <a:off x="467544" y="188640"/>
            <a:ext cx="8424936" cy="1569660"/>
          </a:xfrm>
          <a:prstGeom prst="rect">
            <a:avLst/>
          </a:prstGeom>
        </p:spPr>
        <p:txBody>
          <a:bodyPr wrap="square">
            <a:spAutoFit/>
          </a:bodyPr>
          <a:lstStyle/>
          <a:p>
            <a:r>
              <a:rPr lang="en-US" sz="3200" dirty="0" err="1"/>
              <a:t>Voda</a:t>
            </a:r>
            <a:r>
              <a:rPr lang="en-US" sz="3200" dirty="0"/>
              <a:t> – </a:t>
            </a:r>
            <a:r>
              <a:rPr lang="en-US" sz="3200" dirty="0" err="1"/>
              <a:t>teplota</a:t>
            </a:r>
            <a:r>
              <a:rPr lang="en-US" sz="3200" dirty="0"/>
              <a:t> </a:t>
            </a:r>
            <a:r>
              <a:rPr lang="en-US" sz="3200" dirty="0" err="1"/>
              <a:t>tuhnutia</a:t>
            </a:r>
            <a:r>
              <a:rPr lang="sk-SK" sz="3200" dirty="0" smtClean="0"/>
              <a:t>/kryštalizácie:</a:t>
            </a:r>
            <a:r>
              <a:rPr lang="en-US" sz="3200" dirty="0" smtClean="0"/>
              <a:t> </a:t>
            </a:r>
            <a:r>
              <a:rPr lang="en-US" sz="3200" dirty="0"/>
              <a:t>0 °C </a:t>
            </a:r>
          </a:p>
          <a:p>
            <a:r>
              <a:rPr lang="en-US" sz="3200" dirty="0" err="1"/>
              <a:t>Podchladen</a:t>
            </a:r>
            <a:r>
              <a:rPr lang="sk-SK" sz="3200" dirty="0"/>
              <a:t>á voda </a:t>
            </a:r>
            <a:r>
              <a:rPr lang="sk-SK" sz="3200" dirty="0" smtClean="0"/>
              <a:t>– </a:t>
            </a:r>
          </a:p>
          <a:p>
            <a:r>
              <a:rPr lang="sk-SK" sz="3200" dirty="0"/>
              <a:t>	</a:t>
            </a:r>
            <a:r>
              <a:rPr lang="sk-SK" sz="3200" dirty="0" smtClean="0"/>
              <a:t>  </a:t>
            </a:r>
            <a:r>
              <a:rPr lang="en-US" sz="3200" dirty="0" err="1" smtClean="0"/>
              <a:t>teplota</a:t>
            </a:r>
            <a:r>
              <a:rPr lang="en-US" sz="3200" dirty="0" smtClean="0"/>
              <a:t> </a:t>
            </a:r>
            <a:r>
              <a:rPr lang="en-US" sz="3200" dirty="0" err="1"/>
              <a:t>tuhnutia</a:t>
            </a:r>
            <a:r>
              <a:rPr lang="sk-SK" sz="3200" dirty="0" smtClean="0"/>
              <a:t>/kryštalizácie</a:t>
            </a:r>
            <a:r>
              <a:rPr lang="sk-SK" sz="3200" dirty="0"/>
              <a:t>:</a:t>
            </a:r>
            <a:r>
              <a:rPr lang="en-US" sz="3200" dirty="0" smtClean="0"/>
              <a:t> </a:t>
            </a:r>
            <a:r>
              <a:rPr lang="sk-SK" sz="3200" dirty="0"/>
              <a:t>-48,3</a:t>
            </a:r>
            <a:r>
              <a:rPr lang="en-US" sz="3200" dirty="0"/>
              <a:t>0 °C </a:t>
            </a:r>
          </a:p>
        </p:txBody>
      </p:sp>
    </p:spTree>
    <p:extLst>
      <p:ext uri="{BB962C8B-B14F-4D97-AF65-F5344CB8AC3E}">
        <p14:creationId xmlns:p14="http://schemas.microsoft.com/office/powerpoint/2010/main" val="36137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440" y="260648"/>
            <a:ext cx="4856824" cy="6203488"/>
          </a:xfrm>
          <a:prstGeom prst="rect">
            <a:avLst/>
          </a:prstGeom>
        </p:spPr>
      </p:pic>
    </p:spTree>
    <p:extLst>
      <p:ext uri="{BB962C8B-B14F-4D97-AF65-F5344CB8AC3E}">
        <p14:creationId xmlns:p14="http://schemas.microsoft.com/office/powerpoint/2010/main" val="2288227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1173" y="44624"/>
            <a:ext cx="4981107" cy="1354217"/>
          </a:xfrm>
          <a:prstGeom prst="rect">
            <a:avLst/>
          </a:prstGeom>
          <a:noFill/>
        </p:spPr>
        <p:txBody>
          <a:bodyPr wrap="none" rtlCol="0">
            <a:spAutoFit/>
          </a:bodyPr>
          <a:lstStyle/>
          <a:p>
            <a:r>
              <a:rPr lang="sk-SK" sz="3200" dirty="0" smtClean="0"/>
              <a:t>Čistiareň odpadových vôd </a:t>
            </a:r>
          </a:p>
          <a:p>
            <a:pPr algn="ctr"/>
            <a:r>
              <a:rPr lang="sk-SK" sz="3200" dirty="0" smtClean="0"/>
              <a:t>Bratislava – Petržalka</a:t>
            </a:r>
          </a:p>
          <a:p>
            <a:r>
              <a:rPr lang="sk-SK" dirty="0"/>
              <a:t>http://www.emeex.com/petrzalka/</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139" t="25981" r="30549" b="22549"/>
          <a:stretch/>
        </p:blipFill>
        <p:spPr bwMode="auto">
          <a:xfrm>
            <a:off x="1691680" y="1333827"/>
            <a:ext cx="6624736" cy="558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227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88640"/>
            <a:ext cx="4236747" cy="6337014"/>
          </a:xfrm>
          <a:prstGeom prst="rect">
            <a:avLst/>
          </a:prstGeom>
        </p:spPr>
      </p:pic>
    </p:spTree>
    <p:extLst>
      <p:ext uri="{BB962C8B-B14F-4D97-AF65-F5344CB8AC3E}">
        <p14:creationId xmlns:p14="http://schemas.microsoft.com/office/powerpoint/2010/main" val="15165214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úbor:Refinery of Slovnaft in Bratislava, view from Nový most viewpoint.jpg">
            <a:hlinkClick r:id="rId2"/>
          </p:cNvPr>
          <p:cNvPicPr>
            <a:picLocks noChangeAspect="1" noChangeArrowheads="1"/>
          </p:cNvPicPr>
          <p:nvPr/>
        </p:nvPicPr>
        <p:blipFill>
          <a:blip r:embed="rId3" cstate="print"/>
          <a:srcRect/>
          <a:stretch>
            <a:fillRect/>
          </a:stretch>
        </p:blipFill>
        <p:spPr bwMode="auto">
          <a:xfrm>
            <a:off x="1835696" y="980728"/>
            <a:ext cx="5403975" cy="3600400"/>
          </a:xfrm>
          <a:prstGeom prst="rect">
            <a:avLst/>
          </a:prstGeom>
          <a:noFill/>
        </p:spPr>
      </p:pic>
      <p:sp>
        <p:nvSpPr>
          <p:cNvPr id="4" name="Rectangle 3"/>
          <p:cNvSpPr/>
          <p:nvPr/>
        </p:nvSpPr>
        <p:spPr>
          <a:xfrm>
            <a:off x="539552" y="4725144"/>
            <a:ext cx="8424936" cy="1661993"/>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 typeface="Wingdings" pitchFamily="2" charset="2"/>
              <a:buChar char="§"/>
              <a:tabLst/>
              <a:defRPr/>
            </a:pPr>
            <a:r>
              <a:rPr kumimoji="0" lang="sk-SK" sz="2800" b="1" i="0" u="none" strike="noStrike" kern="0" cap="none" spc="0" normalizeH="0" baseline="0" noProof="0" dirty="0" smtClean="0">
                <a:ln>
                  <a:noFill/>
                </a:ln>
                <a:effectLst/>
                <a:uLnTx/>
                <a:uFillTx/>
                <a:latin typeface="Arial" pitchFamily="34" charset="0"/>
                <a:cs typeface="Arial" pitchFamily="34" charset="0"/>
              </a:rPr>
              <a:t>5,5 - 6 mil. ton ropy za rok</a:t>
            </a:r>
          </a:p>
          <a:p>
            <a:pPr marL="0" marR="0" lvl="0" indent="0" algn="ctr" defTabSz="914400" eaLnBrk="1" fontAlgn="auto" latinLnBrk="0" hangingPunct="1">
              <a:lnSpc>
                <a:spcPct val="150000"/>
              </a:lnSpc>
              <a:spcBef>
                <a:spcPts val="0"/>
              </a:spcBef>
              <a:spcAft>
                <a:spcPts val="0"/>
              </a:spcAft>
              <a:buClrTx/>
              <a:buSzTx/>
              <a:buFont typeface="Wingdings" pitchFamily="2" charset="2"/>
              <a:buChar char="§"/>
              <a:tabLst/>
              <a:defRPr/>
            </a:pPr>
            <a:r>
              <a:rPr kumimoji="0" lang="sk-SK" sz="2800" b="1" i="0" u="none" strike="noStrike" kern="0" cap="none" spc="0" normalizeH="0" baseline="0" noProof="0" dirty="0">
                <a:ln>
                  <a:noFill/>
                </a:ln>
                <a:effectLst/>
                <a:uLnTx/>
                <a:uFillTx/>
                <a:latin typeface="Arial" pitchFamily="34" charset="0"/>
                <a:cs typeface="Arial" pitchFamily="34" charset="0"/>
              </a:rPr>
              <a:t> </a:t>
            </a:r>
            <a:r>
              <a:rPr kumimoji="0" lang="sk-SK" sz="2800" b="1" i="0" u="none" strike="noStrike" kern="0" cap="none" spc="0" normalizeH="0" baseline="0" noProof="0" dirty="0" smtClean="0">
                <a:ln>
                  <a:noFill/>
                </a:ln>
                <a:effectLst/>
                <a:uLnTx/>
                <a:uFillTx/>
                <a:latin typeface="Arial" pitchFamily="34" charset="0"/>
                <a:cs typeface="Arial" pitchFamily="34" charset="0"/>
              </a:rPr>
              <a:t> viac ako 30 000 t škodlivín ročne</a:t>
            </a:r>
          </a:p>
          <a:p>
            <a:pPr marL="0" marR="0" lvl="0" indent="0" algn="ctr" defTabSz="914400" eaLnBrk="1" fontAlgn="auto" latinLnBrk="0" hangingPunct="1">
              <a:lnSpc>
                <a:spcPct val="100000"/>
              </a:lnSpc>
              <a:spcBef>
                <a:spcPts val="0"/>
              </a:spcBef>
              <a:spcAft>
                <a:spcPts val="0"/>
              </a:spcAft>
              <a:buClrTx/>
              <a:buSzTx/>
              <a:buFont typeface="Wingdings" pitchFamily="2" charset="2"/>
              <a:buChar char="§"/>
              <a:tabLst/>
              <a:defRPr/>
            </a:pPr>
            <a:endParaRPr kumimoji="0" lang="sk-SK" sz="1800" b="0" i="0" u="none" strike="noStrike" kern="0" cap="none" spc="0" normalizeH="0" baseline="0" noProof="0" dirty="0">
              <a:ln>
                <a:noFill/>
              </a:ln>
              <a:effectLst/>
              <a:uLnTx/>
              <a:uFillTx/>
            </a:endParaRPr>
          </a:p>
        </p:txBody>
      </p:sp>
      <p:sp>
        <p:nvSpPr>
          <p:cNvPr id="7" name="TextBox 6"/>
          <p:cNvSpPr txBox="1"/>
          <p:nvPr/>
        </p:nvSpPr>
        <p:spPr>
          <a:xfrm>
            <a:off x="3458891" y="260648"/>
            <a:ext cx="2193229" cy="646331"/>
          </a:xfrm>
          <a:prstGeom prst="rect">
            <a:avLst/>
          </a:prstGeom>
          <a:noFill/>
        </p:spPr>
        <p:txBody>
          <a:bodyPr wrap="none" rtlCol="0">
            <a:spAutoFit/>
          </a:bodyPr>
          <a:lstStyle/>
          <a:p>
            <a:r>
              <a:rPr lang="sk-SK" sz="3600" b="1" dirty="0" smtClean="0">
                <a:solidFill>
                  <a:srgbClr val="FF0000"/>
                </a:solidFill>
              </a:rPr>
              <a:t>SLOVNAFT</a:t>
            </a:r>
            <a:endParaRPr lang="sk-SK" sz="3600" b="1" dirty="0">
              <a:solidFill>
                <a:srgbClr val="FF0000"/>
              </a:solidFill>
            </a:endParaRPr>
          </a:p>
        </p:txBody>
      </p:sp>
    </p:spTree>
    <p:extLst>
      <p:ext uri="{BB962C8B-B14F-4D97-AF65-F5344CB8AC3E}">
        <p14:creationId xmlns:p14="http://schemas.microsoft.com/office/powerpoint/2010/main" val="29094187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83568" y="1218064"/>
            <a:ext cx="7662289" cy="4805164"/>
            <a:chOff x="683568" y="1218064"/>
            <a:chExt cx="7662289" cy="4805164"/>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871" t="28906" r="12299" b="13282"/>
            <a:stretch/>
          </p:blipFill>
          <p:spPr bwMode="auto">
            <a:xfrm>
              <a:off x="683568" y="1218064"/>
              <a:ext cx="7662289" cy="48051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a:off x="1247955" y="2931914"/>
              <a:ext cx="494668" cy="616634"/>
            </a:xfrm>
            <a:custGeom>
              <a:avLst/>
              <a:gdLst>
                <a:gd name="connsiteX0" fmla="*/ 276045 w 494668"/>
                <a:gd name="connsiteY0" fmla="*/ 599165 h 616634"/>
                <a:gd name="connsiteX1" fmla="*/ 276045 w 494668"/>
                <a:gd name="connsiteY1" fmla="*/ 599165 h 616634"/>
                <a:gd name="connsiteX2" fmla="*/ 327803 w 494668"/>
                <a:gd name="connsiteY2" fmla="*/ 518652 h 616634"/>
                <a:gd name="connsiteX3" fmla="*/ 339305 w 494668"/>
                <a:gd name="connsiteY3" fmla="*/ 472644 h 616634"/>
                <a:gd name="connsiteX4" fmla="*/ 350807 w 494668"/>
                <a:gd name="connsiteY4" fmla="*/ 432388 h 616634"/>
                <a:gd name="connsiteX5" fmla="*/ 362309 w 494668"/>
                <a:gd name="connsiteY5" fmla="*/ 415135 h 616634"/>
                <a:gd name="connsiteX6" fmla="*/ 368060 w 494668"/>
                <a:gd name="connsiteY6" fmla="*/ 392131 h 616634"/>
                <a:gd name="connsiteX7" fmla="*/ 379562 w 494668"/>
                <a:gd name="connsiteY7" fmla="*/ 357626 h 616634"/>
                <a:gd name="connsiteX8" fmla="*/ 408317 w 494668"/>
                <a:gd name="connsiteY8" fmla="*/ 277112 h 616634"/>
                <a:gd name="connsiteX9" fmla="*/ 425570 w 494668"/>
                <a:gd name="connsiteY9" fmla="*/ 254109 h 616634"/>
                <a:gd name="connsiteX10" fmla="*/ 442822 w 494668"/>
                <a:gd name="connsiteY10" fmla="*/ 219603 h 616634"/>
                <a:gd name="connsiteX11" fmla="*/ 448573 w 494668"/>
                <a:gd name="connsiteY11" fmla="*/ 202350 h 616634"/>
                <a:gd name="connsiteX12" fmla="*/ 471577 w 494668"/>
                <a:gd name="connsiteY12" fmla="*/ 167844 h 616634"/>
                <a:gd name="connsiteX13" fmla="*/ 483079 w 494668"/>
                <a:gd name="connsiteY13" fmla="*/ 150592 h 616634"/>
                <a:gd name="connsiteX14" fmla="*/ 494581 w 494668"/>
                <a:gd name="connsiteY14" fmla="*/ 110335 h 616634"/>
                <a:gd name="connsiteX15" fmla="*/ 488830 w 494668"/>
                <a:gd name="connsiteY15" fmla="*/ 93082 h 616634"/>
                <a:gd name="connsiteX16" fmla="*/ 431320 w 494668"/>
                <a:gd name="connsiteY16" fmla="*/ 75829 h 616634"/>
                <a:gd name="connsiteX17" fmla="*/ 408317 w 494668"/>
                <a:gd name="connsiteY17" fmla="*/ 70078 h 616634"/>
                <a:gd name="connsiteX18" fmla="*/ 385313 w 494668"/>
                <a:gd name="connsiteY18" fmla="*/ 52826 h 616634"/>
                <a:gd name="connsiteX19" fmla="*/ 368060 w 494668"/>
                <a:gd name="connsiteY19" fmla="*/ 47075 h 616634"/>
                <a:gd name="connsiteX20" fmla="*/ 350807 w 494668"/>
                <a:gd name="connsiteY20" fmla="*/ 29822 h 616634"/>
                <a:gd name="connsiteX21" fmla="*/ 316302 w 494668"/>
                <a:gd name="connsiteY21" fmla="*/ 18320 h 616634"/>
                <a:gd name="connsiteX22" fmla="*/ 189781 w 494668"/>
                <a:gd name="connsiteY22" fmla="*/ 1067 h 616634"/>
                <a:gd name="connsiteX23" fmla="*/ 138022 w 494668"/>
                <a:gd name="connsiteY23" fmla="*/ 6818 h 616634"/>
                <a:gd name="connsiteX24" fmla="*/ 132271 w 494668"/>
                <a:gd name="connsiteY24" fmla="*/ 58577 h 616634"/>
                <a:gd name="connsiteX25" fmla="*/ 115019 w 494668"/>
                <a:gd name="connsiteY25" fmla="*/ 116086 h 616634"/>
                <a:gd name="connsiteX26" fmla="*/ 109268 w 494668"/>
                <a:gd name="connsiteY26" fmla="*/ 133339 h 616634"/>
                <a:gd name="connsiteX27" fmla="*/ 97766 w 494668"/>
                <a:gd name="connsiteY27" fmla="*/ 150592 h 616634"/>
                <a:gd name="connsiteX28" fmla="*/ 86264 w 494668"/>
                <a:gd name="connsiteY28" fmla="*/ 185097 h 616634"/>
                <a:gd name="connsiteX29" fmla="*/ 74762 w 494668"/>
                <a:gd name="connsiteY29" fmla="*/ 225354 h 616634"/>
                <a:gd name="connsiteX30" fmla="*/ 63260 w 494668"/>
                <a:gd name="connsiteY30" fmla="*/ 311618 h 616634"/>
                <a:gd name="connsiteX31" fmla="*/ 57509 w 494668"/>
                <a:gd name="connsiteY31" fmla="*/ 351875 h 616634"/>
                <a:gd name="connsiteX32" fmla="*/ 46007 w 494668"/>
                <a:gd name="connsiteY32" fmla="*/ 392131 h 616634"/>
                <a:gd name="connsiteX33" fmla="*/ 40256 w 494668"/>
                <a:gd name="connsiteY33" fmla="*/ 415135 h 616634"/>
                <a:gd name="connsiteX34" fmla="*/ 28754 w 494668"/>
                <a:gd name="connsiteY34" fmla="*/ 449641 h 616634"/>
                <a:gd name="connsiteX35" fmla="*/ 17253 w 494668"/>
                <a:gd name="connsiteY35" fmla="*/ 466894 h 616634"/>
                <a:gd name="connsiteX36" fmla="*/ 0 w 494668"/>
                <a:gd name="connsiteY36" fmla="*/ 501399 h 616634"/>
                <a:gd name="connsiteX37" fmla="*/ 5751 w 494668"/>
                <a:gd name="connsiteY37" fmla="*/ 535905 h 616634"/>
                <a:gd name="connsiteX38" fmla="*/ 46007 w 494668"/>
                <a:gd name="connsiteY38" fmla="*/ 553158 h 616634"/>
                <a:gd name="connsiteX39" fmla="*/ 74762 w 494668"/>
                <a:gd name="connsiteY39" fmla="*/ 558909 h 616634"/>
                <a:gd name="connsiteX40" fmla="*/ 92015 w 494668"/>
                <a:gd name="connsiteY40" fmla="*/ 564660 h 616634"/>
                <a:gd name="connsiteX41" fmla="*/ 115019 w 494668"/>
                <a:gd name="connsiteY41" fmla="*/ 570411 h 616634"/>
                <a:gd name="connsiteX42" fmla="*/ 132271 w 494668"/>
                <a:gd name="connsiteY42" fmla="*/ 576161 h 616634"/>
                <a:gd name="connsiteX43" fmla="*/ 155275 w 494668"/>
                <a:gd name="connsiteY43" fmla="*/ 581912 h 616634"/>
                <a:gd name="connsiteX44" fmla="*/ 189781 w 494668"/>
                <a:gd name="connsiteY44" fmla="*/ 593414 h 616634"/>
                <a:gd name="connsiteX45" fmla="*/ 207034 w 494668"/>
                <a:gd name="connsiteY45" fmla="*/ 599165 h 616634"/>
                <a:gd name="connsiteX46" fmla="*/ 253041 w 494668"/>
                <a:gd name="connsiteY46" fmla="*/ 610667 h 616634"/>
                <a:gd name="connsiteX47" fmla="*/ 276045 w 494668"/>
                <a:gd name="connsiteY47" fmla="*/ 616418 h 616634"/>
                <a:gd name="connsiteX48" fmla="*/ 276045 w 494668"/>
                <a:gd name="connsiteY48" fmla="*/ 599165 h 6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94668" h="616634">
                  <a:moveTo>
                    <a:pt x="276045" y="599165"/>
                  </a:moveTo>
                  <a:lnTo>
                    <a:pt x="276045" y="599165"/>
                  </a:lnTo>
                  <a:cubicBezTo>
                    <a:pt x="321218" y="534633"/>
                    <a:pt x="305838" y="562586"/>
                    <a:pt x="327803" y="518652"/>
                  </a:cubicBezTo>
                  <a:cubicBezTo>
                    <a:pt x="339494" y="460196"/>
                    <a:pt x="327516" y="513904"/>
                    <a:pt x="339305" y="472644"/>
                  </a:cubicBezTo>
                  <a:cubicBezTo>
                    <a:pt x="341762" y="464046"/>
                    <a:pt x="346211" y="441580"/>
                    <a:pt x="350807" y="432388"/>
                  </a:cubicBezTo>
                  <a:cubicBezTo>
                    <a:pt x="353898" y="426206"/>
                    <a:pt x="358475" y="420886"/>
                    <a:pt x="362309" y="415135"/>
                  </a:cubicBezTo>
                  <a:cubicBezTo>
                    <a:pt x="364226" y="407467"/>
                    <a:pt x="365789" y="399702"/>
                    <a:pt x="368060" y="392131"/>
                  </a:cubicBezTo>
                  <a:cubicBezTo>
                    <a:pt x="371544" y="380518"/>
                    <a:pt x="376622" y="369388"/>
                    <a:pt x="379562" y="357626"/>
                  </a:cubicBezTo>
                  <a:cubicBezTo>
                    <a:pt x="386407" y="330247"/>
                    <a:pt x="393134" y="301404"/>
                    <a:pt x="408317" y="277112"/>
                  </a:cubicBezTo>
                  <a:cubicBezTo>
                    <a:pt x="413397" y="268984"/>
                    <a:pt x="419819" y="261777"/>
                    <a:pt x="425570" y="254109"/>
                  </a:cubicBezTo>
                  <a:cubicBezTo>
                    <a:pt x="440020" y="210750"/>
                    <a:pt x="420529" y="264189"/>
                    <a:pt x="442822" y="219603"/>
                  </a:cubicBezTo>
                  <a:cubicBezTo>
                    <a:pt x="445533" y="214181"/>
                    <a:pt x="445629" y="207649"/>
                    <a:pt x="448573" y="202350"/>
                  </a:cubicBezTo>
                  <a:cubicBezTo>
                    <a:pt x="455286" y="190266"/>
                    <a:pt x="463909" y="179346"/>
                    <a:pt x="471577" y="167844"/>
                  </a:cubicBezTo>
                  <a:lnTo>
                    <a:pt x="483079" y="150592"/>
                  </a:lnTo>
                  <a:cubicBezTo>
                    <a:pt x="486913" y="137173"/>
                    <a:pt x="493192" y="124222"/>
                    <a:pt x="494581" y="110335"/>
                  </a:cubicBezTo>
                  <a:cubicBezTo>
                    <a:pt x="495184" y="104303"/>
                    <a:pt x="492617" y="97816"/>
                    <a:pt x="488830" y="93082"/>
                  </a:cubicBezTo>
                  <a:cubicBezTo>
                    <a:pt x="475003" y="75799"/>
                    <a:pt x="449580" y="79149"/>
                    <a:pt x="431320" y="75829"/>
                  </a:cubicBezTo>
                  <a:cubicBezTo>
                    <a:pt x="423544" y="74415"/>
                    <a:pt x="415985" y="71995"/>
                    <a:pt x="408317" y="70078"/>
                  </a:cubicBezTo>
                  <a:cubicBezTo>
                    <a:pt x="400649" y="64327"/>
                    <a:pt x="393635" y="57581"/>
                    <a:pt x="385313" y="52826"/>
                  </a:cubicBezTo>
                  <a:cubicBezTo>
                    <a:pt x="380050" y="49818"/>
                    <a:pt x="373104" y="50438"/>
                    <a:pt x="368060" y="47075"/>
                  </a:cubicBezTo>
                  <a:cubicBezTo>
                    <a:pt x="361293" y="42564"/>
                    <a:pt x="357917" y="33772"/>
                    <a:pt x="350807" y="29822"/>
                  </a:cubicBezTo>
                  <a:cubicBezTo>
                    <a:pt x="340209" y="23934"/>
                    <a:pt x="327804" y="22154"/>
                    <a:pt x="316302" y="18320"/>
                  </a:cubicBezTo>
                  <a:cubicBezTo>
                    <a:pt x="264306" y="988"/>
                    <a:pt x="305069" y="13203"/>
                    <a:pt x="189781" y="1067"/>
                  </a:cubicBezTo>
                  <a:cubicBezTo>
                    <a:pt x="172528" y="2984"/>
                    <a:pt x="150297" y="-5457"/>
                    <a:pt x="138022" y="6818"/>
                  </a:cubicBezTo>
                  <a:cubicBezTo>
                    <a:pt x="125747" y="19093"/>
                    <a:pt x="134911" y="41420"/>
                    <a:pt x="132271" y="58577"/>
                  </a:cubicBezTo>
                  <a:cubicBezTo>
                    <a:pt x="129789" y="74713"/>
                    <a:pt x="119494" y="102659"/>
                    <a:pt x="115019" y="116086"/>
                  </a:cubicBezTo>
                  <a:cubicBezTo>
                    <a:pt x="113102" y="121837"/>
                    <a:pt x="112631" y="128295"/>
                    <a:pt x="109268" y="133339"/>
                  </a:cubicBezTo>
                  <a:cubicBezTo>
                    <a:pt x="105434" y="139090"/>
                    <a:pt x="100573" y="144276"/>
                    <a:pt x="97766" y="150592"/>
                  </a:cubicBezTo>
                  <a:cubicBezTo>
                    <a:pt x="92842" y="161671"/>
                    <a:pt x="90098" y="173595"/>
                    <a:pt x="86264" y="185097"/>
                  </a:cubicBezTo>
                  <a:cubicBezTo>
                    <a:pt x="80783" y="201540"/>
                    <a:pt x="78372" y="207302"/>
                    <a:pt x="74762" y="225354"/>
                  </a:cubicBezTo>
                  <a:cubicBezTo>
                    <a:pt x="67450" y="261916"/>
                    <a:pt x="68375" y="270700"/>
                    <a:pt x="63260" y="311618"/>
                  </a:cubicBezTo>
                  <a:cubicBezTo>
                    <a:pt x="61579" y="325069"/>
                    <a:pt x="59934" y="338538"/>
                    <a:pt x="57509" y="351875"/>
                  </a:cubicBezTo>
                  <a:cubicBezTo>
                    <a:pt x="53015" y="376592"/>
                    <a:pt x="52166" y="370576"/>
                    <a:pt x="46007" y="392131"/>
                  </a:cubicBezTo>
                  <a:cubicBezTo>
                    <a:pt x="43836" y="399731"/>
                    <a:pt x="42527" y="407564"/>
                    <a:pt x="40256" y="415135"/>
                  </a:cubicBezTo>
                  <a:cubicBezTo>
                    <a:pt x="36772" y="426748"/>
                    <a:pt x="35479" y="439553"/>
                    <a:pt x="28754" y="449641"/>
                  </a:cubicBezTo>
                  <a:cubicBezTo>
                    <a:pt x="24920" y="455392"/>
                    <a:pt x="20344" y="460712"/>
                    <a:pt x="17253" y="466894"/>
                  </a:cubicBezTo>
                  <a:cubicBezTo>
                    <a:pt x="-6552" y="514505"/>
                    <a:pt x="32958" y="451962"/>
                    <a:pt x="0" y="501399"/>
                  </a:cubicBezTo>
                  <a:cubicBezTo>
                    <a:pt x="1917" y="512901"/>
                    <a:pt x="536" y="525475"/>
                    <a:pt x="5751" y="535905"/>
                  </a:cubicBezTo>
                  <a:cubicBezTo>
                    <a:pt x="11302" y="547008"/>
                    <a:pt x="37199" y="551201"/>
                    <a:pt x="46007" y="553158"/>
                  </a:cubicBezTo>
                  <a:cubicBezTo>
                    <a:pt x="55549" y="555278"/>
                    <a:pt x="65279" y="556538"/>
                    <a:pt x="74762" y="558909"/>
                  </a:cubicBezTo>
                  <a:cubicBezTo>
                    <a:pt x="80643" y="560379"/>
                    <a:pt x="86186" y="562995"/>
                    <a:pt x="92015" y="564660"/>
                  </a:cubicBezTo>
                  <a:cubicBezTo>
                    <a:pt x="99615" y="566831"/>
                    <a:pt x="107419" y="568240"/>
                    <a:pt x="115019" y="570411"/>
                  </a:cubicBezTo>
                  <a:cubicBezTo>
                    <a:pt x="120847" y="572076"/>
                    <a:pt x="126443" y="574496"/>
                    <a:pt x="132271" y="576161"/>
                  </a:cubicBezTo>
                  <a:cubicBezTo>
                    <a:pt x="139871" y="578332"/>
                    <a:pt x="147704" y="579641"/>
                    <a:pt x="155275" y="581912"/>
                  </a:cubicBezTo>
                  <a:cubicBezTo>
                    <a:pt x="166888" y="585396"/>
                    <a:pt x="178279" y="589580"/>
                    <a:pt x="189781" y="593414"/>
                  </a:cubicBezTo>
                  <a:cubicBezTo>
                    <a:pt x="195532" y="595331"/>
                    <a:pt x="201090" y="597976"/>
                    <a:pt x="207034" y="599165"/>
                  </a:cubicBezTo>
                  <a:cubicBezTo>
                    <a:pt x="265496" y="610858"/>
                    <a:pt x="211777" y="598877"/>
                    <a:pt x="253041" y="610667"/>
                  </a:cubicBezTo>
                  <a:cubicBezTo>
                    <a:pt x="260641" y="612838"/>
                    <a:pt x="268249" y="617717"/>
                    <a:pt x="276045" y="616418"/>
                  </a:cubicBezTo>
                  <a:cubicBezTo>
                    <a:pt x="281393" y="615527"/>
                    <a:pt x="276045" y="602040"/>
                    <a:pt x="276045" y="599165"/>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Freeform 9"/>
            <p:cNvSpPr/>
            <p:nvPr/>
          </p:nvSpPr>
          <p:spPr>
            <a:xfrm>
              <a:off x="3650434" y="5236369"/>
              <a:ext cx="333397" cy="488156"/>
            </a:xfrm>
            <a:custGeom>
              <a:avLst/>
              <a:gdLst>
                <a:gd name="connsiteX0" fmla="*/ 30979 w 333397"/>
                <a:gd name="connsiteY0" fmla="*/ 16669 h 488156"/>
                <a:gd name="connsiteX1" fmla="*/ 30979 w 333397"/>
                <a:gd name="connsiteY1" fmla="*/ 16669 h 488156"/>
                <a:gd name="connsiteX2" fmla="*/ 23835 w 333397"/>
                <a:gd name="connsiteY2" fmla="*/ 47625 h 488156"/>
                <a:gd name="connsiteX3" fmla="*/ 21454 w 333397"/>
                <a:gd name="connsiteY3" fmla="*/ 54769 h 488156"/>
                <a:gd name="connsiteX4" fmla="*/ 16691 w 333397"/>
                <a:gd name="connsiteY4" fmla="*/ 78581 h 488156"/>
                <a:gd name="connsiteX5" fmla="*/ 11929 w 333397"/>
                <a:gd name="connsiteY5" fmla="*/ 92869 h 488156"/>
                <a:gd name="connsiteX6" fmla="*/ 7166 w 333397"/>
                <a:gd name="connsiteY6" fmla="*/ 111919 h 488156"/>
                <a:gd name="connsiteX7" fmla="*/ 2404 w 333397"/>
                <a:gd name="connsiteY7" fmla="*/ 128587 h 488156"/>
                <a:gd name="connsiteX8" fmla="*/ 22 w 333397"/>
                <a:gd name="connsiteY8" fmla="*/ 154781 h 488156"/>
                <a:gd name="connsiteX9" fmla="*/ 9547 w 333397"/>
                <a:gd name="connsiteY9" fmla="*/ 238125 h 488156"/>
                <a:gd name="connsiteX10" fmla="*/ 7166 w 333397"/>
                <a:gd name="connsiteY10" fmla="*/ 445294 h 488156"/>
                <a:gd name="connsiteX11" fmla="*/ 9547 w 333397"/>
                <a:gd name="connsiteY11" fmla="*/ 454819 h 488156"/>
                <a:gd name="connsiteX12" fmla="*/ 30979 w 333397"/>
                <a:gd name="connsiteY12" fmla="*/ 457200 h 488156"/>
                <a:gd name="connsiteX13" fmla="*/ 95272 w 333397"/>
                <a:gd name="connsiteY13" fmla="*/ 461962 h 488156"/>
                <a:gd name="connsiteX14" fmla="*/ 114322 w 333397"/>
                <a:gd name="connsiteY14" fmla="*/ 464344 h 488156"/>
                <a:gd name="connsiteX15" fmla="*/ 121466 w 333397"/>
                <a:gd name="connsiteY15" fmla="*/ 466725 h 488156"/>
                <a:gd name="connsiteX16" fmla="*/ 133372 w 333397"/>
                <a:gd name="connsiteY16" fmla="*/ 471487 h 488156"/>
                <a:gd name="connsiteX17" fmla="*/ 145279 w 333397"/>
                <a:gd name="connsiteY17" fmla="*/ 473869 h 488156"/>
                <a:gd name="connsiteX18" fmla="*/ 154804 w 333397"/>
                <a:gd name="connsiteY18" fmla="*/ 478631 h 488156"/>
                <a:gd name="connsiteX19" fmla="*/ 188141 w 333397"/>
                <a:gd name="connsiteY19" fmla="*/ 483394 h 488156"/>
                <a:gd name="connsiteX20" fmla="*/ 204810 w 333397"/>
                <a:gd name="connsiteY20" fmla="*/ 485775 h 488156"/>
                <a:gd name="connsiteX21" fmla="*/ 223860 w 333397"/>
                <a:gd name="connsiteY21" fmla="*/ 488156 h 488156"/>
                <a:gd name="connsiteX22" fmla="*/ 283391 w 333397"/>
                <a:gd name="connsiteY22" fmla="*/ 481012 h 488156"/>
                <a:gd name="connsiteX23" fmla="*/ 290535 w 333397"/>
                <a:gd name="connsiteY23" fmla="*/ 478631 h 488156"/>
                <a:gd name="connsiteX24" fmla="*/ 300060 w 333397"/>
                <a:gd name="connsiteY24" fmla="*/ 473869 h 488156"/>
                <a:gd name="connsiteX25" fmla="*/ 307204 w 333397"/>
                <a:gd name="connsiteY25" fmla="*/ 469106 h 488156"/>
                <a:gd name="connsiteX26" fmla="*/ 321491 w 333397"/>
                <a:gd name="connsiteY26" fmla="*/ 464344 h 488156"/>
                <a:gd name="connsiteX27" fmla="*/ 326254 w 333397"/>
                <a:gd name="connsiteY27" fmla="*/ 457200 h 488156"/>
                <a:gd name="connsiteX28" fmla="*/ 328635 w 333397"/>
                <a:gd name="connsiteY28" fmla="*/ 445294 h 488156"/>
                <a:gd name="connsiteX29" fmla="*/ 333397 w 333397"/>
                <a:gd name="connsiteY29" fmla="*/ 419100 h 488156"/>
                <a:gd name="connsiteX30" fmla="*/ 331016 w 333397"/>
                <a:gd name="connsiteY30" fmla="*/ 326231 h 488156"/>
                <a:gd name="connsiteX31" fmla="*/ 328635 w 333397"/>
                <a:gd name="connsiteY31" fmla="*/ 316706 h 488156"/>
                <a:gd name="connsiteX32" fmla="*/ 321491 w 333397"/>
                <a:gd name="connsiteY32" fmla="*/ 297656 h 488156"/>
                <a:gd name="connsiteX33" fmla="*/ 314347 w 333397"/>
                <a:gd name="connsiteY33" fmla="*/ 261937 h 488156"/>
                <a:gd name="connsiteX34" fmla="*/ 311966 w 333397"/>
                <a:gd name="connsiteY34" fmla="*/ 254794 h 488156"/>
                <a:gd name="connsiteX35" fmla="*/ 307204 w 333397"/>
                <a:gd name="connsiteY35" fmla="*/ 247650 h 488156"/>
                <a:gd name="connsiteX36" fmla="*/ 302441 w 333397"/>
                <a:gd name="connsiteY36" fmla="*/ 233362 h 488156"/>
                <a:gd name="connsiteX37" fmla="*/ 292916 w 333397"/>
                <a:gd name="connsiteY37" fmla="*/ 216694 h 488156"/>
                <a:gd name="connsiteX38" fmla="*/ 290535 w 333397"/>
                <a:gd name="connsiteY38" fmla="*/ 209550 h 488156"/>
                <a:gd name="connsiteX39" fmla="*/ 285772 w 333397"/>
                <a:gd name="connsiteY39" fmla="*/ 202406 h 488156"/>
                <a:gd name="connsiteX40" fmla="*/ 276247 w 333397"/>
                <a:gd name="connsiteY40" fmla="*/ 185737 h 488156"/>
                <a:gd name="connsiteX41" fmla="*/ 266722 w 333397"/>
                <a:gd name="connsiteY41" fmla="*/ 164306 h 488156"/>
                <a:gd name="connsiteX42" fmla="*/ 259579 w 333397"/>
                <a:gd name="connsiteY42" fmla="*/ 150019 h 488156"/>
                <a:gd name="connsiteX43" fmla="*/ 252435 w 333397"/>
                <a:gd name="connsiteY43" fmla="*/ 145256 h 488156"/>
                <a:gd name="connsiteX44" fmla="*/ 250054 w 333397"/>
                <a:gd name="connsiteY44" fmla="*/ 138112 h 488156"/>
                <a:gd name="connsiteX45" fmla="*/ 240529 w 333397"/>
                <a:gd name="connsiteY45" fmla="*/ 128587 h 488156"/>
                <a:gd name="connsiteX46" fmla="*/ 223860 w 333397"/>
                <a:gd name="connsiteY46" fmla="*/ 116681 h 488156"/>
                <a:gd name="connsiteX47" fmla="*/ 211954 w 333397"/>
                <a:gd name="connsiteY47" fmla="*/ 104775 h 488156"/>
                <a:gd name="connsiteX48" fmla="*/ 200047 w 333397"/>
                <a:gd name="connsiteY48" fmla="*/ 92869 h 488156"/>
                <a:gd name="connsiteX49" fmla="*/ 190522 w 333397"/>
                <a:gd name="connsiteY49" fmla="*/ 78581 h 488156"/>
                <a:gd name="connsiteX50" fmla="*/ 188141 w 333397"/>
                <a:gd name="connsiteY50" fmla="*/ 71437 h 488156"/>
                <a:gd name="connsiteX51" fmla="*/ 180997 w 333397"/>
                <a:gd name="connsiteY51" fmla="*/ 64294 h 488156"/>
                <a:gd name="connsiteX52" fmla="*/ 178616 w 333397"/>
                <a:gd name="connsiteY52" fmla="*/ 54769 h 488156"/>
                <a:gd name="connsiteX53" fmla="*/ 159566 w 333397"/>
                <a:gd name="connsiteY53" fmla="*/ 33337 h 488156"/>
                <a:gd name="connsiteX54" fmla="*/ 152422 w 333397"/>
                <a:gd name="connsiteY54" fmla="*/ 26194 h 488156"/>
                <a:gd name="connsiteX55" fmla="*/ 147660 w 333397"/>
                <a:gd name="connsiteY55" fmla="*/ 19050 h 488156"/>
                <a:gd name="connsiteX56" fmla="*/ 140516 w 333397"/>
                <a:gd name="connsiteY56" fmla="*/ 14287 h 488156"/>
                <a:gd name="connsiteX57" fmla="*/ 123847 w 333397"/>
                <a:gd name="connsiteY57" fmla="*/ 2381 h 488156"/>
                <a:gd name="connsiteX58" fmla="*/ 114322 w 333397"/>
                <a:gd name="connsiteY58" fmla="*/ 0 h 488156"/>
                <a:gd name="connsiteX59" fmla="*/ 100035 w 333397"/>
                <a:gd name="connsiteY59" fmla="*/ 2381 h 488156"/>
                <a:gd name="connsiteX60" fmla="*/ 76222 w 333397"/>
                <a:gd name="connsiteY60" fmla="*/ 9525 h 488156"/>
                <a:gd name="connsiteX61" fmla="*/ 59554 w 333397"/>
                <a:gd name="connsiteY61" fmla="*/ 11906 h 488156"/>
                <a:gd name="connsiteX62" fmla="*/ 45266 w 333397"/>
                <a:gd name="connsiteY62" fmla="*/ 14287 h 488156"/>
                <a:gd name="connsiteX63" fmla="*/ 30979 w 333397"/>
                <a:gd name="connsiteY63" fmla="*/ 16669 h 4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3397" h="488156">
                  <a:moveTo>
                    <a:pt x="30979" y="16669"/>
                  </a:moveTo>
                  <a:lnTo>
                    <a:pt x="30979" y="16669"/>
                  </a:lnTo>
                  <a:cubicBezTo>
                    <a:pt x="30157" y="20369"/>
                    <a:pt x="25911" y="40359"/>
                    <a:pt x="23835" y="47625"/>
                  </a:cubicBezTo>
                  <a:cubicBezTo>
                    <a:pt x="23145" y="50039"/>
                    <a:pt x="22018" y="52323"/>
                    <a:pt x="21454" y="54769"/>
                  </a:cubicBezTo>
                  <a:cubicBezTo>
                    <a:pt x="19634" y="62656"/>
                    <a:pt x="19250" y="70902"/>
                    <a:pt x="16691" y="78581"/>
                  </a:cubicBezTo>
                  <a:cubicBezTo>
                    <a:pt x="15104" y="83344"/>
                    <a:pt x="13147" y="87999"/>
                    <a:pt x="11929" y="92869"/>
                  </a:cubicBezTo>
                  <a:cubicBezTo>
                    <a:pt x="10341" y="99219"/>
                    <a:pt x="9236" y="105709"/>
                    <a:pt x="7166" y="111919"/>
                  </a:cubicBezTo>
                  <a:cubicBezTo>
                    <a:pt x="3750" y="122167"/>
                    <a:pt x="5394" y="116627"/>
                    <a:pt x="2404" y="128587"/>
                  </a:cubicBezTo>
                  <a:cubicBezTo>
                    <a:pt x="1610" y="137318"/>
                    <a:pt x="-221" y="146017"/>
                    <a:pt x="22" y="154781"/>
                  </a:cubicBezTo>
                  <a:cubicBezTo>
                    <a:pt x="1330" y="201876"/>
                    <a:pt x="2549" y="203129"/>
                    <a:pt x="9547" y="238125"/>
                  </a:cubicBezTo>
                  <a:cubicBezTo>
                    <a:pt x="8753" y="307181"/>
                    <a:pt x="7166" y="376233"/>
                    <a:pt x="7166" y="445294"/>
                  </a:cubicBezTo>
                  <a:cubicBezTo>
                    <a:pt x="7166" y="448567"/>
                    <a:pt x="6620" y="453355"/>
                    <a:pt x="9547" y="454819"/>
                  </a:cubicBezTo>
                  <a:cubicBezTo>
                    <a:pt x="15976" y="458033"/>
                    <a:pt x="23816" y="456603"/>
                    <a:pt x="30979" y="457200"/>
                  </a:cubicBezTo>
                  <a:cubicBezTo>
                    <a:pt x="52394" y="458984"/>
                    <a:pt x="73948" y="459296"/>
                    <a:pt x="95272" y="461962"/>
                  </a:cubicBezTo>
                  <a:lnTo>
                    <a:pt x="114322" y="464344"/>
                  </a:lnTo>
                  <a:cubicBezTo>
                    <a:pt x="116703" y="465138"/>
                    <a:pt x="119116" y="465844"/>
                    <a:pt x="121466" y="466725"/>
                  </a:cubicBezTo>
                  <a:cubicBezTo>
                    <a:pt x="125468" y="468226"/>
                    <a:pt x="129278" y="470259"/>
                    <a:pt x="133372" y="471487"/>
                  </a:cubicBezTo>
                  <a:cubicBezTo>
                    <a:pt x="137249" y="472650"/>
                    <a:pt x="141310" y="473075"/>
                    <a:pt x="145279" y="473869"/>
                  </a:cubicBezTo>
                  <a:cubicBezTo>
                    <a:pt x="148454" y="475456"/>
                    <a:pt x="151436" y="477509"/>
                    <a:pt x="154804" y="478631"/>
                  </a:cubicBezTo>
                  <a:cubicBezTo>
                    <a:pt x="162580" y="481223"/>
                    <a:pt x="182539" y="482694"/>
                    <a:pt x="188141" y="483394"/>
                  </a:cubicBezTo>
                  <a:cubicBezTo>
                    <a:pt x="193710" y="484090"/>
                    <a:pt x="199246" y="485033"/>
                    <a:pt x="204810" y="485775"/>
                  </a:cubicBezTo>
                  <a:lnTo>
                    <a:pt x="223860" y="488156"/>
                  </a:lnTo>
                  <a:cubicBezTo>
                    <a:pt x="274127" y="485511"/>
                    <a:pt x="254774" y="490552"/>
                    <a:pt x="283391" y="481012"/>
                  </a:cubicBezTo>
                  <a:cubicBezTo>
                    <a:pt x="285772" y="480218"/>
                    <a:pt x="288290" y="479753"/>
                    <a:pt x="290535" y="478631"/>
                  </a:cubicBezTo>
                  <a:cubicBezTo>
                    <a:pt x="293710" y="477044"/>
                    <a:pt x="296978" y="475630"/>
                    <a:pt x="300060" y="473869"/>
                  </a:cubicBezTo>
                  <a:cubicBezTo>
                    <a:pt x="302545" y="472449"/>
                    <a:pt x="304589" y="470268"/>
                    <a:pt x="307204" y="469106"/>
                  </a:cubicBezTo>
                  <a:cubicBezTo>
                    <a:pt x="311791" y="467067"/>
                    <a:pt x="321491" y="464344"/>
                    <a:pt x="321491" y="464344"/>
                  </a:cubicBezTo>
                  <a:cubicBezTo>
                    <a:pt x="323079" y="461963"/>
                    <a:pt x="325249" y="459880"/>
                    <a:pt x="326254" y="457200"/>
                  </a:cubicBezTo>
                  <a:cubicBezTo>
                    <a:pt x="327675" y="453410"/>
                    <a:pt x="327911" y="449276"/>
                    <a:pt x="328635" y="445294"/>
                  </a:cubicBezTo>
                  <a:cubicBezTo>
                    <a:pt x="334728" y="411781"/>
                    <a:pt x="327516" y="448509"/>
                    <a:pt x="333397" y="419100"/>
                  </a:cubicBezTo>
                  <a:cubicBezTo>
                    <a:pt x="332603" y="388144"/>
                    <a:pt x="332455" y="357164"/>
                    <a:pt x="331016" y="326231"/>
                  </a:cubicBezTo>
                  <a:cubicBezTo>
                    <a:pt x="330864" y="322962"/>
                    <a:pt x="329534" y="319853"/>
                    <a:pt x="328635" y="316706"/>
                  </a:cubicBezTo>
                  <a:cubicBezTo>
                    <a:pt x="326767" y="310168"/>
                    <a:pt x="324011" y="303954"/>
                    <a:pt x="321491" y="297656"/>
                  </a:cubicBezTo>
                  <a:cubicBezTo>
                    <a:pt x="318556" y="271234"/>
                    <a:pt x="321383" y="283044"/>
                    <a:pt x="314347" y="261937"/>
                  </a:cubicBezTo>
                  <a:cubicBezTo>
                    <a:pt x="313553" y="259556"/>
                    <a:pt x="313358" y="256882"/>
                    <a:pt x="311966" y="254794"/>
                  </a:cubicBezTo>
                  <a:cubicBezTo>
                    <a:pt x="310379" y="252413"/>
                    <a:pt x="308366" y="250265"/>
                    <a:pt x="307204" y="247650"/>
                  </a:cubicBezTo>
                  <a:cubicBezTo>
                    <a:pt x="305165" y="243062"/>
                    <a:pt x="304686" y="237852"/>
                    <a:pt x="302441" y="233362"/>
                  </a:cubicBezTo>
                  <a:cubicBezTo>
                    <a:pt x="296399" y="221277"/>
                    <a:pt x="299648" y="226790"/>
                    <a:pt x="292916" y="216694"/>
                  </a:cubicBezTo>
                  <a:cubicBezTo>
                    <a:pt x="292122" y="214313"/>
                    <a:pt x="291658" y="211795"/>
                    <a:pt x="290535" y="209550"/>
                  </a:cubicBezTo>
                  <a:cubicBezTo>
                    <a:pt x="289255" y="206990"/>
                    <a:pt x="286899" y="205037"/>
                    <a:pt x="285772" y="202406"/>
                  </a:cubicBezTo>
                  <a:cubicBezTo>
                    <a:pt x="278576" y="185615"/>
                    <a:pt x="289820" y="199310"/>
                    <a:pt x="276247" y="185737"/>
                  </a:cubicBezTo>
                  <a:cubicBezTo>
                    <a:pt x="270580" y="168735"/>
                    <a:pt x="274270" y="175627"/>
                    <a:pt x="266722" y="164306"/>
                  </a:cubicBezTo>
                  <a:cubicBezTo>
                    <a:pt x="264786" y="158496"/>
                    <a:pt x="264195" y="154635"/>
                    <a:pt x="259579" y="150019"/>
                  </a:cubicBezTo>
                  <a:cubicBezTo>
                    <a:pt x="257555" y="147995"/>
                    <a:pt x="254816" y="146844"/>
                    <a:pt x="252435" y="145256"/>
                  </a:cubicBezTo>
                  <a:cubicBezTo>
                    <a:pt x="251641" y="142875"/>
                    <a:pt x="251513" y="140155"/>
                    <a:pt x="250054" y="138112"/>
                  </a:cubicBezTo>
                  <a:cubicBezTo>
                    <a:pt x="247444" y="134458"/>
                    <a:pt x="243908" y="131544"/>
                    <a:pt x="240529" y="128587"/>
                  </a:cubicBezTo>
                  <a:cubicBezTo>
                    <a:pt x="235808" y="124457"/>
                    <a:pt x="229190" y="120235"/>
                    <a:pt x="223860" y="116681"/>
                  </a:cubicBezTo>
                  <a:cubicBezTo>
                    <a:pt x="211158" y="97629"/>
                    <a:pt x="227829" y="120650"/>
                    <a:pt x="211954" y="104775"/>
                  </a:cubicBezTo>
                  <a:cubicBezTo>
                    <a:pt x="196082" y="88903"/>
                    <a:pt x="219093" y="105565"/>
                    <a:pt x="200047" y="92869"/>
                  </a:cubicBezTo>
                  <a:cubicBezTo>
                    <a:pt x="196872" y="88106"/>
                    <a:pt x="192332" y="84011"/>
                    <a:pt x="190522" y="78581"/>
                  </a:cubicBezTo>
                  <a:cubicBezTo>
                    <a:pt x="189728" y="76200"/>
                    <a:pt x="189533" y="73526"/>
                    <a:pt x="188141" y="71437"/>
                  </a:cubicBezTo>
                  <a:cubicBezTo>
                    <a:pt x="186273" y="68635"/>
                    <a:pt x="183378" y="66675"/>
                    <a:pt x="180997" y="64294"/>
                  </a:cubicBezTo>
                  <a:cubicBezTo>
                    <a:pt x="180203" y="61119"/>
                    <a:pt x="179905" y="57777"/>
                    <a:pt x="178616" y="54769"/>
                  </a:cubicBezTo>
                  <a:cubicBezTo>
                    <a:pt x="175429" y="47331"/>
                    <a:pt x="163379" y="37150"/>
                    <a:pt x="159566" y="33337"/>
                  </a:cubicBezTo>
                  <a:cubicBezTo>
                    <a:pt x="157185" y="30956"/>
                    <a:pt x="154290" y="28996"/>
                    <a:pt x="152422" y="26194"/>
                  </a:cubicBezTo>
                  <a:cubicBezTo>
                    <a:pt x="150835" y="23813"/>
                    <a:pt x="149684" y="21074"/>
                    <a:pt x="147660" y="19050"/>
                  </a:cubicBezTo>
                  <a:cubicBezTo>
                    <a:pt x="145636" y="17026"/>
                    <a:pt x="142845" y="15951"/>
                    <a:pt x="140516" y="14287"/>
                  </a:cubicBezTo>
                  <a:cubicBezTo>
                    <a:pt x="139300" y="13419"/>
                    <a:pt x="126649" y="3582"/>
                    <a:pt x="123847" y="2381"/>
                  </a:cubicBezTo>
                  <a:cubicBezTo>
                    <a:pt x="120839" y="1092"/>
                    <a:pt x="117497" y="794"/>
                    <a:pt x="114322" y="0"/>
                  </a:cubicBezTo>
                  <a:cubicBezTo>
                    <a:pt x="109560" y="794"/>
                    <a:pt x="104719" y="1210"/>
                    <a:pt x="100035" y="2381"/>
                  </a:cubicBezTo>
                  <a:cubicBezTo>
                    <a:pt x="83459" y="6525"/>
                    <a:pt x="90085" y="7005"/>
                    <a:pt x="76222" y="9525"/>
                  </a:cubicBezTo>
                  <a:cubicBezTo>
                    <a:pt x="70700" y="10529"/>
                    <a:pt x="65101" y="11053"/>
                    <a:pt x="59554" y="11906"/>
                  </a:cubicBezTo>
                  <a:cubicBezTo>
                    <a:pt x="54782" y="12640"/>
                    <a:pt x="50016" y="13423"/>
                    <a:pt x="45266" y="14287"/>
                  </a:cubicBezTo>
                  <a:cubicBezTo>
                    <a:pt x="41284" y="15011"/>
                    <a:pt x="33360" y="16272"/>
                    <a:pt x="30979" y="16669"/>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Freeform 10"/>
            <p:cNvSpPr/>
            <p:nvPr/>
          </p:nvSpPr>
          <p:spPr>
            <a:xfrm>
              <a:off x="5773003" y="2101755"/>
              <a:ext cx="2125094" cy="2374711"/>
            </a:xfrm>
            <a:custGeom>
              <a:avLst/>
              <a:gdLst>
                <a:gd name="connsiteX0" fmla="*/ 2019869 w 2125094"/>
                <a:gd name="connsiteY0" fmla="*/ 245660 h 2374711"/>
                <a:gd name="connsiteX1" fmla="*/ 2019869 w 2125094"/>
                <a:gd name="connsiteY1" fmla="*/ 245660 h 2374711"/>
                <a:gd name="connsiteX2" fmla="*/ 2033516 w 2125094"/>
                <a:gd name="connsiteY2" fmla="*/ 750627 h 2374711"/>
                <a:gd name="connsiteX3" fmla="*/ 2060812 w 2125094"/>
                <a:gd name="connsiteY3" fmla="*/ 887105 h 2374711"/>
                <a:gd name="connsiteX4" fmla="*/ 2088107 w 2125094"/>
                <a:gd name="connsiteY4" fmla="*/ 928048 h 2374711"/>
                <a:gd name="connsiteX5" fmla="*/ 2115403 w 2125094"/>
                <a:gd name="connsiteY5" fmla="*/ 1419367 h 2374711"/>
                <a:gd name="connsiteX6" fmla="*/ 2088107 w 2125094"/>
                <a:gd name="connsiteY6" fmla="*/ 2088108 h 2374711"/>
                <a:gd name="connsiteX7" fmla="*/ 2060812 w 2125094"/>
                <a:gd name="connsiteY7" fmla="*/ 2169994 h 2374711"/>
                <a:gd name="connsiteX8" fmla="*/ 2019869 w 2125094"/>
                <a:gd name="connsiteY8" fmla="*/ 2292824 h 2374711"/>
                <a:gd name="connsiteX9" fmla="*/ 2006221 w 2125094"/>
                <a:gd name="connsiteY9" fmla="*/ 2333767 h 2374711"/>
                <a:gd name="connsiteX10" fmla="*/ 1883391 w 2125094"/>
                <a:gd name="connsiteY10" fmla="*/ 2374711 h 2374711"/>
                <a:gd name="connsiteX11" fmla="*/ 1542197 w 2125094"/>
                <a:gd name="connsiteY11" fmla="*/ 2361063 h 2374711"/>
                <a:gd name="connsiteX12" fmla="*/ 1419367 w 2125094"/>
                <a:gd name="connsiteY12" fmla="*/ 2306472 h 2374711"/>
                <a:gd name="connsiteX13" fmla="*/ 1378424 w 2125094"/>
                <a:gd name="connsiteY13" fmla="*/ 2292824 h 2374711"/>
                <a:gd name="connsiteX14" fmla="*/ 1255594 w 2125094"/>
                <a:gd name="connsiteY14" fmla="*/ 2265529 h 2374711"/>
                <a:gd name="connsiteX15" fmla="*/ 1214651 w 2125094"/>
                <a:gd name="connsiteY15" fmla="*/ 2251881 h 2374711"/>
                <a:gd name="connsiteX16" fmla="*/ 764275 w 2125094"/>
                <a:gd name="connsiteY16" fmla="*/ 2265529 h 2374711"/>
                <a:gd name="connsiteX17" fmla="*/ 641445 w 2125094"/>
                <a:gd name="connsiteY17" fmla="*/ 2292824 h 2374711"/>
                <a:gd name="connsiteX18" fmla="*/ 532263 w 2125094"/>
                <a:gd name="connsiteY18" fmla="*/ 2279176 h 2374711"/>
                <a:gd name="connsiteX19" fmla="*/ 477672 w 2125094"/>
                <a:gd name="connsiteY19" fmla="*/ 2197290 h 2374711"/>
                <a:gd name="connsiteX20" fmla="*/ 423081 w 2125094"/>
                <a:gd name="connsiteY20" fmla="*/ 2074460 h 2374711"/>
                <a:gd name="connsiteX21" fmla="*/ 409433 w 2125094"/>
                <a:gd name="connsiteY21" fmla="*/ 2033517 h 2374711"/>
                <a:gd name="connsiteX22" fmla="*/ 382137 w 2125094"/>
                <a:gd name="connsiteY22" fmla="*/ 1924335 h 2374711"/>
                <a:gd name="connsiteX23" fmla="*/ 368490 w 2125094"/>
                <a:gd name="connsiteY23" fmla="*/ 1801505 h 2374711"/>
                <a:gd name="connsiteX24" fmla="*/ 354842 w 2125094"/>
                <a:gd name="connsiteY24" fmla="*/ 1733266 h 2374711"/>
                <a:gd name="connsiteX25" fmla="*/ 341194 w 2125094"/>
                <a:gd name="connsiteY25" fmla="*/ 1637732 h 2374711"/>
                <a:gd name="connsiteX26" fmla="*/ 300251 w 2125094"/>
                <a:gd name="connsiteY26" fmla="*/ 1419367 h 2374711"/>
                <a:gd name="connsiteX27" fmla="*/ 272955 w 2125094"/>
                <a:gd name="connsiteY27" fmla="*/ 1337481 h 2374711"/>
                <a:gd name="connsiteX28" fmla="*/ 259307 w 2125094"/>
                <a:gd name="connsiteY28" fmla="*/ 1282890 h 2374711"/>
                <a:gd name="connsiteX29" fmla="*/ 232012 w 2125094"/>
                <a:gd name="connsiteY29" fmla="*/ 1201003 h 2374711"/>
                <a:gd name="connsiteX30" fmla="*/ 204716 w 2125094"/>
                <a:gd name="connsiteY30" fmla="*/ 1105469 h 2374711"/>
                <a:gd name="connsiteX31" fmla="*/ 191069 w 2125094"/>
                <a:gd name="connsiteY31" fmla="*/ 1050878 h 2374711"/>
                <a:gd name="connsiteX32" fmla="*/ 177421 w 2125094"/>
                <a:gd name="connsiteY32" fmla="*/ 1009935 h 2374711"/>
                <a:gd name="connsiteX33" fmla="*/ 150125 w 2125094"/>
                <a:gd name="connsiteY33" fmla="*/ 900752 h 2374711"/>
                <a:gd name="connsiteX34" fmla="*/ 122830 w 2125094"/>
                <a:gd name="connsiteY34" fmla="*/ 818866 h 2374711"/>
                <a:gd name="connsiteX35" fmla="*/ 81887 w 2125094"/>
                <a:gd name="connsiteY35" fmla="*/ 723332 h 2374711"/>
                <a:gd name="connsiteX36" fmla="*/ 54591 w 2125094"/>
                <a:gd name="connsiteY36" fmla="*/ 600502 h 2374711"/>
                <a:gd name="connsiteX37" fmla="*/ 40943 w 2125094"/>
                <a:gd name="connsiteY37" fmla="*/ 559558 h 2374711"/>
                <a:gd name="connsiteX38" fmla="*/ 27296 w 2125094"/>
                <a:gd name="connsiteY38" fmla="*/ 491320 h 2374711"/>
                <a:gd name="connsiteX39" fmla="*/ 13648 w 2125094"/>
                <a:gd name="connsiteY39" fmla="*/ 450376 h 2374711"/>
                <a:gd name="connsiteX40" fmla="*/ 0 w 2125094"/>
                <a:gd name="connsiteY40" fmla="*/ 368490 h 2374711"/>
                <a:gd name="connsiteX41" fmla="*/ 13648 w 2125094"/>
                <a:gd name="connsiteY41" fmla="*/ 204717 h 2374711"/>
                <a:gd name="connsiteX42" fmla="*/ 81887 w 2125094"/>
                <a:gd name="connsiteY42" fmla="*/ 177421 h 2374711"/>
                <a:gd name="connsiteX43" fmla="*/ 218364 w 2125094"/>
                <a:gd name="connsiteY43" fmla="*/ 163773 h 2374711"/>
                <a:gd name="connsiteX44" fmla="*/ 300251 w 2125094"/>
                <a:gd name="connsiteY44" fmla="*/ 150126 h 2374711"/>
                <a:gd name="connsiteX45" fmla="*/ 395785 w 2125094"/>
                <a:gd name="connsiteY45" fmla="*/ 136478 h 2374711"/>
                <a:gd name="connsiteX46" fmla="*/ 941696 w 2125094"/>
                <a:gd name="connsiteY46" fmla="*/ 136478 h 2374711"/>
                <a:gd name="connsiteX47" fmla="*/ 996287 w 2125094"/>
                <a:gd name="connsiteY47" fmla="*/ 109182 h 2374711"/>
                <a:gd name="connsiteX48" fmla="*/ 1078173 w 2125094"/>
                <a:gd name="connsiteY48" fmla="*/ 54591 h 2374711"/>
                <a:gd name="connsiteX49" fmla="*/ 1119116 w 2125094"/>
                <a:gd name="connsiteY49" fmla="*/ 13648 h 2374711"/>
                <a:gd name="connsiteX50" fmla="*/ 1160060 w 2125094"/>
                <a:gd name="connsiteY50" fmla="*/ 0 h 2374711"/>
                <a:gd name="connsiteX51" fmla="*/ 1214651 w 2125094"/>
                <a:gd name="connsiteY51" fmla="*/ 13648 h 2374711"/>
                <a:gd name="connsiteX52" fmla="*/ 1296537 w 2125094"/>
                <a:gd name="connsiteY52" fmla="*/ 68239 h 2374711"/>
                <a:gd name="connsiteX53" fmla="*/ 1364776 w 2125094"/>
                <a:gd name="connsiteY53" fmla="*/ 150126 h 2374711"/>
                <a:gd name="connsiteX54" fmla="*/ 1446663 w 2125094"/>
                <a:gd name="connsiteY54" fmla="*/ 136478 h 2374711"/>
                <a:gd name="connsiteX55" fmla="*/ 1528549 w 2125094"/>
                <a:gd name="connsiteY55" fmla="*/ 109182 h 2374711"/>
                <a:gd name="connsiteX56" fmla="*/ 1569493 w 2125094"/>
                <a:gd name="connsiteY56" fmla="*/ 95535 h 2374711"/>
                <a:gd name="connsiteX57" fmla="*/ 1705970 w 2125094"/>
                <a:gd name="connsiteY57" fmla="*/ 81887 h 2374711"/>
                <a:gd name="connsiteX58" fmla="*/ 1951630 w 2125094"/>
                <a:gd name="connsiteY58" fmla="*/ 95535 h 2374711"/>
                <a:gd name="connsiteX59" fmla="*/ 1992573 w 2125094"/>
                <a:gd name="connsiteY59" fmla="*/ 109182 h 2374711"/>
                <a:gd name="connsiteX60" fmla="*/ 2033516 w 2125094"/>
                <a:gd name="connsiteY60" fmla="*/ 163773 h 2374711"/>
                <a:gd name="connsiteX61" fmla="*/ 2060812 w 2125094"/>
                <a:gd name="connsiteY61" fmla="*/ 218364 h 2374711"/>
                <a:gd name="connsiteX62" fmla="*/ 2019869 w 2125094"/>
                <a:gd name="connsiteY62" fmla="*/ 395785 h 237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25094" h="2374711">
                  <a:moveTo>
                    <a:pt x="2019869" y="245660"/>
                  </a:moveTo>
                  <a:lnTo>
                    <a:pt x="2019869" y="245660"/>
                  </a:lnTo>
                  <a:cubicBezTo>
                    <a:pt x="2024418" y="413982"/>
                    <a:pt x="2025693" y="582425"/>
                    <a:pt x="2033516" y="750627"/>
                  </a:cubicBezTo>
                  <a:cubicBezTo>
                    <a:pt x="2034105" y="763291"/>
                    <a:pt x="2051394" y="865130"/>
                    <a:pt x="2060812" y="887105"/>
                  </a:cubicBezTo>
                  <a:cubicBezTo>
                    <a:pt x="2067273" y="902181"/>
                    <a:pt x="2079009" y="914400"/>
                    <a:pt x="2088107" y="928048"/>
                  </a:cubicBezTo>
                  <a:cubicBezTo>
                    <a:pt x="2116828" y="1129091"/>
                    <a:pt x="2115403" y="1094727"/>
                    <a:pt x="2115403" y="1419367"/>
                  </a:cubicBezTo>
                  <a:cubicBezTo>
                    <a:pt x="2115403" y="1544665"/>
                    <a:pt x="2150131" y="1881361"/>
                    <a:pt x="2088107" y="2088108"/>
                  </a:cubicBezTo>
                  <a:cubicBezTo>
                    <a:pt x="2079840" y="2115666"/>
                    <a:pt x="2069910" y="2142699"/>
                    <a:pt x="2060812" y="2169994"/>
                  </a:cubicBezTo>
                  <a:lnTo>
                    <a:pt x="2019869" y="2292824"/>
                  </a:lnTo>
                  <a:cubicBezTo>
                    <a:pt x="2015320" y="2306472"/>
                    <a:pt x="2018191" y="2325787"/>
                    <a:pt x="2006221" y="2333767"/>
                  </a:cubicBezTo>
                  <a:cubicBezTo>
                    <a:pt x="1942254" y="2376413"/>
                    <a:pt x="1981457" y="2358366"/>
                    <a:pt x="1883391" y="2374711"/>
                  </a:cubicBezTo>
                  <a:cubicBezTo>
                    <a:pt x="1769660" y="2370162"/>
                    <a:pt x="1655490" y="2372027"/>
                    <a:pt x="1542197" y="2361063"/>
                  </a:cubicBezTo>
                  <a:cubicBezTo>
                    <a:pt x="1454878" y="2352613"/>
                    <a:pt x="1478476" y="2336026"/>
                    <a:pt x="1419367" y="2306472"/>
                  </a:cubicBezTo>
                  <a:cubicBezTo>
                    <a:pt x="1406500" y="2300038"/>
                    <a:pt x="1392256" y="2296776"/>
                    <a:pt x="1378424" y="2292824"/>
                  </a:cubicBezTo>
                  <a:cubicBezTo>
                    <a:pt x="1280348" y="2264802"/>
                    <a:pt x="1368173" y="2293673"/>
                    <a:pt x="1255594" y="2265529"/>
                  </a:cubicBezTo>
                  <a:cubicBezTo>
                    <a:pt x="1241638" y="2262040"/>
                    <a:pt x="1228299" y="2256430"/>
                    <a:pt x="1214651" y="2251881"/>
                  </a:cubicBezTo>
                  <a:cubicBezTo>
                    <a:pt x="1064526" y="2256430"/>
                    <a:pt x="914262" y="2257635"/>
                    <a:pt x="764275" y="2265529"/>
                  </a:cubicBezTo>
                  <a:cubicBezTo>
                    <a:pt x="742322" y="2266684"/>
                    <a:pt x="666241" y="2286625"/>
                    <a:pt x="641445" y="2292824"/>
                  </a:cubicBezTo>
                  <a:cubicBezTo>
                    <a:pt x="605051" y="2288275"/>
                    <a:pt x="563944" y="2297657"/>
                    <a:pt x="532263" y="2279176"/>
                  </a:cubicBezTo>
                  <a:cubicBezTo>
                    <a:pt x="503927" y="2262647"/>
                    <a:pt x="495869" y="2224585"/>
                    <a:pt x="477672" y="2197290"/>
                  </a:cubicBezTo>
                  <a:cubicBezTo>
                    <a:pt x="434416" y="2132406"/>
                    <a:pt x="455563" y="2171907"/>
                    <a:pt x="423081" y="2074460"/>
                  </a:cubicBezTo>
                  <a:cubicBezTo>
                    <a:pt x="418532" y="2060812"/>
                    <a:pt x="412922" y="2047473"/>
                    <a:pt x="409433" y="2033517"/>
                  </a:cubicBezTo>
                  <a:lnTo>
                    <a:pt x="382137" y="1924335"/>
                  </a:lnTo>
                  <a:cubicBezTo>
                    <a:pt x="377588" y="1883392"/>
                    <a:pt x="374316" y="1842286"/>
                    <a:pt x="368490" y="1801505"/>
                  </a:cubicBezTo>
                  <a:cubicBezTo>
                    <a:pt x="365210" y="1778541"/>
                    <a:pt x="358656" y="1756147"/>
                    <a:pt x="354842" y="1733266"/>
                  </a:cubicBezTo>
                  <a:cubicBezTo>
                    <a:pt x="349554" y="1701536"/>
                    <a:pt x="346085" y="1669526"/>
                    <a:pt x="341194" y="1637732"/>
                  </a:cubicBezTo>
                  <a:cubicBezTo>
                    <a:pt x="334112" y="1591699"/>
                    <a:pt x="309178" y="1446146"/>
                    <a:pt x="300251" y="1419367"/>
                  </a:cubicBezTo>
                  <a:cubicBezTo>
                    <a:pt x="291152" y="1392072"/>
                    <a:pt x="279933" y="1365394"/>
                    <a:pt x="272955" y="1337481"/>
                  </a:cubicBezTo>
                  <a:cubicBezTo>
                    <a:pt x="268406" y="1319284"/>
                    <a:pt x="264697" y="1300856"/>
                    <a:pt x="259307" y="1282890"/>
                  </a:cubicBezTo>
                  <a:cubicBezTo>
                    <a:pt x="251039" y="1255331"/>
                    <a:pt x="238990" y="1228916"/>
                    <a:pt x="232012" y="1201003"/>
                  </a:cubicBezTo>
                  <a:cubicBezTo>
                    <a:pt x="189333" y="1030290"/>
                    <a:pt x="243885" y="1242564"/>
                    <a:pt x="204716" y="1105469"/>
                  </a:cubicBezTo>
                  <a:cubicBezTo>
                    <a:pt x="199563" y="1087434"/>
                    <a:pt x="196222" y="1068913"/>
                    <a:pt x="191069" y="1050878"/>
                  </a:cubicBezTo>
                  <a:cubicBezTo>
                    <a:pt x="187117" y="1037046"/>
                    <a:pt x="181206" y="1023814"/>
                    <a:pt x="177421" y="1009935"/>
                  </a:cubicBezTo>
                  <a:cubicBezTo>
                    <a:pt x="167550" y="973742"/>
                    <a:pt x="161988" y="936341"/>
                    <a:pt x="150125" y="900752"/>
                  </a:cubicBezTo>
                  <a:cubicBezTo>
                    <a:pt x="141027" y="873457"/>
                    <a:pt x="129808" y="846779"/>
                    <a:pt x="122830" y="818866"/>
                  </a:cubicBezTo>
                  <a:cubicBezTo>
                    <a:pt x="105204" y="748362"/>
                    <a:pt x="119586" y="779882"/>
                    <a:pt x="81887" y="723332"/>
                  </a:cubicBezTo>
                  <a:cubicBezTo>
                    <a:pt x="72505" y="676425"/>
                    <a:pt x="67441" y="645476"/>
                    <a:pt x="54591" y="600502"/>
                  </a:cubicBezTo>
                  <a:cubicBezTo>
                    <a:pt x="50639" y="586669"/>
                    <a:pt x="44432" y="573515"/>
                    <a:pt x="40943" y="559558"/>
                  </a:cubicBezTo>
                  <a:cubicBezTo>
                    <a:pt x="35317" y="537054"/>
                    <a:pt x="32922" y="513824"/>
                    <a:pt x="27296" y="491320"/>
                  </a:cubicBezTo>
                  <a:cubicBezTo>
                    <a:pt x="23807" y="477363"/>
                    <a:pt x="16769" y="464420"/>
                    <a:pt x="13648" y="450376"/>
                  </a:cubicBezTo>
                  <a:cubicBezTo>
                    <a:pt x="7645" y="423363"/>
                    <a:pt x="4549" y="395785"/>
                    <a:pt x="0" y="368490"/>
                  </a:cubicBezTo>
                  <a:cubicBezTo>
                    <a:pt x="4549" y="313899"/>
                    <a:pt x="-7931" y="255068"/>
                    <a:pt x="13648" y="204717"/>
                  </a:cubicBezTo>
                  <a:cubicBezTo>
                    <a:pt x="23298" y="182199"/>
                    <a:pt x="57864" y="182226"/>
                    <a:pt x="81887" y="177421"/>
                  </a:cubicBezTo>
                  <a:cubicBezTo>
                    <a:pt x="126718" y="168455"/>
                    <a:pt x="172998" y="169444"/>
                    <a:pt x="218364" y="163773"/>
                  </a:cubicBezTo>
                  <a:cubicBezTo>
                    <a:pt x="245822" y="160341"/>
                    <a:pt x="272901" y="154334"/>
                    <a:pt x="300251" y="150126"/>
                  </a:cubicBezTo>
                  <a:cubicBezTo>
                    <a:pt x="332045" y="145235"/>
                    <a:pt x="363940" y="141027"/>
                    <a:pt x="395785" y="136478"/>
                  </a:cubicBezTo>
                  <a:cubicBezTo>
                    <a:pt x="581888" y="144570"/>
                    <a:pt x="756916" y="162876"/>
                    <a:pt x="941696" y="136478"/>
                  </a:cubicBezTo>
                  <a:cubicBezTo>
                    <a:pt x="961836" y="133601"/>
                    <a:pt x="978841" y="119649"/>
                    <a:pt x="996287" y="109182"/>
                  </a:cubicBezTo>
                  <a:cubicBezTo>
                    <a:pt x="1024417" y="92304"/>
                    <a:pt x="1054976" y="77788"/>
                    <a:pt x="1078173" y="54591"/>
                  </a:cubicBezTo>
                  <a:cubicBezTo>
                    <a:pt x="1091821" y="40943"/>
                    <a:pt x="1103057" y="24354"/>
                    <a:pt x="1119116" y="13648"/>
                  </a:cubicBezTo>
                  <a:cubicBezTo>
                    <a:pt x="1131086" y="5668"/>
                    <a:pt x="1146412" y="4549"/>
                    <a:pt x="1160060" y="0"/>
                  </a:cubicBezTo>
                  <a:cubicBezTo>
                    <a:pt x="1178257" y="4549"/>
                    <a:pt x="1198365" y="4342"/>
                    <a:pt x="1214651" y="13648"/>
                  </a:cubicBezTo>
                  <a:cubicBezTo>
                    <a:pt x="1357776" y="95434"/>
                    <a:pt x="1168703" y="25627"/>
                    <a:pt x="1296537" y="68239"/>
                  </a:cubicBezTo>
                  <a:cubicBezTo>
                    <a:pt x="1307359" y="84471"/>
                    <a:pt x="1344218" y="145558"/>
                    <a:pt x="1364776" y="150126"/>
                  </a:cubicBezTo>
                  <a:cubicBezTo>
                    <a:pt x="1391789" y="156129"/>
                    <a:pt x="1419367" y="141027"/>
                    <a:pt x="1446663" y="136478"/>
                  </a:cubicBezTo>
                  <a:lnTo>
                    <a:pt x="1528549" y="109182"/>
                  </a:lnTo>
                  <a:cubicBezTo>
                    <a:pt x="1542197" y="104633"/>
                    <a:pt x="1555178" y="96967"/>
                    <a:pt x="1569493" y="95535"/>
                  </a:cubicBezTo>
                  <a:lnTo>
                    <a:pt x="1705970" y="81887"/>
                  </a:lnTo>
                  <a:cubicBezTo>
                    <a:pt x="1787857" y="86436"/>
                    <a:pt x="1869986" y="87760"/>
                    <a:pt x="1951630" y="95535"/>
                  </a:cubicBezTo>
                  <a:cubicBezTo>
                    <a:pt x="1965951" y="96899"/>
                    <a:pt x="1981521" y="99972"/>
                    <a:pt x="1992573" y="109182"/>
                  </a:cubicBezTo>
                  <a:cubicBezTo>
                    <a:pt x="2010047" y="123744"/>
                    <a:pt x="2021461" y="144484"/>
                    <a:pt x="2033516" y="163773"/>
                  </a:cubicBezTo>
                  <a:cubicBezTo>
                    <a:pt x="2044299" y="181025"/>
                    <a:pt x="2051713" y="200167"/>
                    <a:pt x="2060812" y="218364"/>
                  </a:cubicBezTo>
                  <a:cubicBezTo>
                    <a:pt x="2046319" y="392275"/>
                    <a:pt x="2096162" y="357640"/>
                    <a:pt x="2019869" y="395785"/>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spTree>
    <p:extLst>
      <p:ext uri="{BB962C8B-B14F-4D97-AF65-F5344CB8AC3E}">
        <p14:creationId xmlns:p14="http://schemas.microsoft.com/office/powerpoint/2010/main" val="3292955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0076" y="116632"/>
            <a:ext cx="6390276" cy="584775"/>
          </a:xfrm>
          <a:prstGeom prst="rect">
            <a:avLst/>
          </a:prstGeom>
          <a:noFill/>
        </p:spPr>
        <p:txBody>
          <a:bodyPr wrap="none" rtlCol="0">
            <a:spAutoFit/>
          </a:bodyPr>
          <a:lstStyle/>
          <a:p>
            <a:r>
              <a:rPr lang="sk-SK" sz="3200" b="1" dirty="0" smtClean="0"/>
              <a:t>Nobelova cena za chémiu 1901-2012</a:t>
            </a:r>
          </a:p>
        </p:txBody>
      </p:sp>
      <p:graphicFrame>
        <p:nvGraphicFramePr>
          <p:cNvPr id="5" name="Object 4"/>
          <p:cNvGraphicFramePr>
            <a:graphicFrameLocks noChangeAspect="1"/>
          </p:cNvGraphicFramePr>
          <p:nvPr>
            <p:extLst>
              <p:ext uri="{D42A27DB-BD31-4B8C-83A1-F6EECF244321}">
                <p14:modId xmlns:p14="http://schemas.microsoft.com/office/powerpoint/2010/main" val="2676386485"/>
              </p:ext>
            </p:extLst>
          </p:nvPr>
        </p:nvGraphicFramePr>
        <p:xfrm>
          <a:off x="258763" y="914400"/>
          <a:ext cx="8612187" cy="7232650"/>
        </p:xfrm>
        <a:graphic>
          <a:graphicData uri="http://schemas.openxmlformats.org/presentationml/2006/ole">
            <mc:AlternateContent xmlns:mc="http://schemas.openxmlformats.org/markup-compatibility/2006">
              <mc:Choice xmlns:v="urn:schemas-microsoft-com:vml" Requires="v">
                <p:oleObj spid="_x0000_s1057" name="Document" r:id="rId5" imgW="5842791" imgH="4904806" progId="Word.Document.12">
                  <p:embed/>
                </p:oleObj>
              </mc:Choice>
              <mc:Fallback>
                <p:oleObj name="Document" r:id="rId5" imgW="5842791" imgH="4904806" progId="Word.Document.12">
                  <p:embed/>
                  <p:pic>
                    <p:nvPicPr>
                      <p:cNvPr id="0" name=""/>
                      <p:cNvPicPr/>
                      <p:nvPr/>
                    </p:nvPicPr>
                    <p:blipFill>
                      <a:blip r:embed="rId6"/>
                      <a:stretch>
                        <a:fillRect/>
                      </a:stretch>
                    </p:blipFill>
                    <p:spPr>
                      <a:xfrm>
                        <a:off x="258763" y="914400"/>
                        <a:ext cx="8612187" cy="7232650"/>
                      </a:xfrm>
                      <a:prstGeom prst="rect">
                        <a:avLst/>
                      </a:prstGeom>
                    </p:spPr>
                  </p:pic>
                </p:oleObj>
              </mc:Fallback>
            </mc:AlternateContent>
          </a:graphicData>
        </a:graphic>
      </p:graphicFrame>
    </p:spTree>
    <p:extLst>
      <p:ext uri="{BB962C8B-B14F-4D97-AF65-F5344CB8AC3E}">
        <p14:creationId xmlns:p14="http://schemas.microsoft.com/office/powerpoint/2010/main" val="1950999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3608" y="44624"/>
            <a:ext cx="7056784" cy="1323439"/>
          </a:xfrm>
          <a:prstGeom prst="rect">
            <a:avLst/>
          </a:prstGeom>
          <a:noFill/>
        </p:spPr>
        <p:txBody>
          <a:bodyPr wrap="square" rtlCol="0">
            <a:spAutoFit/>
          </a:bodyPr>
          <a:lstStyle/>
          <a:p>
            <a:pPr algn="ctr"/>
            <a:r>
              <a:rPr lang="sk-SK" sz="4000" b="1" dirty="0" smtClean="0"/>
              <a:t>Ústav anorganickej chémie, Slovenská akadémia vied</a:t>
            </a:r>
            <a:endParaRPr lang="sk-SK" sz="4000" b="1" dirty="0"/>
          </a:p>
        </p:txBody>
      </p:sp>
      <p:sp>
        <p:nvSpPr>
          <p:cNvPr id="2" name="TextBox 1"/>
          <p:cNvSpPr txBox="1"/>
          <p:nvPr/>
        </p:nvSpPr>
        <p:spPr>
          <a:xfrm>
            <a:off x="467544" y="1478707"/>
            <a:ext cx="2901564" cy="646331"/>
          </a:xfrm>
          <a:prstGeom prst="rect">
            <a:avLst/>
          </a:prstGeom>
          <a:noFill/>
        </p:spPr>
        <p:txBody>
          <a:bodyPr wrap="none" rtlCol="0">
            <a:spAutoFit/>
          </a:bodyPr>
          <a:lstStyle/>
          <a:p>
            <a:r>
              <a:rPr lang="sk-SK" sz="3600" b="1" dirty="0"/>
              <a:t>Výroba</a:t>
            </a:r>
            <a:r>
              <a:rPr lang="sk-SK" sz="2400" dirty="0" smtClean="0"/>
              <a:t> </a:t>
            </a:r>
            <a:r>
              <a:rPr lang="sk-SK" sz="3600" b="1" dirty="0"/>
              <a:t>hliníka</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79" y="2270795"/>
            <a:ext cx="4813969" cy="317442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736" y="3933056"/>
            <a:ext cx="4005760" cy="2664296"/>
          </a:xfrm>
          <a:prstGeom prst="rect">
            <a:avLst/>
          </a:prstGeom>
        </p:spPr>
      </p:pic>
    </p:spTree>
    <p:extLst>
      <p:ext uri="{BB962C8B-B14F-4D97-AF65-F5344CB8AC3E}">
        <p14:creationId xmlns:p14="http://schemas.microsoft.com/office/powerpoint/2010/main" val="79905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404664"/>
            <a:ext cx="3393558" cy="646331"/>
          </a:xfrm>
          <a:prstGeom prst="rect">
            <a:avLst/>
          </a:prstGeom>
          <a:noFill/>
        </p:spPr>
        <p:txBody>
          <a:bodyPr wrap="none" rtlCol="0">
            <a:spAutoFit/>
          </a:bodyPr>
          <a:lstStyle/>
          <a:p>
            <a:r>
              <a:rPr lang="sk-SK" sz="3600" b="1" dirty="0" smtClean="0"/>
              <a:t>Jadrové reaktory</a:t>
            </a:r>
            <a:endParaRPr lang="sk-SK" sz="36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988840"/>
            <a:ext cx="3641088" cy="41612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620" y="2367422"/>
            <a:ext cx="4373876" cy="3365834"/>
          </a:xfrm>
          <a:prstGeom prst="rect">
            <a:avLst/>
          </a:prstGeom>
        </p:spPr>
      </p:pic>
    </p:spTree>
    <p:extLst>
      <p:ext uri="{BB962C8B-B14F-4D97-AF65-F5344CB8AC3E}">
        <p14:creationId xmlns:p14="http://schemas.microsoft.com/office/powerpoint/2010/main" val="205547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9062" y="260648"/>
            <a:ext cx="7253338" cy="646331"/>
          </a:xfrm>
          <a:prstGeom prst="rect">
            <a:avLst/>
          </a:prstGeom>
          <a:noFill/>
        </p:spPr>
        <p:txBody>
          <a:bodyPr wrap="square" rtlCol="0">
            <a:spAutoFit/>
          </a:bodyPr>
          <a:lstStyle/>
          <a:p>
            <a:r>
              <a:rPr lang="sk-SK" sz="3600" b="1" dirty="0"/>
              <a:t>Akumulácia</a:t>
            </a:r>
            <a:r>
              <a:rPr lang="sk-SK" sz="2400" dirty="0" smtClean="0"/>
              <a:t> </a:t>
            </a:r>
            <a:r>
              <a:rPr lang="sk-SK" sz="3600" b="1" dirty="0"/>
              <a:t>slnečnej </a:t>
            </a:r>
            <a:r>
              <a:rPr lang="sk-SK" sz="3600" b="1" dirty="0" smtClean="0"/>
              <a:t>energie</a:t>
            </a:r>
            <a:endParaRPr lang="sk-SK" sz="36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46" y="908720"/>
            <a:ext cx="5653898" cy="35113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4449298"/>
            <a:ext cx="3168352" cy="2364078"/>
          </a:xfrm>
          <a:prstGeom prst="rect">
            <a:avLst/>
          </a:prstGeom>
        </p:spPr>
      </p:pic>
    </p:spTree>
    <p:extLst>
      <p:ext uri="{BB962C8B-B14F-4D97-AF65-F5344CB8AC3E}">
        <p14:creationId xmlns:p14="http://schemas.microsoft.com/office/powerpoint/2010/main" val="205547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260648"/>
            <a:ext cx="7704856" cy="861774"/>
          </a:xfrm>
          <a:prstGeom prst="rect">
            <a:avLst/>
          </a:prstGeom>
          <a:noFill/>
        </p:spPr>
        <p:txBody>
          <a:bodyPr wrap="square" rtlCol="0">
            <a:spAutoFit/>
          </a:bodyPr>
          <a:lstStyle/>
          <a:p>
            <a:pPr algn="ctr"/>
            <a:r>
              <a:rPr lang="en-US" sz="3200" b="1" dirty="0" smtClean="0"/>
              <a:t>Zn</a:t>
            </a:r>
            <a:r>
              <a:rPr lang="sk-SK" sz="3200" b="1" dirty="0" err="1" smtClean="0"/>
              <a:t>ámi</a:t>
            </a:r>
            <a:r>
              <a:rPr lang="sk-SK" sz="3200" b="1" dirty="0" smtClean="0"/>
              <a:t> chemici z Petržalky</a:t>
            </a:r>
            <a:endParaRPr lang="sk-SK" sz="3200" b="1" dirty="0"/>
          </a:p>
          <a:p>
            <a:endParaRPr lang="sk-SK" dirty="0"/>
          </a:p>
        </p:txBody>
      </p:sp>
      <p:sp>
        <p:nvSpPr>
          <p:cNvPr id="4" name="Rectangle 3"/>
          <p:cNvSpPr/>
          <p:nvPr/>
        </p:nvSpPr>
        <p:spPr>
          <a:xfrm>
            <a:off x="251520" y="836712"/>
            <a:ext cx="8676313" cy="5693866"/>
          </a:xfrm>
          <a:prstGeom prst="rect">
            <a:avLst/>
          </a:prstGeom>
        </p:spPr>
        <p:txBody>
          <a:bodyPr wrap="square">
            <a:spAutoFit/>
          </a:bodyPr>
          <a:lstStyle/>
          <a:p>
            <a:r>
              <a:rPr lang="sk-SK" sz="2800" b="1" dirty="0"/>
              <a:t>Chemická olympiáda</a:t>
            </a:r>
          </a:p>
          <a:p>
            <a:endParaRPr lang="sk-SK" sz="2800" b="1" dirty="0"/>
          </a:p>
          <a:p>
            <a:r>
              <a:rPr lang="sk-SK" sz="2800" b="1" dirty="0" smtClean="0"/>
              <a:t>krajské kolo </a:t>
            </a:r>
            <a:r>
              <a:rPr lang="sk-SK" sz="2800" b="1" dirty="0"/>
              <a:t>Chemickej olympiády - A</a:t>
            </a:r>
          </a:p>
          <a:p>
            <a:r>
              <a:rPr lang="sk-SK" sz="2800" b="1" dirty="0"/>
              <a:t>Jakub </a:t>
            </a:r>
            <a:r>
              <a:rPr lang="sk-SK" sz="2800" b="1" dirty="0" err="1"/>
              <a:t>Herko</a:t>
            </a:r>
            <a:r>
              <a:rPr lang="sk-SK" sz="2800" b="1" dirty="0"/>
              <a:t> – 1. miesto </a:t>
            </a:r>
          </a:p>
          <a:p>
            <a:r>
              <a:rPr lang="sk-SK" sz="2800" b="1" dirty="0"/>
              <a:t>SG </a:t>
            </a:r>
            <a:r>
              <a:rPr lang="sk-SK" sz="2800" b="1" dirty="0" err="1"/>
              <a:t>Mercury</a:t>
            </a:r>
            <a:r>
              <a:rPr lang="sk-SK" sz="2800" b="1" dirty="0"/>
              <a:t>, Zadunajská 37</a:t>
            </a:r>
          </a:p>
          <a:p>
            <a:endParaRPr lang="sk-SK" sz="2800" b="1" dirty="0"/>
          </a:p>
          <a:p>
            <a:r>
              <a:rPr lang="sk-SK" sz="2800" b="1" dirty="0"/>
              <a:t>krajské kolo </a:t>
            </a:r>
            <a:r>
              <a:rPr lang="sk-SK" sz="2800" b="1" dirty="0" smtClean="0"/>
              <a:t> Chemickej </a:t>
            </a:r>
            <a:r>
              <a:rPr lang="sk-SK" sz="2800" b="1" dirty="0"/>
              <a:t>olympiády - </a:t>
            </a:r>
            <a:r>
              <a:rPr lang="sk-SK" sz="2800" b="1" dirty="0" err="1"/>
              <a:t>Dg</a:t>
            </a:r>
            <a:endParaRPr lang="sk-SK" sz="2800" b="1" dirty="0"/>
          </a:p>
          <a:p>
            <a:r>
              <a:rPr lang="sk-SK" sz="2800" b="1" dirty="0"/>
              <a:t>Alexander </a:t>
            </a:r>
            <a:r>
              <a:rPr lang="sk-SK" sz="2800" b="1" dirty="0" err="1"/>
              <a:t>Magnússon</a:t>
            </a:r>
            <a:r>
              <a:rPr lang="sk-SK" sz="2800" b="1" dirty="0"/>
              <a:t> – 3. miesto </a:t>
            </a:r>
          </a:p>
          <a:p>
            <a:r>
              <a:rPr lang="sk-SK" sz="2800" b="1" dirty="0"/>
              <a:t>Gymnázium </a:t>
            </a:r>
            <a:r>
              <a:rPr lang="sk-SK" sz="2800" b="1" dirty="0" err="1"/>
              <a:t>Pankúchova</a:t>
            </a:r>
            <a:r>
              <a:rPr lang="sk-SK" sz="2800" b="1" dirty="0"/>
              <a:t> 6</a:t>
            </a:r>
          </a:p>
          <a:p>
            <a:endParaRPr lang="sk-SK" sz="2800" b="1" dirty="0"/>
          </a:p>
          <a:p>
            <a:r>
              <a:rPr lang="sk-SK" sz="2800" b="1" dirty="0"/>
              <a:t>krajské kolo </a:t>
            </a:r>
            <a:r>
              <a:rPr lang="sk-SK" sz="2800" b="1" dirty="0" smtClean="0"/>
              <a:t> Chemickej </a:t>
            </a:r>
            <a:r>
              <a:rPr lang="sk-SK" sz="2800" b="1" dirty="0"/>
              <a:t>olympiády - </a:t>
            </a:r>
            <a:r>
              <a:rPr lang="sk-SK" sz="2800" b="1" dirty="0" err="1"/>
              <a:t>Dz</a:t>
            </a:r>
            <a:endParaRPr lang="sk-SK" sz="2800" b="1" dirty="0"/>
          </a:p>
          <a:p>
            <a:r>
              <a:rPr lang="sk-SK" sz="2800" b="1" dirty="0" err="1"/>
              <a:t>Jakub-David</a:t>
            </a:r>
            <a:r>
              <a:rPr lang="sk-SK" sz="2800" b="1" dirty="0"/>
              <a:t> Malina – 1. miesto</a:t>
            </a:r>
          </a:p>
          <a:p>
            <a:r>
              <a:rPr lang="sk-SK" sz="2800" b="1" dirty="0" err="1"/>
              <a:t>Gessayova</a:t>
            </a:r>
            <a:r>
              <a:rPr lang="sk-SK" sz="2800" b="1" dirty="0"/>
              <a:t> 2</a:t>
            </a:r>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2506" y="260648"/>
            <a:ext cx="2027606" cy="646331"/>
          </a:xfrm>
          <a:prstGeom prst="rect">
            <a:avLst/>
          </a:prstGeom>
        </p:spPr>
        <p:txBody>
          <a:bodyPr wrap="none">
            <a:spAutoFit/>
          </a:bodyPr>
          <a:lstStyle/>
          <a:p>
            <a:r>
              <a:rPr lang="sk-SK" sz="3600" dirty="0"/>
              <a:t>Majster 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052736"/>
            <a:ext cx="4151811" cy="5544620"/>
          </a:xfrm>
          <a:prstGeom prst="rect">
            <a:avLst/>
          </a:prstGeom>
        </p:spPr>
      </p:pic>
    </p:spTree>
    <p:extLst>
      <p:ext uri="{BB962C8B-B14F-4D97-AF65-F5344CB8AC3E}">
        <p14:creationId xmlns:p14="http://schemas.microsoft.com/office/powerpoint/2010/main" val="3763162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kusy   Prírodné javy - Chemické pokusy MTF STUBA Trnav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3648" y="1268760"/>
            <a:ext cx="6288699" cy="4716524"/>
          </a:xfrm>
          <a:prstGeom prst="rect">
            <a:avLst/>
          </a:prstGeom>
        </p:spPr>
      </p:pic>
      <p:sp>
        <p:nvSpPr>
          <p:cNvPr id="3" name="TextBox 2"/>
          <p:cNvSpPr txBox="1"/>
          <p:nvPr/>
        </p:nvSpPr>
        <p:spPr>
          <a:xfrm>
            <a:off x="2423496" y="344850"/>
            <a:ext cx="4308744" cy="707886"/>
          </a:xfrm>
          <a:prstGeom prst="rect">
            <a:avLst/>
          </a:prstGeom>
          <a:noFill/>
        </p:spPr>
        <p:txBody>
          <a:bodyPr wrap="none" rtlCol="0">
            <a:spAutoFit/>
          </a:bodyPr>
          <a:lstStyle/>
          <a:p>
            <a:r>
              <a:rPr lang="sk-SK" sz="4000" dirty="0">
                <a:latin typeface="Times New Roman" pitchFamily="18" charset="0"/>
                <a:cs typeface="Times New Roman" pitchFamily="18" charset="0"/>
              </a:rPr>
              <a:t>2 </a:t>
            </a:r>
            <a:r>
              <a:rPr lang="sk-SK" sz="4000" dirty="0" err="1">
                <a:latin typeface="Times New Roman" pitchFamily="18" charset="0"/>
                <a:cs typeface="Times New Roman" pitchFamily="18" charset="0"/>
              </a:rPr>
              <a:t>Al</a:t>
            </a:r>
            <a:r>
              <a:rPr lang="sk-SK" sz="4000" dirty="0">
                <a:latin typeface="Times New Roman" pitchFamily="18" charset="0"/>
                <a:cs typeface="Times New Roman" pitchFamily="18" charset="0"/>
              </a:rPr>
              <a:t> + 3 I</a:t>
            </a:r>
            <a:r>
              <a:rPr lang="sk-SK" sz="4000" baseline="-25000" dirty="0">
                <a:latin typeface="Times New Roman" pitchFamily="18" charset="0"/>
                <a:cs typeface="Times New Roman" pitchFamily="18" charset="0"/>
              </a:rPr>
              <a:t>2</a:t>
            </a:r>
            <a:r>
              <a:rPr lang="sk-SK" sz="4000" dirty="0">
                <a:latin typeface="Times New Roman" pitchFamily="18" charset="0"/>
                <a:cs typeface="Times New Roman" pitchFamily="18" charset="0"/>
              </a:rPr>
              <a:t> → 2 AlI</a:t>
            </a:r>
            <a:r>
              <a:rPr lang="sk-SK" sz="4000" baseline="-25000" dirty="0">
                <a:latin typeface="Times New Roman" pitchFamily="18" charset="0"/>
                <a:cs typeface="Times New Roman" pitchFamily="18" charset="0"/>
              </a:rPr>
              <a:t>3</a:t>
            </a:r>
            <a:endParaRPr lang="sk-SK" sz="4000" dirty="0">
              <a:latin typeface="Times New Roman" pitchFamily="18" charset="0"/>
              <a:cs typeface="Times New Roman" pitchFamily="18" charset="0"/>
            </a:endParaRPr>
          </a:p>
        </p:txBody>
      </p:sp>
      <p:sp>
        <p:nvSpPr>
          <p:cNvPr id="4" name="Rectangle 3"/>
          <p:cNvSpPr/>
          <p:nvPr/>
        </p:nvSpPr>
        <p:spPr>
          <a:xfrm>
            <a:off x="467544" y="6444044"/>
            <a:ext cx="6264696" cy="369332"/>
          </a:xfrm>
          <a:prstGeom prst="rect">
            <a:avLst/>
          </a:prstGeom>
        </p:spPr>
        <p:txBody>
          <a:bodyPr wrap="square">
            <a:spAutoFit/>
          </a:bodyPr>
          <a:lstStyle/>
          <a:p>
            <a:r>
              <a:rPr lang="sk-SK" dirty="0"/>
              <a:t>http://www.prirodnejavy.eu/pokusy/ohen-z-vody.htm</a:t>
            </a:r>
          </a:p>
        </p:txBody>
      </p:sp>
    </p:spTree>
    <p:extLst>
      <p:ext uri="{BB962C8B-B14F-4D97-AF65-F5344CB8AC3E}">
        <p14:creationId xmlns:p14="http://schemas.microsoft.com/office/powerpoint/2010/main" val="3290107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7769" y="188640"/>
            <a:ext cx="4466479" cy="584775"/>
          </a:xfrm>
          <a:prstGeom prst="rect">
            <a:avLst/>
          </a:prstGeom>
          <a:noFill/>
        </p:spPr>
        <p:txBody>
          <a:bodyPr wrap="none" rtlCol="0">
            <a:spAutoFit/>
          </a:bodyPr>
          <a:lstStyle/>
          <a:p>
            <a:r>
              <a:rPr lang="sk-SK" sz="3200" b="1" dirty="0" smtClean="0"/>
              <a:t>Prečo nás cibuľa rozplače</a:t>
            </a:r>
            <a:endParaRPr lang="sk-SK" sz="32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248" y="4005064"/>
            <a:ext cx="3359224" cy="231413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062817"/>
            <a:ext cx="2794000" cy="1854200"/>
          </a:xfrm>
          <a:prstGeom prst="rect">
            <a:avLst/>
          </a:prstGeom>
        </p:spPr>
      </p:pic>
      <p:sp>
        <p:nvSpPr>
          <p:cNvPr id="11" name="Right Arrow 10"/>
          <p:cNvSpPr/>
          <p:nvPr/>
        </p:nvSpPr>
        <p:spPr>
          <a:xfrm>
            <a:off x="3419872" y="1273945"/>
            <a:ext cx="72008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Rectangle 11"/>
          <p:cNvSpPr/>
          <p:nvPr/>
        </p:nvSpPr>
        <p:spPr>
          <a:xfrm>
            <a:off x="4355976" y="1052736"/>
            <a:ext cx="3019866" cy="646331"/>
          </a:xfrm>
          <a:prstGeom prst="rect">
            <a:avLst/>
          </a:prstGeom>
        </p:spPr>
        <p:txBody>
          <a:bodyPr wrap="none">
            <a:spAutoFit/>
          </a:bodyPr>
          <a:lstStyle/>
          <a:p>
            <a:r>
              <a:rPr lang="sk-SK" sz="3600" dirty="0">
                <a:solidFill>
                  <a:prstClr val="black"/>
                </a:solidFill>
              </a:rPr>
              <a:t>enzým </a:t>
            </a:r>
            <a:r>
              <a:rPr lang="sk-SK" sz="3600" dirty="0" err="1">
                <a:solidFill>
                  <a:prstClr val="black"/>
                </a:solidFill>
                <a:hlinkClick r:id="rId4" action="ppaction://hlinkfile" tooltip="Alliináza (stránka neexistuje)"/>
              </a:rPr>
              <a:t>alliináza</a:t>
            </a:r>
            <a:endParaRPr lang="sk-SK" sz="3600" dirty="0"/>
          </a:p>
        </p:txBody>
      </p:sp>
      <p:sp>
        <p:nvSpPr>
          <p:cNvPr id="13" name="Rectangle 12"/>
          <p:cNvSpPr/>
          <p:nvPr/>
        </p:nvSpPr>
        <p:spPr>
          <a:xfrm>
            <a:off x="4361783" y="2422629"/>
            <a:ext cx="4490845" cy="646331"/>
          </a:xfrm>
          <a:prstGeom prst="rect">
            <a:avLst/>
          </a:prstGeom>
        </p:spPr>
        <p:txBody>
          <a:bodyPr wrap="none">
            <a:spAutoFit/>
          </a:bodyPr>
          <a:lstStyle/>
          <a:p>
            <a:r>
              <a:rPr lang="sk-SK" sz="3600" dirty="0" smtClean="0">
                <a:solidFill>
                  <a:prstClr val="black"/>
                </a:solidFill>
              </a:rPr>
              <a:t>aminokyselina </a:t>
            </a:r>
            <a:r>
              <a:rPr lang="sk-SK" sz="3600" dirty="0" err="1">
                <a:solidFill>
                  <a:prstClr val="black"/>
                </a:solidFill>
                <a:hlinkClick r:id="rId5" action="ppaction://hlinkfile" tooltip="Isoalliin (stránka neexistuje)"/>
              </a:rPr>
              <a:t>isoalliin</a:t>
            </a:r>
            <a:r>
              <a:rPr lang="sk-SK" sz="3600" dirty="0">
                <a:solidFill>
                  <a:prstClr val="black"/>
                </a:solidFill>
              </a:rPr>
              <a:t> </a:t>
            </a:r>
            <a:endParaRPr lang="sk-SK" sz="3600" dirty="0"/>
          </a:p>
        </p:txBody>
      </p:sp>
      <p:sp>
        <p:nvSpPr>
          <p:cNvPr id="14" name="Rectangle 13"/>
          <p:cNvSpPr/>
          <p:nvPr/>
        </p:nvSpPr>
        <p:spPr>
          <a:xfrm>
            <a:off x="5266040" y="6165304"/>
            <a:ext cx="3698448" cy="646331"/>
          </a:xfrm>
          <a:prstGeom prst="rect">
            <a:avLst/>
          </a:prstGeom>
        </p:spPr>
        <p:txBody>
          <a:bodyPr wrap="none">
            <a:spAutoFit/>
          </a:bodyPr>
          <a:lstStyle/>
          <a:p>
            <a:r>
              <a:rPr lang="sk-SK" sz="3600" dirty="0" err="1">
                <a:solidFill>
                  <a:prstClr val="black"/>
                </a:solidFill>
                <a:hlinkClick r:id="rId6" action="ppaction://hlinkfile" tooltip="Propanthial-S-Oxid (stránka neexistuje)"/>
              </a:rPr>
              <a:t>propanthial-S-Oxid</a:t>
            </a:r>
            <a:endParaRPr lang="sk-SK" sz="3600" dirty="0"/>
          </a:p>
        </p:txBody>
      </p:sp>
      <p:sp>
        <p:nvSpPr>
          <p:cNvPr id="15" name="Right Arrow 14"/>
          <p:cNvSpPr/>
          <p:nvPr/>
        </p:nvSpPr>
        <p:spPr>
          <a:xfrm>
            <a:off x="3419872" y="2637783"/>
            <a:ext cx="72008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Plus 15"/>
          <p:cNvSpPr/>
          <p:nvPr/>
        </p:nvSpPr>
        <p:spPr>
          <a:xfrm>
            <a:off x="4860032" y="1650504"/>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Down Arrow 16"/>
          <p:cNvSpPr/>
          <p:nvPr/>
        </p:nvSpPr>
        <p:spPr>
          <a:xfrm>
            <a:off x="6256732" y="3068960"/>
            <a:ext cx="548677"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472" y="4221088"/>
            <a:ext cx="2438400" cy="1876425"/>
          </a:xfrm>
          <a:prstGeom prst="rect">
            <a:avLst/>
          </a:prstGeom>
        </p:spPr>
      </p:pic>
      <p:sp>
        <p:nvSpPr>
          <p:cNvPr id="19" name="Left Arrow 18"/>
          <p:cNvSpPr/>
          <p:nvPr/>
        </p:nvSpPr>
        <p:spPr>
          <a:xfrm>
            <a:off x="3779912" y="5013176"/>
            <a:ext cx="1486128" cy="1489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60976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p:bldP spid="13" grpId="0"/>
      <p:bldP spid="14" grpId="0"/>
      <p:bldP spid="15" grpId="0" animBg="1"/>
      <p:bldP spid="16" grpId="0" animBg="1"/>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476" y="973287"/>
            <a:ext cx="5529828" cy="3679849"/>
          </a:xfrm>
          <a:prstGeom prst="rect">
            <a:avLst/>
          </a:prstGeom>
        </p:spPr>
      </p:pic>
    </p:spTree>
    <p:extLst>
      <p:ext uri="{BB962C8B-B14F-4D97-AF65-F5344CB8AC3E}">
        <p14:creationId xmlns:p14="http://schemas.microsoft.com/office/powerpoint/2010/main" val="3863453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60648"/>
            <a:ext cx="6840760" cy="1754326"/>
          </a:xfrm>
          <a:prstGeom prst="rect">
            <a:avLst/>
          </a:prstGeom>
          <a:noFill/>
        </p:spPr>
        <p:txBody>
          <a:bodyPr wrap="square" rtlCol="0">
            <a:spAutoFit/>
          </a:bodyPr>
          <a:lstStyle/>
          <a:p>
            <a:r>
              <a:rPr lang="sk-SK" sz="3600" b="1" dirty="0" smtClean="0"/>
              <a:t>Chémia je:</a:t>
            </a:r>
          </a:p>
          <a:p>
            <a:endParaRPr lang="sk-SK" sz="3600" b="1" dirty="0" smtClean="0"/>
          </a:p>
          <a:p>
            <a:pPr marL="571500" indent="-571500">
              <a:buFont typeface="Arial" pitchFamily="34" charset="0"/>
              <a:buChar char="•"/>
            </a:pPr>
            <a:r>
              <a:rPr lang="sk-SK" sz="3600" b="1" dirty="0" smtClean="0"/>
              <a:t>Pre život nevyhnutá </a:t>
            </a:r>
            <a:r>
              <a:rPr lang="sk-SK" dirty="0" smtClean="0"/>
              <a:t> </a:t>
            </a:r>
            <a:endParaRPr lang="sk-SK" dirty="0"/>
          </a:p>
        </p:txBody>
      </p:sp>
      <p:sp>
        <p:nvSpPr>
          <p:cNvPr id="3" name="Rectangle 2"/>
          <p:cNvSpPr/>
          <p:nvPr/>
        </p:nvSpPr>
        <p:spPr>
          <a:xfrm>
            <a:off x="1115616" y="1990581"/>
            <a:ext cx="6840760" cy="646331"/>
          </a:xfrm>
          <a:prstGeom prst="rect">
            <a:avLst/>
          </a:prstGeom>
        </p:spPr>
        <p:txBody>
          <a:bodyPr wrap="square">
            <a:spAutoFit/>
          </a:bodyPr>
          <a:lstStyle/>
          <a:p>
            <a:pPr marL="571500" lvl="0" indent="-571500">
              <a:buFont typeface="Arial" pitchFamily="34" charset="0"/>
              <a:buChar char="•"/>
            </a:pPr>
            <a:r>
              <a:rPr lang="sk-SK" sz="3600" b="1" dirty="0">
                <a:solidFill>
                  <a:prstClr val="black"/>
                </a:solidFill>
              </a:rPr>
              <a:t>Je zaujímavá / </a:t>
            </a:r>
            <a:r>
              <a:rPr lang="sk-SK" sz="3600" b="1" dirty="0" smtClean="0">
                <a:solidFill>
                  <a:prstClr val="black"/>
                </a:solidFill>
              </a:rPr>
              <a:t>prekvapujúca</a:t>
            </a:r>
            <a:endParaRPr lang="sk-SK" sz="3600" b="1" dirty="0">
              <a:solidFill>
                <a:prstClr val="black"/>
              </a:solidFill>
            </a:endParaRPr>
          </a:p>
        </p:txBody>
      </p:sp>
      <p:sp>
        <p:nvSpPr>
          <p:cNvPr id="4" name="Rectangle 3"/>
          <p:cNvSpPr/>
          <p:nvPr/>
        </p:nvSpPr>
        <p:spPr>
          <a:xfrm>
            <a:off x="1115616" y="2708920"/>
            <a:ext cx="6840760" cy="646331"/>
          </a:xfrm>
          <a:prstGeom prst="rect">
            <a:avLst/>
          </a:prstGeom>
        </p:spPr>
        <p:txBody>
          <a:bodyPr wrap="square">
            <a:spAutoFit/>
          </a:bodyPr>
          <a:lstStyle/>
          <a:p>
            <a:pPr marL="571500" lvl="0" indent="-571500">
              <a:buFont typeface="Arial" pitchFamily="34" charset="0"/>
              <a:buChar char="•"/>
            </a:pPr>
            <a:r>
              <a:rPr lang="sk-SK" sz="3600" b="1" dirty="0" smtClean="0">
                <a:solidFill>
                  <a:prstClr val="black"/>
                </a:solidFill>
              </a:rPr>
              <a:t>Zábavná</a:t>
            </a:r>
            <a:endParaRPr lang="sk-SK" sz="3600" b="1" dirty="0">
              <a:solidFill>
                <a:prstClr val="black"/>
              </a:solidFill>
            </a:endParaRPr>
          </a:p>
        </p:txBody>
      </p:sp>
      <p:sp>
        <p:nvSpPr>
          <p:cNvPr id="5" name="Rectangle 4"/>
          <p:cNvSpPr/>
          <p:nvPr/>
        </p:nvSpPr>
        <p:spPr>
          <a:xfrm>
            <a:off x="1115616" y="3402866"/>
            <a:ext cx="6840760" cy="646331"/>
          </a:xfrm>
          <a:prstGeom prst="rect">
            <a:avLst/>
          </a:prstGeom>
        </p:spPr>
        <p:txBody>
          <a:bodyPr wrap="square">
            <a:spAutoFit/>
          </a:bodyPr>
          <a:lstStyle/>
          <a:p>
            <a:pPr marL="571500" lvl="0" indent="-571500">
              <a:buFont typeface="Arial" pitchFamily="34" charset="0"/>
              <a:buChar char="•"/>
            </a:pPr>
            <a:r>
              <a:rPr lang="sk-SK" sz="3600" b="1" dirty="0">
                <a:solidFill>
                  <a:prstClr val="black"/>
                </a:solidFill>
              </a:rPr>
              <a:t>Niekedy </a:t>
            </a:r>
            <a:r>
              <a:rPr lang="sk-SK" sz="3600" b="1" dirty="0" smtClean="0">
                <a:solidFill>
                  <a:prstClr val="black"/>
                </a:solidFill>
              </a:rPr>
              <a:t>nebezpečná</a:t>
            </a:r>
            <a:endParaRPr lang="sk-SK" sz="3600" b="1" dirty="0">
              <a:solidFill>
                <a:prstClr val="black"/>
              </a:solidFill>
            </a:endParaRPr>
          </a:p>
        </p:txBody>
      </p:sp>
      <p:sp>
        <p:nvSpPr>
          <p:cNvPr id="6" name="Rectangle 5"/>
          <p:cNvSpPr/>
          <p:nvPr/>
        </p:nvSpPr>
        <p:spPr>
          <a:xfrm>
            <a:off x="1115616" y="4077072"/>
            <a:ext cx="6840760" cy="646331"/>
          </a:xfrm>
          <a:prstGeom prst="rect">
            <a:avLst/>
          </a:prstGeom>
        </p:spPr>
        <p:txBody>
          <a:bodyPr wrap="square">
            <a:spAutoFit/>
          </a:bodyPr>
          <a:lstStyle/>
          <a:p>
            <a:pPr marL="571500" lvl="0" indent="-571500">
              <a:buFont typeface="Arial" pitchFamily="34" charset="0"/>
              <a:buChar char="•"/>
            </a:pPr>
            <a:r>
              <a:rPr lang="sk-SK" sz="3600" b="1" dirty="0">
                <a:solidFill>
                  <a:prstClr val="black"/>
                </a:solidFill>
              </a:rPr>
              <a:t>Jedinečná a </a:t>
            </a:r>
            <a:r>
              <a:rPr lang="sk-SK" sz="3600" b="1" dirty="0" smtClean="0">
                <a:solidFill>
                  <a:prstClr val="black"/>
                </a:solidFill>
              </a:rPr>
              <a:t>neopakovateľná</a:t>
            </a:r>
            <a:endParaRPr lang="sk-SK" sz="3600" b="1" dirty="0">
              <a:solidFill>
                <a:prstClr val="black"/>
              </a:solidFill>
            </a:endParaRPr>
          </a:p>
        </p:txBody>
      </p:sp>
      <p:sp>
        <p:nvSpPr>
          <p:cNvPr id="7" name="Rectangle 6"/>
          <p:cNvSpPr/>
          <p:nvPr/>
        </p:nvSpPr>
        <p:spPr>
          <a:xfrm>
            <a:off x="1115616" y="4870901"/>
            <a:ext cx="6840760" cy="646331"/>
          </a:xfrm>
          <a:prstGeom prst="rect">
            <a:avLst/>
          </a:prstGeom>
        </p:spPr>
        <p:txBody>
          <a:bodyPr wrap="square">
            <a:spAutoFit/>
          </a:bodyPr>
          <a:lstStyle/>
          <a:p>
            <a:pPr marL="571500" lvl="0" indent="-571500">
              <a:buFont typeface="Arial" pitchFamily="34" charset="0"/>
              <a:buChar char="•"/>
            </a:pPr>
            <a:r>
              <a:rPr lang="sk-SK" sz="3600" b="1" dirty="0">
                <a:solidFill>
                  <a:prstClr val="black"/>
                </a:solidFill>
              </a:rPr>
              <a:t>Nepochopená / nedocenená </a:t>
            </a:r>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3881" y="476672"/>
            <a:ext cx="4308359" cy="923330"/>
          </a:xfrm>
          <a:prstGeom prst="rect">
            <a:avLst/>
          </a:prstGeom>
          <a:noFill/>
        </p:spPr>
        <p:txBody>
          <a:bodyPr wrap="none" rtlCol="0">
            <a:spAutoFit/>
          </a:bodyPr>
          <a:lstStyle/>
          <a:p>
            <a:r>
              <a:rPr lang="sk-SK" sz="5400" b="1" dirty="0" smtClean="0"/>
              <a:t>Domáca úloha</a:t>
            </a:r>
            <a:endParaRPr lang="sk-SK" sz="5400" b="1" dirty="0"/>
          </a:p>
        </p:txBody>
      </p:sp>
      <p:pic>
        <p:nvPicPr>
          <p:cNvPr id="3" name="Picture 2"/>
          <p:cNvPicPr/>
          <p:nvPr/>
        </p:nvPicPr>
        <p:blipFill>
          <a:blip r:embed="rId2"/>
          <a:srcRect l="1014" t="19831" r="2534" b="15570"/>
          <a:stretch>
            <a:fillRect/>
          </a:stretch>
        </p:blipFill>
        <p:spPr>
          <a:xfrm>
            <a:off x="68580" y="1733550"/>
            <a:ext cx="9006840" cy="3390900"/>
          </a:xfrm>
          <a:prstGeom prst="rect">
            <a:avLst/>
          </a:prstGeom>
          <a:noFill/>
          <a:ln>
            <a:noFill/>
            <a:prstDash/>
          </a:ln>
        </p:spPr>
      </p:pic>
    </p:spTree>
    <p:extLst>
      <p:ext uri="{BB962C8B-B14F-4D97-AF65-F5344CB8AC3E}">
        <p14:creationId xmlns:p14="http://schemas.microsoft.com/office/powerpoint/2010/main" val="22882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k-SK"/>
          </a:p>
        </p:txBody>
      </p:sp>
      <p:sp>
        <p:nvSpPr>
          <p:cNvPr id="3" name="Content Placeholder 2"/>
          <p:cNvSpPr>
            <a:spLocks noGrp="1"/>
          </p:cNvSpPr>
          <p:nvPr>
            <p:ph idx="1"/>
          </p:nvPr>
        </p:nvSpPr>
        <p:spPr/>
        <p:txBody>
          <a:bodyPr/>
          <a:lstStyle/>
          <a:p>
            <a:endParaRPr lang="sk-SK"/>
          </a:p>
        </p:txBody>
      </p:sp>
    </p:spTree>
    <p:extLst>
      <p:ext uri="{BB962C8B-B14F-4D97-AF65-F5344CB8AC3E}">
        <p14:creationId xmlns:p14="http://schemas.microsoft.com/office/powerpoint/2010/main" val="1605633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1736846"/>
            <a:ext cx="3459060" cy="4860506"/>
          </a:xfrm>
          <a:prstGeom prst="rect">
            <a:avLst/>
          </a:prstGeom>
        </p:spPr>
      </p:pic>
      <p:sp>
        <p:nvSpPr>
          <p:cNvPr id="3" name="Rectangle 2"/>
          <p:cNvSpPr/>
          <p:nvPr/>
        </p:nvSpPr>
        <p:spPr>
          <a:xfrm>
            <a:off x="0" y="44624"/>
            <a:ext cx="9036496" cy="1569660"/>
          </a:xfrm>
          <a:prstGeom prst="rect">
            <a:avLst/>
          </a:prstGeom>
        </p:spPr>
        <p:txBody>
          <a:bodyPr wrap="square">
            <a:spAutoFit/>
          </a:bodyPr>
          <a:lstStyle/>
          <a:p>
            <a:pPr algn="ctr"/>
            <a:r>
              <a:rPr lang="es-ES" sz="3200" b="1" dirty="0" err="1" smtClean="0">
                <a:effectLst/>
              </a:rPr>
              <a:t>Dmitri</a:t>
            </a:r>
            <a:r>
              <a:rPr lang="es-ES" sz="3200" b="1" dirty="0" smtClean="0">
                <a:effectLst/>
              </a:rPr>
              <a:t> </a:t>
            </a:r>
            <a:r>
              <a:rPr lang="es-ES" sz="3200" b="1" dirty="0" err="1" smtClean="0">
                <a:effectLst/>
              </a:rPr>
              <a:t>Ivánovich</a:t>
            </a:r>
            <a:r>
              <a:rPr lang="es-ES" sz="3200" b="1" dirty="0" smtClean="0">
                <a:effectLst/>
              </a:rPr>
              <a:t> </a:t>
            </a:r>
            <a:r>
              <a:rPr lang="es-ES" sz="3200" b="1" dirty="0" err="1" smtClean="0">
                <a:effectLst/>
              </a:rPr>
              <a:t>Mendeléyev</a:t>
            </a:r>
            <a:r>
              <a:rPr lang="es-ES" sz="3200" dirty="0" smtClean="0">
                <a:effectLst/>
              </a:rPr>
              <a:t> </a:t>
            </a:r>
            <a:endParaRPr lang="sk-SK" sz="3200" dirty="0" smtClean="0">
              <a:effectLst/>
            </a:endParaRPr>
          </a:p>
          <a:p>
            <a:pPr algn="ctr"/>
            <a:r>
              <a:rPr lang="es-ES" sz="3200" dirty="0" smtClean="0">
                <a:effectLst/>
              </a:rPr>
              <a:t> </a:t>
            </a:r>
            <a:r>
              <a:rPr lang="es-ES" sz="3200" b="1" dirty="0" err="1" smtClean="0">
                <a:effectLst/>
              </a:rPr>
              <a:t>Дми́трий</a:t>
            </a:r>
            <a:r>
              <a:rPr lang="es-ES" sz="3200" b="1" dirty="0" smtClean="0">
                <a:effectLst/>
              </a:rPr>
              <a:t> </a:t>
            </a:r>
            <a:r>
              <a:rPr lang="es-ES" sz="3200" b="1" dirty="0" err="1" smtClean="0">
                <a:effectLst/>
              </a:rPr>
              <a:t>Ива́нович</a:t>
            </a:r>
            <a:r>
              <a:rPr lang="es-ES" sz="3200" b="1" dirty="0" smtClean="0">
                <a:effectLst/>
              </a:rPr>
              <a:t> </a:t>
            </a:r>
            <a:r>
              <a:rPr lang="es-ES" sz="3200" b="1" dirty="0" err="1" smtClean="0">
                <a:effectLst/>
              </a:rPr>
              <a:t>Менделе́ев</a:t>
            </a:r>
            <a:r>
              <a:rPr lang="sk-SK" sz="3200" b="1" dirty="0" smtClean="0">
                <a:effectLst/>
              </a:rPr>
              <a:t> </a:t>
            </a:r>
          </a:p>
          <a:p>
            <a:pPr algn="ctr"/>
            <a:r>
              <a:rPr lang="en-US" sz="3200" dirty="0" smtClean="0">
                <a:effectLst/>
              </a:rPr>
              <a:t>8 </a:t>
            </a:r>
            <a:r>
              <a:rPr lang="sk-SK" sz="3200" dirty="0" err="1"/>
              <a:t>f</a:t>
            </a:r>
            <a:r>
              <a:rPr lang="en-US" sz="3200" dirty="0" err="1" smtClean="0">
                <a:effectLst/>
              </a:rPr>
              <a:t>ebru</a:t>
            </a:r>
            <a:r>
              <a:rPr lang="sk-SK" sz="3200" dirty="0" smtClean="0">
                <a:effectLst/>
              </a:rPr>
              <a:t>á</a:t>
            </a:r>
            <a:r>
              <a:rPr lang="en-US" sz="3200" dirty="0" smtClean="0">
                <a:effectLst/>
              </a:rPr>
              <a:t>r </a:t>
            </a:r>
            <a:r>
              <a:rPr lang="en-US" sz="3200" dirty="0"/>
              <a:t>1834</a:t>
            </a:r>
            <a:r>
              <a:rPr lang="sk-SK" sz="3200" dirty="0"/>
              <a:t> </a:t>
            </a:r>
            <a:r>
              <a:rPr lang="sk-SK" sz="3200" dirty="0" err="1" smtClean="0"/>
              <a:t>Toboľsk</a:t>
            </a:r>
            <a:r>
              <a:rPr lang="sk-SK" sz="3200" dirty="0" smtClean="0"/>
              <a:t> </a:t>
            </a:r>
            <a:r>
              <a:rPr lang="en-US" sz="3200" dirty="0" smtClean="0"/>
              <a:t> </a:t>
            </a:r>
            <a:r>
              <a:rPr lang="en-US" sz="3200" dirty="0"/>
              <a:t>– 2 </a:t>
            </a:r>
            <a:r>
              <a:rPr lang="sk-SK" sz="3200" dirty="0"/>
              <a:t>f</a:t>
            </a:r>
            <a:r>
              <a:rPr lang="en-US" sz="3200" dirty="0" err="1"/>
              <a:t>ebru</a:t>
            </a:r>
            <a:r>
              <a:rPr lang="sk-SK" sz="3200" dirty="0"/>
              <a:t>á</a:t>
            </a:r>
            <a:r>
              <a:rPr lang="en-US" sz="3200" dirty="0"/>
              <a:t>r 1907</a:t>
            </a:r>
            <a:r>
              <a:rPr lang="sk-SK" sz="3200" dirty="0"/>
              <a:t> Petrohrad</a:t>
            </a:r>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16632"/>
            <a:ext cx="4587835" cy="66219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10" y="1263156"/>
            <a:ext cx="8688779" cy="4331687"/>
          </a:xfrm>
          <a:prstGeom prst="rect">
            <a:avLst/>
          </a:prstGeom>
        </p:spPr>
      </p:pic>
      <p:sp>
        <p:nvSpPr>
          <p:cNvPr id="3" name="TextBox 2"/>
          <p:cNvSpPr txBox="1"/>
          <p:nvPr/>
        </p:nvSpPr>
        <p:spPr>
          <a:xfrm>
            <a:off x="7711664" y="712708"/>
            <a:ext cx="1152129" cy="523220"/>
          </a:xfrm>
          <a:prstGeom prst="rect">
            <a:avLst/>
          </a:prstGeom>
          <a:noFill/>
        </p:spPr>
        <p:txBody>
          <a:bodyPr wrap="square" rtlCol="0">
            <a:spAutoFit/>
          </a:bodyPr>
          <a:lstStyle/>
          <a:p>
            <a:r>
              <a:rPr lang="sk-SK" sz="2800" b="1" dirty="0" smtClean="0"/>
              <a:t>1871</a:t>
            </a:r>
          </a:p>
        </p:txBody>
      </p:sp>
      <p:sp>
        <p:nvSpPr>
          <p:cNvPr id="5" name="TextBox 4"/>
          <p:cNvSpPr txBox="1"/>
          <p:nvPr/>
        </p:nvSpPr>
        <p:spPr>
          <a:xfrm>
            <a:off x="5429925" y="228488"/>
            <a:ext cx="1152129" cy="523220"/>
          </a:xfrm>
          <a:prstGeom prst="rect">
            <a:avLst/>
          </a:prstGeom>
          <a:noFill/>
        </p:spPr>
        <p:txBody>
          <a:bodyPr wrap="square" rtlCol="0">
            <a:spAutoFit/>
          </a:bodyPr>
          <a:lstStyle/>
          <a:p>
            <a:r>
              <a:rPr lang="sk-SK" sz="2800" b="1" dirty="0" smtClean="0"/>
              <a:t>1869</a:t>
            </a:r>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8522" t="11666" r="18435" b="10927"/>
          <a:stretch/>
        </p:blipFill>
        <p:spPr>
          <a:xfrm>
            <a:off x="539552" y="186787"/>
            <a:ext cx="8068851" cy="6410565"/>
          </a:xfrm>
          <a:prstGeom prst="rect">
            <a:avLst/>
          </a:prstGeom>
        </p:spPr>
      </p:pic>
    </p:spTree>
    <p:extLst>
      <p:ext uri="{BB962C8B-B14F-4D97-AF65-F5344CB8AC3E}">
        <p14:creationId xmlns:p14="http://schemas.microsoft.com/office/powerpoint/2010/main" val="2288227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081187"/>
            <a:ext cx="7992888" cy="2923877"/>
          </a:xfrm>
          <a:prstGeom prst="rect">
            <a:avLst/>
          </a:prstGeom>
        </p:spPr>
        <p:txBody>
          <a:bodyPr wrap="square">
            <a:spAutoFit/>
          </a:bodyPr>
          <a:lstStyle/>
          <a:p>
            <a:pPr algn="ctr"/>
            <a:r>
              <a:rPr lang="sk-SK" sz="4000" b="1" dirty="0" smtClean="0"/>
              <a:t>Chémia</a:t>
            </a:r>
            <a:endParaRPr lang="en-US" sz="4000" b="1" dirty="0" smtClean="0"/>
          </a:p>
          <a:p>
            <a:pPr algn="just"/>
            <a:endParaRPr lang="sk-SK" sz="3600" dirty="0" smtClean="0"/>
          </a:p>
          <a:p>
            <a:pPr algn="just"/>
            <a:r>
              <a:rPr lang="sk-SK" sz="3600" dirty="0"/>
              <a:t>v</a:t>
            </a:r>
            <a:r>
              <a:rPr lang="sk-SK" sz="3600" dirty="0" smtClean="0"/>
              <a:t>eda o látkach ich vlastnostiach a interakciách s inými látkami alebo energiou</a:t>
            </a:r>
            <a:endParaRPr lang="sk-SK" sz="3600" dirty="0"/>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256574"/>
            <a:ext cx="7776864" cy="2862322"/>
          </a:xfrm>
          <a:prstGeom prst="rect">
            <a:avLst/>
          </a:prstGeom>
        </p:spPr>
        <p:txBody>
          <a:bodyPr wrap="square">
            <a:spAutoFit/>
          </a:bodyPr>
          <a:lstStyle/>
          <a:p>
            <a:pPr marL="457200" indent="-457200">
              <a:buFont typeface="Arial" pitchFamily="34" charset="0"/>
              <a:buChar char="•"/>
            </a:pPr>
            <a:endParaRPr lang="sk-SK" sz="2800" i="1" dirty="0" smtClean="0"/>
          </a:p>
          <a:p>
            <a:pPr marL="457200" indent="-457200">
              <a:buFont typeface="Arial" pitchFamily="34" charset="0"/>
              <a:buChar char="•"/>
            </a:pPr>
            <a:endParaRPr lang="sk-SK" sz="2800" i="1" dirty="0"/>
          </a:p>
          <a:p>
            <a:pPr marL="457200" indent="-457200">
              <a:buFont typeface="Arial" pitchFamily="34" charset="0"/>
              <a:buChar char="•"/>
            </a:pPr>
            <a:r>
              <a:rPr lang="sk-SK" sz="3200" i="1" dirty="0" err="1" smtClean="0"/>
              <a:t>chémeia</a:t>
            </a:r>
            <a:r>
              <a:rPr lang="sk-SK" sz="3200" dirty="0" smtClean="0"/>
              <a:t> - v starovekých </a:t>
            </a:r>
            <a:r>
              <a:rPr lang="sk-SK" sz="3200" b="1" dirty="0" smtClean="0"/>
              <a:t>egyptských</a:t>
            </a:r>
            <a:r>
              <a:rPr lang="sk-SK" sz="3200" dirty="0" smtClean="0"/>
              <a:t> hieroglyfoch v súvislosti s pochovávaním a balzamovaním mŕtvych</a:t>
            </a:r>
          </a:p>
          <a:p>
            <a:pPr marL="457200" indent="-457200">
              <a:buFont typeface="Arial" pitchFamily="34" charset="0"/>
              <a:buChar char="•"/>
            </a:pPr>
            <a:endParaRPr lang="sk-SK" sz="2800" dirty="0" smtClean="0">
              <a:effectLst/>
            </a:endParaRPr>
          </a:p>
        </p:txBody>
      </p:sp>
      <p:sp>
        <p:nvSpPr>
          <p:cNvPr id="4" name="Rectangle 3"/>
          <p:cNvSpPr/>
          <p:nvPr/>
        </p:nvSpPr>
        <p:spPr>
          <a:xfrm>
            <a:off x="683568" y="3250416"/>
            <a:ext cx="7776864" cy="2985433"/>
          </a:xfrm>
          <a:prstGeom prst="rect">
            <a:avLst/>
          </a:prstGeom>
        </p:spPr>
        <p:txBody>
          <a:bodyPr wrap="square">
            <a:spAutoFit/>
          </a:bodyPr>
          <a:lstStyle/>
          <a:p>
            <a:pPr marL="457200" lvl="0" indent="-457200">
              <a:buFont typeface="Arial" pitchFamily="34" charset="0"/>
              <a:buChar char="•"/>
            </a:pPr>
            <a:endParaRPr lang="sk-SK" sz="2800" dirty="0">
              <a:solidFill>
                <a:prstClr val="black"/>
              </a:solidFill>
            </a:endParaRPr>
          </a:p>
          <a:p>
            <a:pPr marL="457200" lvl="0" indent="-457200">
              <a:buFont typeface="Arial" pitchFamily="34" charset="0"/>
              <a:buChar char="•"/>
            </a:pPr>
            <a:r>
              <a:rPr lang="sk-SK" sz="3200" dirty="0" err="1">
                <a:solidFill>
                  <a:prstClr val="black"/>
                </a:solidFill>
              </a:rPr>
              <a:t>al</a:t>
            </a:r>
            <a:r>
              <a:rPr lang="sk-SK" sz="3200" dirty="0">
                <a:solidFill>
                  <a:prstClr val="black"/>
                </a:solidFill>
              </a:rPr>
              <a:t> - </a:t>
            </a:r>
            <a:r>
              <a:rPr lang="sk-SK" sz="3200" dirty="0" err="1">
                <a:solidFill>
                  <a:prstClr val="black"/>
                </a:solidFill>
              </a:rPr>
              <a:t>chímia</a:t>
            </a:r>
            <a:r>
              <a:rPr lang="sk-SK" sz="3200" dirty="0">
                <a:solidFill>
                  <a:prstClr val="black"/>
                </a:solidFill>
              </a:rPr>
              <a:t> - </a:t>
            </a:r>
            <a:r>
              <a:rPr lang="sk-SK" sz="3200" dirty="0" err="1">
                <a:solidFill>
                  <a:prstClr val="black"/>
                </a:solidFill>
              </a:rPr>
              <a:t>poarabštená</a:t>
            </a:r>
            <a:r>
              <a:rPr lang="sk-SK" sz="3200" dirty="0">
                <a:solidFill>
                  <a:prstClr val="black"/>
                </a:solidFill>
              </a:rPr>
              <a:t> </a:t>
            </a:r>
            <a:r>
              <a:rPr lang="sk-SK" sz="3200" i="1" dirty="0" err="1">
                <a:solidFill>
                  <a:prstClr val="black"/>
                </a:solidFill>
              </a:rPr>
              <a:t>chémeia</a:t>
            </a:r>
            <a:endParaRPr lang="sk-SK" sz="3200" i="1" dirty="0">
              <a:solidFill>
                <a:prstClr val="black"/>
              </a:solidFill>
            </a:endParaRPr>
          </a:p>
          <a:p>
            <a:pPr marL="457200" lvl="0" indent="-457200">
              <a:buFont typeface="Wingdings" pitchFamily="2" charset="2"/>
              <a:buChar char="q"/>
            </a:pPr>
            <a:r>
              <a:rPr lang="sk-SK" sz="3200" i="1" dirty="0" err="1">
                <a:solidFill>
                  <a:prstClr val="black"/>
                </a:solidFill>
              </a:rPr>
              <a:t>al</a:t>
            </a:r>
            <a:r>
              <a:rPr lang="sk-SK" sz="3200" i="1" dirty="0">
                <a:solidFill>
                  <a:prstClr val="black"/>
                </a:solidFill>
              </a:rPr>
              <a:t> </a:t>
            </a:r>
            <a:r>
              <a:rPr lang="sk-SK" sz="3200" dirty="0">
                <a:solidFill>
                  <a:prstClr val="black"/>
                </a:solidFill>
              </a:rPr>
              <a:t>je arabský určitý člen </a:t>
            </a:r>
          </a:p>
          <a:p>
            <a:pPr marL="457200" lvl="0" indent="-457200">
              <a:buFont typeface="Wingdings" pitchFamily="2" charset="2"/>
              <a:buChar char="v"/>
            </a:pPr>
            <a:r>
              <a:rPr lang="sk-SK" sz="3200" dirty="0" err="1">
                <a:solidFill>
                  <a:prstClr val="black"/>
                </a:solidFill>
              </a:rPr>
              <a:t>al</a:t>
            </a:r>
            <a:r>
              <a:rPr lang="sk-SK" sz="3200" dirty="0">
                <a:solidFill>
                  <a:prstClr val="black"/>
                </a:solidFill>
              </a:rPr>
              <a:t> - </a:t>
            </a:r>
            <a:r>
              <a:rPr lang="sk-SK" sz="3200" dirty="0" err="1">
                <a:solidFill>
                  <a:prstClr val="black"/>
                </a:solidFill>
              </a:rPr>
              <a:t>kohol</a:t>
            </a:r>
            <a:r>
              <a:rPr lang="sk-SK" sz="3200" dirty="0">
                <a:solidFill>
                  <a:prstClr val="black"/>
                </a:solidFill>
              </a:rPr>
              <a:t> </a:t>
            </a:r>
          </a:p>
          <a:p>
            <a:pPr marL="457200" lvl="0" indent="-457200">
              <a:buFont typeface="Wingdings" pitchFamily="2" charset="2"/>
              <a:buChar char="v"/>
            </a:pPr>
            <a:r>
              <a:rPr lang="sk-SK" sz="3200" dirty="0" err="1">
                <a:solidFill>
                  <a:prstClr val="black"/>
                </a:solidFill>
              </a:rPr>
              <a:t>al</a:t>
            </a:r>
            <a:r>
              <a:rPr lang="sk-SK" sz="3200" dirty="0">
                <a:solidFill>
                  <a:prstClr val="black"/>
                </a:solidFill>
              </a:rPr>
              <a:t> - kália</a:t>
            </a:r>
          </a:p>
          <a:p>
            <a:pPr marL="457200" lvl="0" indent="-457200">
              <a:buFont typeface="Wingdings" pitchFamily="2" charset="2"/>
              <a:buChar char="v"/>
            </a:pPr>
            <a:r>
              <a:rPr lang="sk-SK" sz="3200" dirty="0">
                <a:solidFill>
                  <a:prstClr val="black"/>
                </a:solidFill>
              </a:rPr>
              <a:t>elixír (</a:t>
            </a:r>
            <a:r>
              <a:rPr lang="sk-SK" sz="3200" dirty="0" err="1">
                <a:solidFill>
                  <a:prstClr val="black"/>
                </a:solidFill>
              </a:rPr>
              <a:t>al</a:t>
            </a:r>
            <a:r>
              <a:rPr lang="sk-SK" sz="3200" dirty="0">
                <a:solidFill>
                  <a:prstClr val="black"/>
                </a:solidFill>
              </a:rPr>
              <a:t> - </a:t>
            </a:r>
            <a:r>
              <a:rPr lang="sk-SK" sz="3200" dirty="0" err="1">
                <a:solidFill>
                  <a:prstClr val="black"/>
                </a:solidFill>
              </a:rPr>
              <a:t>iksír</a:t>
            </a:r>
            <a:r>
              <a:rPr lang="sk-SK" sz="3200" dirty="0">
                <a:solidFill>
                  <a:prstClr val="black"/>
                </a:solidFill>
              </a:rPr>
              <a:t>)</a:t>
            </a:r>
          </a:p>
        </p:txBody>
      </p:sp>
    </p:spTree>
    <p:extLst>
      <p:ext uri="{BB962C8B-B14F-4D97-AF65-F5344CB8AC3E}">
        <p14:creationId xmlns:p14="http://schemas.microsoft.com/office/powerpoint/2010/main" val="228822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1589</TotalTime>
  <Words>1193</Words>
  <Application>Microsoft Office PowerPoint</Application>
  <PresentationFormat>On-screen Show (4:3)</PresentationFormat>
  <Paragraphs>193</Paragraphs>
  <Slides>42</Slides>
  <Notes>24</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Document</vt:lpstr>
      <vt:lpstr>PowerPoint Presentation</vt:lpstr>
      <vt:lpstr>Každodenná chémia  Kto sa bojí chémie, nech ani do lesa nechodí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Chémia vs. Petržalka</dc:title>
  <dc:creator>admin</dc:creator>
  <cp:lastModifiedBy>admin</cp:lastModifiedBy>
  <cp:revision>86</cp:revision>
  <dcterms:created xsi:type="dcterms:W3CDTF">2012-11-14T11:13:56Z</dcterms:created>
  <dcterms:modified xsi:type="dcterms:W3CDTF">2012-12-11T10:10:00Z</dcterms:modified>
</cp:coreProperties>
</file>