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83333333333333E-2"/>
          <c:y val="0.15892199803149609"/>
          <c:w val="0.95416666666666672"/>
          <c:h val="0.8192030019685039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36011251584193E-2"/>
          <c:y val="0.2495469980314961"/>
          <c:w val="0.81718749999999996"/>
          <c:h val="0.70357800196850395"/>
        </c:manualLayout>
      </c:layout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47000"/>
                  <a:alpha val="90000"/>
                </a:schemeClr>
              </a:solidFill>
              <a:ln w="19050">
                <a:solidFill>
                  <a:schemeClr val="accent3">
                    <a:shade val="47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shade val="47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shade val="47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6C2-4C77-8FB2-4D802E4CCAB2}"/>
              </c:ext>
            </c:extLst>
          </c:dPt>
          <c:dPt>
            <c:idx val="1"/>
            <c:bubble3D val="0"/>
            <c:spPr>
              <a:solidFill>
                <a:schemeClr val="accent3">
                  <a:shade val="65000"/>
                  <a:alpha val="90000"/>
                </a:schemeClr>
              </a:solidFill>
              <a:ln w="19050">
                <a:solidFill>
                  <a:schemeClr val="accent3">
                    <a:shade val="65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shade val="65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shade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C2-4C77-8FB2-4D802E4CCAB2}"/>
              </c:ext>
            </c:extLst>
          </c:dPt>
          <c:dPt>
            <c:idx val="2"/>
            <c:bubble3D val="0"/>
            <c:spPr>
              <a:solidFill>
                <a:schemeClr val="accent3">
                  <a:shade val="82000"/>
                  <a:alpha val="90000"/>
                </a:schemeClr>
              </a:solidFill>
              <a:ln w="19050">
                <a:solidFill>
                  <a:schemeClr val="accent3">
                    <a:shade val="82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shade val="82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shade val="82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C2-4C77-8FB2-4D802E4CCAB2}"/>
              </c:ext>
            </c:extLst>
          </c:dPt>
          <c:dPt>
            <c:idx val="3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6C2-4C77-8FB2-4D802E4CCAB2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  <a:alpha val="90000"/>
                </a:schemeClr>
              </a:solidFill>
              <a:ln w="19050">
                <a:solidFill>
                  <a:schemeClr val="accent3">
                    <a:tint val="83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tint val="83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tint val="83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C2-4C77-8FB2-4D802E4CCAB2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  <a:alpha val="90000"/>
                </a:schemeClr>
              </a:solidFill>
              <a:ln w="19050">
                <a:solidFill>
                  <a:schemeClr val="accent3">
                    <a:tint val="65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tint val="65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tint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F6C2-4C77-8FB2-4D802E4CCAB2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  <a:alpha val="90000"/>
                </a:schemeClr>
              </a:solidFill>
              <a:ln w="19050">
                <a:solidFill>
                  <a:schemeClr val="accent3">
                    <a:tint val="48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tint val="48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tint val="48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C2-4C77-8FB2-4D802E4CCAB2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85 000 </a:t>
                    </a:r>
                    <a:r>
                      <a:rPr lang="en-US" sz="1330" b="0" i="0" u="none" strike="noStrike" kern="1200" baseline="0" dirty="0">
                        <a:solidFill>
                          <a:srgbClr val="9BBB59">
                            <a:shade val="47000"/>
                          </a:srgbClr>
                        </a:solidFill>
                        <a:effectLst/>
                      </a:rPr>
                      <a:t>€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BBB59"/>
                  </a:solidFill>
                  <a:round/>
                </a:ln>
                <a:effectLst>
                  <a:outerShdw blurRad="50800" dist="38100" dir="2700000" algn="tl" rotWithShape="0">
                    <a:srgbClr val="9BBB5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shade val="47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C2-4C77-8FB2-4D802E4CCAB2}"/>
                </c:ext>
              </c:extLst>
            </c:dLbl>
            <c:dLbl>
              <c:idx val="1"/>
              <c:layout>
                <c:manualLayout>
                  <c:x val="-3.8609369853727274E-2"/>
                  <c:y val="-0.156101870078740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42 060 </a:t>
                    </a:r>
                    <a:r>
                      <a:rPr lang="en-US" sz="1330" b="0" i="0" u="none" strike="noStrike" kern="1200" baseline="0" dirty="0">
                        <a:solidFill>
                          <a:srgbClr val="9BBB59">
                            <a:shade val="65000"/>
                          </a:srgbClr>
                        </a:solidFill>
                        <a:effectLst/>
                      </a:rPr>
                      <a:t>€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BBB59"/>
                  </a:solidFill>
                  <a:round/>
                </a:ln>
                <a:effectLst>
                  <a:outerShdw blurRad="50800" dist="38100" dir="2700000" algn="tl" rotWithShape="0">
                    <a:srgbClr val="9BBB5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shade val="6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2-4C77-8FB2-4D802E4CCAB2}"/>
                </c:ext>
              </c:extLst>
            </c:dLbl>
            <c:dLbl>
              <c:idx val="2"/>
              <c:layout>
                <c:manualLayout>
                  <c:x val="0.13060602862922036"/>
                  <c:y val="-0.1181756889763779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37 100 </a:t>
                    </a:r>
                    <a:r>
                      <a:rPr lang="en-US" sz="1330" b="0" i="0" u="none" strike="noStrike" kern="1200" baseline="0" dirty="0">
                        <a:solidFill>
                          <a:srgbClr val="9BBB59">
                            <a:shade val="82000"/>
                          </a:srgbClr>
                        </a:solidFill>
                        <a:effectLst/>
                      </a:rPr>
                      <a:t>€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BBB59"/>
                  </a:solidFill>
                  <a:round/>
                </a:ln>
                <a:effectLst>
                  <a:outerShdw blurRad="50800" dist="38100" dir="2700000" algn="tl" rotWithShape="0">
                    <a:srgbClr val="9BBB5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shade val="82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C2-4C77-8FB2-4D802E4CCAB2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15 000 </a:t>
                    </a:r>
                    <a:r>
                      <a:rPr lang="en-US" sz="1330" b="0" i="0" u="none" strike="noStrike" kern="1200" baseline="0" dirty="0">
                        <a:solidFill>
                          <a:srgbClr val="9BBB59"/>
                        </a:solidFill>
                        <a:effectLst/>
                      </a:rPr>
                      <a:t>€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BBB59"/>
                  </a:solidFill>
                  <a:round/>
                </a:ln>
                <a:effectLst>
                  <a:outerShdw blurRad="50800" dist="38100" dir="2700000" algn="tl" rotWithShape="0">
                    <a:srgbClr val="9BBB5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C2-4C77-8FB2-4D802E4CCAB2}"/>
                </c:ext>
              </c:extLst>
            </c:dLbl>
            <c:dLbl>
              <c:idx val="4"/>
              <c:layout>
                <c:manualLayout>
                  <c:x val="0.12051769083156484"/>
                  <c:y val="5.11825787401574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/>
                      <a:t>10 000 </a:t>
                    </a:r>
                    <a:r>
                      <a:rPr lang="en-US" sz="1100" b="0" i="0" u="none" strike="noStrike" kern="1200" baseline="0" dirty="0">
                        <a:solidFill>
                          <a:srgbClr val="9BBB59">
                            <a:tint val="83000"/>
                          </a:srgbClr>
                        </a:solidFill>
                        <a:effectLst/>
                      </a:rPr>
                      <a:t>€</a:t>
                    </a:r>
                    <a:endParaRPr lang="en-US" sz="1100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BBB59"/>
                  </a:solidFill>
                  <a:round/>
                </a:ln>
                <a:effectLst>
                  <a:outerShdw blurRad="50800" dist="38100" dir="2700000" algn="tl" rotWithShape="0">
                    <a:srgbClr val="9BBB5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tint val="83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C2-4C77-8FB2-4D802E4CCAB2}"/>
                </c:ext>
              </c:extLst>
            </c:dLbl>
            <c:dLbl>
              <c:idx val="5"/>
              <c:layout>
                <c:manualLayout>
                  <c:x val="8.6268896091968236E-2"/>
                  <c:y val="6.29960629921259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9 000 </a:t>
                    </a:r>
                    <a:r>
                      <a:rPr lang="en-US" sz="1050" b="0" i="0" u="none" strike="noStrike" kern="1200" baseline="0" dirty="0">
                        <a:solidFill>
                          <a:srgbClr val="9BBB59">
                            <a:tint val="65000"/>
                          </a:srgbClr>
                        </a:solidFill>
                        <a:effectLst/>
                      </a:rPr>
                      <a:t>€</a:t>
                    </a:r>
                    <a:endParaRPr lang="en-US" sz="1050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BBB59"/>
                  </a:solidFill>
                  <a:round/>
                </a:ln>
                <a:effectLst>
                  <a:outerShdw blurRad="50800" dist="38100" dir="2700000" algn="tl" rotWithShape="0">
                    <a:srgbClr val="9BBB5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3">
                          <a:tint val="6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723434440549187E-2"/>
                      <c:h val="4.9437500000000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6C2-4C77-8FB2-4D802E4CCAB2}"/>
                </c:ext>
              </c:extLst>
            </c:dLbl>
            <c:dLbl>
              <c:idx val="6"/>
              <c:layout>
                <c:manualLayout>
                  <c:x val="9.4664237848001292E-2"/>
                  <c:y val="7.76744586614173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 dirty="0"/>
                      <a:t> 20 000 </a:t>
                    </a:r>
                    <a:r>
                      <a:rPr lang="en-US" sz="1100" b="0" i="0" u="none" strike="noStrike" baseline="0" dirty="0">
                        <a:effectLst/>
                      </a:rPr>
                      <a:t>€</a:t>
                    </a:r>
                    <a:endParaRPr lang="en-US" sz="1100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BBB59"/>
                  </a:solidFill>
                  <a:round/>
                </a:ln>
                <a:effectLst>
                  <a:outerShdw blurRad="50800" dist="38100" dir="2700000" algn="tl" rotWithShape="0">
                    <a:srgbClr val="9BBB5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tint val="48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61751648672588"/>
                      <c:h val="5.7593749999999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C2-4C77-8FB2-4D802E4CCAB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BBB59"/>
                </a:solidFill>
                <a:round/>
              </a:ln>
              <a:effectLst>
                <a:outerShdw blurRad="50800" dist="38100" dir="2700000" algn="tl" rotWithShape="0">
                  <a:srgbClr val="9BBB59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Hárok1!$A$2:$A$8</c:f>
              <c:strCache>
                <c:ptCount val="7"/>
                <c:pt idx="0">
                  <c:v>1. štv.</c:v>
                </c:pt>
                <c:pt idx="1">
                  <c:v>2. štv.</c:v>
                </c:pt>
                <c:pt idx="2">
                  <c:v>3. štv.</c:v>
                </c:pt>
                <c:pt idx="3">
                  <c:v>4. štv.</c:v>
                </c:pt>
                <c:pt idx="4">
                  <c:v>5. štv.</c:v>
                </c:pt>
                <c:pt idx="5">
                  <c:v>6. štv.</c:v>
                </c:pt>
                <c:pt idx="6">
                  <c:v>7. štv</c:v>
                </c:pt>
              </c:strCache>
            </c:strRef>
          </c:cat>
          <c:val>
            <c:numRef>
              <c:f>Hárok1!$B$2:$B$8</c:f>
              <c:numCache>
                <c:formatCode>General</c:formatCode>
                <c:ptCount val="7"/>
                <c:pt idx="0">
                  <c:v>85000</c:v>
                </c:pt>
                <c:pt idx="1">
                  <c:v>42060</c:v>
                </c:pt>
                <c:pt idx="2">
                  <c:v>37100</c:v>
                </c:pt>
                <c:pt idx="3">
                  <c:v>15000</c:v>
                </c:pt>
                <c:pt idx="4">
                  <c:v>10000</c:v>
                </c:pt>
                <c:pt idx="5">
                  <c:v>9000</c:v>
                </c:pt>
                <c:pt idx="6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2-4C77-8FB2-4D802E4CCAB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</cdr:x>
      <cdr:y>0.93073</cdr:y>
    </cdr:from>
    <cdr:to>
      <cdr:x>0.77291</cdr:x>
      <cdr:y>0.98313</cdr:y>
    </cdr:to>
    <cdr:sp macro="" textlink="">
      <cdr:nvSpPr>
        <cdr:cNvPr id="2" name="object 41">
          <a:extLst xmlns:a="http://schemas.openxmlformats.org/drawingml/2006/main">
            <a:ext uri="{FF2B5EF4-FFF2-40B4-BE49-F238E27FC236}">
              <a16:creationId xmlns:a16="http://schemas.microsoft.com/office/drawing/2014/main" id="{B8233812-253E-4188-9731-EB976F2C2D13}"/>
            </a:ext>
          </a:extLst>
        </cdr:cNvPr>
        <cdr:cNvSpPr txBox="1"/>
      </cdr:nvSpPr>
      <cdr:spPr>
        <a:xfrm xmlns:a="http://schemas.openxmlformats.org/drawingml/2006/main">
          <a:off x="3512553" y="3782476"/>
          <a:ext cx="838200" cy="2129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90194"/>
          </a:srgbClr>
        </a:solidFill>
        <a:ln xmlns:a="http://schemas.openxmlformats.org/drawingml/2006/main" w="12192">
          <a:solidFill>
            <a:srgbClr val="00642E"/>
          </a:solidFill>
        </a:ln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34925">
            <a:lnSpc>
              <a:spcPct val="100000"/>
            </a:lnSpc>
            <a:spcBef>
              <a:spcPts val="100"/>
            </a:spcBef>
          </a:pPr>
          <a:r>
            <a:rPr lang="sk-SK" sz="1300" spc="-10" dirty="0">
              <a:solidFill>
                <a:srgbClr val="00642E"/>
              </a:solidFill>
              <a:latin typeface="Arial"/>
              <a:cs typeface="Arial"/>
            </a:rPr>
            <a:t>Tlač novín</a:t>
          </a:r>
          <a:endParaRPr sz="1300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0.00812</cdr:x>
      <cdr:y>0.67906</cdr:y>
    </cdr:from>
    <cdr:to>
      <cdr:x>0.1868</cdr:x>
      <cdr:y>0.78067</cdr:y>
    </cdr:to>
    <cdr:sp macro="" textlink="">
      <cdr:nvSpPr>
        <cdr:cNvPr id="3" name="object 41">
          <a:extLst xmlns:a="http://schemas.openxmlformats.org/drawingml/2006/main">
            <a:ext uri="{FF2B5EF4-FFF2-40B4-BE49-F238E27FC236}">
              <a16:creationId xmlns:a16="http://schemas.microsoft.com/office/drawing/2014/main" id="{B8233812-253E-4188-9731-EB976F2C2D13}"/>
            </a:ext>
          </a:extLst>
        </cdr:cNvPr>
        <cdr:cNvSpPr txBox="1"/>
      </cdr:nvSpPr>
      <cdr:spPr>
        <a:xfrm xmlns:a="http://schemas.openxmlformats.org/drawingml/2006/main">
          <a:off x="45719" y="2759710"/>
          <a:ext cx="1005820" cy="41293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90194"/>
          </a:srgbClr>
        </a:solidFill>
        <a:ln xmlns:a="http://schemas.openxmlformats.org/drawingml/2006/main" w="12192">
          <a:solidFill>
            <a:srgbClr val="00642E"/>
          </a:solidFill>
        </a:ln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34925" algn="ctr">
            <a:lnSpc>
              <a:spcPct val="100000"/>
            </a:lnSpc>
            <a:spcBef>
              <a:spcPts val="100"/>
            </a:spcBef>
          </a:pPr>
          <a:r>
            <a:rPr lang="sk-SK" sz="1300" spc="-10" dirty="0">
              <a:solidFill>
                <a:srgbClr val="00642E"/>
              </a:solidFill>
              <a:latin typeface="Arial"/>
              <a:cs typeface="Arial"/>
            </a:rPr>
            <a:t>Distribúcia </a:t>
          </a:r>
          <a:br>
            <a:rPr lang="sk-SK" sz="1300" spc="-10" dirty="0">
              <a:solidFill>
                <a:srgbClr val="00642E"/>
              </a:solidFill>
              <a:latin typeface="Arial"/>
              <a:cs typeface="Arial"/>
            </a:rPr>
          </a:br>
          <a:r>
            <a:rPr lang="sk-SK" sz="1300" spc="-10" dirty="0">
              <a:solidFill>
                <a:srgbClr val="00642E"/>
              </a:solidFill>
              <a:latin typeface="Arial"/>
              <a:cs typeface="Arial"/>
            </a:rPr>
            <a:t>novín</a:t>
          </a:r>
          <a:endParaRPr sz="1300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0.32993</cdr:x>
      <cdr:y>0.14574</cdr:y>
    </cdr:from>
    <cdr:to>
      <cdr:x>0.49932</cdr:x>
      <cdr:y>0.24735</cdr:y>
    </cdr:to>
    <cdr:sp macro="" textlink="">
      <cdr:nvSpPr>
        <cdr:cNvPr id="4" name="object 41">
          <a:extLst xmlns:a="http://schemas.openxmlformats.org/drawingml/2006/main">
            <a:ext uri="{FF2B5EF4-FFF2-40B4-BE49-F238E27FC236}">
              <a16:creationId xmlns:a16="http://schemas.microsoft.com/office/drawing/2014/main" id="{B8233812-253E-4188-9731-EB976F2C2D13}"/>
            </a:ext>
          </a:extLst>
        </cdr:cNvPr>
        <cdr:cNvSpPr txBox="1"/>
      </cdr:nvSpPr>
      <cdr:spPr>
        <a:xfrm xmlns:a="http://schemas.openxmlformats.org/drawingml/2006/main">
          <a:off x="1857213" y="592288"/>
          <a:ext cx="953520" cy="41293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90194"/>
          </a:srgbClr>
        </a:solidFill>
        <a:ln xmlns:a="http://schemas.openxmlformats.org/drawingml/2006/main" w="12192">
          <a:solidFill>
            <a:srgbClr val="00642E"/>
          </a:solidFill>
        </a:ln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34925" algn="ctr">
            <a:lnSpc>
              <a:spcPct val="100000"/>
            </a:lnSpc>
            <a:spcBef>
              <a:spcPts val="100"/>
            </a:spcBef>
          </a:pPr>
          <a:r>
            <a:rPr lang="sk-SK" sz="1300" spc="-10" dirty="0">
              <a:solidFill>
                <a:srgbClr val="00642E"/>
              </a:solidFill>
              <a:latin typeface="Arial"/>
              <a:cs typeface="Arial"/>
            </a:rPr>
            <a:t>Web a domény</a:t>
          </a:r>
          <a:endParaRPr sz="1300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0.11814</cdr:x>
      <cdr:y>0.33203</cdr:y>
    </cdr:from>
    <cdr:to>
      <cdr:x>0.23995</cdr:x>
      <cdr:y>0.38441</cdr:y>
    </cdr:to>
    <cdr:sp macro="" textlink="">
      <cdr:nvSpPr>
        <cdr:cNvPr id="5" name="object 41">
          <a:extLst xmlns:a="http://schemas.openxmlformats.org/drawingml/2006/main">
            <a:ext uri="{FF2B5EF4-FFF2-40B4-BE49-F238E27FC236}">
              <a16:creationId xmlns:a16="http://schemas.microsoft.com/office/drawing/2014/main" id="{B8233812-253E-4188-9731-EB976F2C2D13}"/>
            </a:ext>
          </a:extLst>
        </cdr:cNvPr>
        <cdr:cNvSpPr txBox="1"/>
      </cdr:nvSpPr>
      <cdr:spPr>
        <a:xfrm xmlns:a="http://schemas.openxmlformats.org/drawingml/2006/main">
          <a:off x="665024" y="1349375"/>
          <a:ext cx="685667" cy="2128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90194"/>
          </a:srgbClr>
        </a:solidFill>
        <a:ln xmlns:a="http://schemas.openxmlformats.org/drawingml/2006/main" w="12192">
          <a:solidFill>
            <a:srgbClr val="00642E"/>
          </a:solidFill>
        </a:ln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34925">
            <a:lnSpc>
              <a:spcPct val="100000"/>
            </a:lnSpc>
            <a:spcBef>
              <a:spcPts val="100"/>
            </a:spcBef>
          </a:pPr>
          <a:r>
            <a:rPr lang="sk-SK" sz="1300" spc="-10" dirty="0">
              <a:solidFill>
                <a:srgbClr val="00642E"/>
              </a:solidFill>
              <a:latin typeface="Arial"/>
              <a:cs typeface="Arial"/>
            </a:rPr>
            <a:t>Licencie</a:t>
          </a:r>
          <a:endParaRPr sz="1300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0.00263</cdr:x>
      <cdr:y>0.41354</cdr:y>
    </cdr:from>
    <cdr:to>
      <cdr:x>0.18668</cdr:x>
      <cdr:y>0.51515</cdr:y>
    </cdr:to>
    <cdr:sp macro="" textlink="">
      <cdr:nvSpPr>
        <cdr:cNvPr id="6" name="object 41">
          <a:extLst xmlns:a="http://schemas.openxmlformats.org/drawingml/2006/main">
            <a:ext uri="{FF2B5EF4-FFF2-40B4-BE49-F238E27FC236}">
              <a16:creationId xmlns:a16="http://schemas.microsoft.com/office/drawing/2014/main" id="{E1086AC0-9CDF-4073-B709-467F6B880455}"/>
            </a:ext>
          </a:extLst>
        </cdr:cNvPr>
        <cdr:cNvSpPr txBox="1"/>
      </cdr:nvSpPr>
      <cdr:spPr>
        <a:xfrm xmlns:a="http://schemas.openxmlformats.org/drawingml/2006/main">
          <a:off x="14806" y="1680622"/>
          <a:ext cx="1036053" cy="41293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90194"/>
          </a:srgbClr>
        </a:solidFill>
        <a:ln xmlns:a="http://schemas.openxmlformats.org/drawingml/2006/main" w="12192">
          <a:solidFill>
            <a:srgbClr val="00642E"/>
          </a:solidFill>
        </a:ln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925" algn="ctr">
            <a:lnSpc>
              <a:spcPct val="100000"/>
            </a:lnSpc>
            <a:spcBef>
              <a:spcPts val="100"/>
            </a:spcBef>
          </a:pPr>
          <a:r>
            <a:rPr lang="sk-SK" sz="1300" spc="-10" dirty="0">
              <a:solidFill>
                <a:srgbClr val="00642E"/>
              </a:solidFill>
              <a:latin typeface="Arial"/>
              <a:cs typeface="Arial"/>
            </a:rPr>
            <a:t>Podcasty a relácie</a:t>
          </a:r>
          <a:endParaRPr sz="1300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0.18405</cdr:x>
      <cdr:y>0.25113</cdr:y>
    </cdr:from>
    <cdr:to>
      <cdr:x>0.30586</cdr:x>
      <cdr:y>0.30352</cdr:y>
    </cdr:to>
    <cdr:sp macro="" textlink="">
      <cdr:nvSpPr>
        <cdr:cNvPr id="7" name="object 41">
          <a:extLst xmlns:a="http://schemas.openxmlformats.org/drawingml/2006/main">
            <a:ext uri="{FF2B5EF4-FFF2-40B4-BE49-F238E27FC236}">
              <a16:creationId xmlns:a16="http://schemas.microsoft.com/office/drawing/2014/main" id="{AFD8F5EE-D1C3-45C7-A2EB-E81A16D53620}"/>
            </a:ext>
          </a:extLst>
        </cdr:cNvPr>
        <cdr:cNvSpPr txBox="1"/>
      </cdr:nvSpPr>
      <cdr:spPr>
        <a:xfrm xmlns:a="http://schemas.openxmlformats.org/drawingml/2006/main">
          <a:off x="1036053" y="1020608"/>
          <a:ext cx="685667" cy="2128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90194"/>
          </a:srgbClr>
        </a:solidFill>
        <a:ln xmlns:a="http://schemas.openxmlformats.org/drawingml/2006/main" w="12192">
          <a:solidFill>
            <a:srgbClr val="00642E"/>
          </a:solidFill>
        </a:ln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925">
            <a:lnSpc>
              <a:spcPct val="100000"/>
            </a:lnSpc>
            <a:spcBef>
              <a:spcPts val="100"/>
            </a:spcBef>
          </a:pPr>
          <a:r>
            <a:rPr lang="sk-SK" sz="1300" spc="-10" dirty="0">
              <a:solidFill>
                <a:srgbClr val="00642E"/>
              </a:solidFill>
              <a:latin typeface="Arial"/>
              <a:cs typeface="Arial"/>
            </a:rPr>
            <a:t>Služby</a:t>
          </a:r>
          <a:endParaRPr sz="1300" dirty="0">
            <a:latin typeface="Arial"/>
            <a:cs typeface="Arial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2754" y="866089"/>
            <a:ext cx="4700270" cy="22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4343399"/>
            <a:ext cx="8991600" cy="685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3722" y="271652"/>
            <a:ext cx="789655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08724"/>
            <a:ext cx="7299959" cy="328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petrzalka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odnety.petrzalka.s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acebook.com/bratislavapetrzalk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petrzalka.sk/novin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pp.monitora.sk/article/1069665779/294b8d751b6cfca1e539?topic_monitor=34719&amp;auth=eyJ0eXAiOiJKV1QiLCJhbGciOiJIUzI1NiJ9.eyJleHAiOjE2ODIyNTQyOTEsIndpZCI6MTA5NDIsImFpZCI6MTA2OTY2NTc3OSwidGlkIjozNDcxOX0.rZZ_EUZ6UqDu_HBme8VPuC1cZL8LDroKGlvFkmuLMg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%40bratislavapetrzalk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%40bratislavapetrzalk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754" y="866089"/>
            <a:ext cx="470027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KOMUNIKAČNÁ STRATÉGIA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b="1" spc="-10" dirty="0">
                <a:solidFill>
                  <a:srgbClr val="FFFFFF"/>
                </a:solidFill>
                <a:latin typeface="Arial"/>
                <a:cs typeface="Arial"/>
              </a:rPr>
              <a:t>PETRŽALKY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7008" y="3070605"/>
            <a:ext cx="165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84098" y="400938"/>
            <a:ext cx="275399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lang="sk-SK" sz="2000" b="1" spc="-10" dirty="0">
                <a:solidFill>
                  <a:srgbClr val="00AF50"/>
                </a:solidFill>
                <a:latin typeface="Arial"/>
                <a:cs typeface="Arial"/>
              </a:rPr>
              <a:t>PLÁN 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FINANCIÍ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43805" y="270763"/>
            <a:ext cx="3175000" cy="6819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6220" marR="5080" indent="-224154">
              <a:lnSpc>
                <a:spcPts val="2530"/>
              </a:lnSpc>
              <a:spcBef>
                <a:spcPts val="270"/>
              </a:spcBef>
            </a:pPr>
            <a:r>
              <a:rPr sz="2200" dirty="0">
                <a:solidFill>
                  <a:srgbClr val="000000"/>
                </a:solidFill>
              </a:rPr>
              <a:t>ROZPOČET</a:t>
            </a:r>
            <a:r>
              <a:rPr sz="2200" spc="-10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REFERÁTU </a:t>
            </a:r>
            <a:r>
              <a:rPr sz="2200" dirty="0">
                <a:solidFill>
                  <a:srgbClr val="000000"/>
                </a:solidFill>
              </a:rPr>
              <a:t>KOMUNIKÁCIE</a:t>
            </a:r>
            <a:r>
              <a:rPr sz="2200" spc="-135" dirty="0">
                <a:solidFill>
                  <a:srgbClr val="000000"/>
                </a:solidFill>
              </a:rPr>
              <a:t> </a:t>
            </a:r>
            <a:r>
              <a:rPr sz="2200" spc="-20" dirty="0">
                <a:solidFill>
                  <a:srgbClr val="000000"/>
                </a:solidFill>
              </a:rPr>
              <a:t>202</a:t>
            </a:r>
            <a:r>
              <a:rPr lang="sk-SK" sz="2200" spc="-20" dirty="0">
                <a:solidFill>
                  <a:srgbClr val="000000"/>
                </a:solidFill>
              </a:rPr>
              <a:t>5</a:t>
            </a:r>
            <a:endParaRPr sz="2200" dirty="0"/>
          </a:p>
        </p:txBody>
      </p:sp>
      <p:sp>
        <p:nvSpPr>
          <p:cNvPr id="43" name="object 43"/>
          <p:cNvSpPr txBox="1"/>
          <p:nvPr/>
        </p:nvSpPr>
        <p:spPr>
          <a:xfrm>
            <a:off x="538377" y="993226"/>
            <a:ext cx="2845435" cy="3714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v </a:t>
            </a:r>
            <a:r>
              <a:rPr sz="1400" dirty="0" err="1">
                <a:latin typeface="Arial"/>
                <a:cs typeface="Arial"/>
              </a:rPr>
              <a:t>roku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</a:t>
            </a:r>
            <a:r>
              <a:rPr lang="sk-SK" sz="1400" dirty="0">
                <a:latin typeface="Arial"/>
                <a:cs typeface="Arial"/>
              </a:rPr>
              <a:t>5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referát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komunikácie </a:t>
            </a:r>
            <a:r>
              <a:rPr sz="1400" dirty="0">
                <a:latin typeface="Arial"/>
                <a:cs typeface="Arial"/>
              </a:rPr>
              <a:t>hospodári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 err="1">
                <a:latin typeface="Arial"/>
                <a:cs typeface="Arial"/>
              </a:rPr>
              <a:t>rozpočtom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lang="sk-SK" sz="1400" b="1" dirty="0">
                <a:latin typeface="Arial"/>
                <a:cs typeface="Arial"/>
              </a:rPr>
              <a:t>232 000 </a:t>
            </a:r>
            <a:r>
              <a:rPr sz="1400" b="1" dirty="0">
                <a:latin typeface="Arial"/>
                <a:cs typeface="Arial"/>
              </a:rPr>
              <a:t>EUR</a:t>
            </a:r>
            <a:endParaRPr lang="sk-SK" sz="1400" b="1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sk-SK" sz="1400" dirty="0">
                <a:latin typeface="Arial"/>
                <a:cs typeface="Arial"/>
              </a:rPr>
              <a:t>najviac financií počíta s </a:t>
            </a:r>
            <a:r>
              <a:rPr lang="sk-SK" sz="1400" b="1" dirty="0">
                <a:solidFill>
                  <a:srgbClr val="00B050"/>
                </a:solidFill>
                <a:latin typeface="Arial"/>
                <a:cs typeface="Arial"/>
              </a:rPr>
              <a:t>tlačou a distribúciou samosprávnych novín </a:t>
            </a:r>
            <a:r>
              <a:rPr lang="sk-SK" sz="1400" b="1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sk-SK" sz="1400" b="1" dirty="0">
                <a:latin typeface="Arial"/>
                <a:cs typeface="Arial"/>
              </a:rPr>
              <a:t>85 000 EUR)</a:t>
            </a:r>
          </a:p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sk-SK" sz="1400" dirty="0">
                <a:latin typeface="Arial"/>
                <a:cs typeface="Arial"/>
              </a:rPr>
              <a:t>rovnaká suma je vyčlenená na </a:t>
            </a:r>
            <a:r>
              <a:rPr lang="sk-SK" sz="1400" b="1" dirty="0">
                <a:solidFill>
                  <a:srgbClr val="00B050"/>
                </a:solidFill>
                <a:latin typeface="Arial"/>
                <a:cs typeface="Arial"/>
              </a:rPr>
              <a:t>propagáciu, reklamu MČ a inzerciu </a:t>
            </a:r>
            <a:r>
              <a:rPr lang="sk-SK" sz="1400" dirty="0">
                <a:solidFill>
                  <a:schemeClr val="tx1"/>
                </a:solidFill>
                <a:latin typeface="Arial"/>
                <a:cs typeface="Arial"/>
              </a:rPr>
              <a:t>v relevantných médiách</a:t>
            </a:r>
          </a:p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lang="sk-SK" sz="1400" dirty="0">
                <a:latin typeface="Arial"/>
                <a:cs typeface="Arial"/>
              </a:rPr>
              <a:t>navýšenie sumy na webhosting a domény na </a:t>
            </a:r>
            <a:r>
              <a:rPr lang="sk-SK" sz="1400" b="1" dirty="0">
                <a:latin typeface="Arial"/>
                <a:cs typeface="Arial"/>
              </a:rPr>
              <a:t>20 000 EUR </a:t>
            </a:r>
            <a:r>
              <a:rPr lang="sk-SK" sz="1400" dirty="0">
                <a:latin typeface="Arial"/>
                <a:cs typeface="Arial"/>
              </a:rPr>
              <a:t>je spôsobené primárne </a:t>
            </a:r>
            <a:r>
              <a:rPr lang="sk-SK" sz="1400" b="1" dirty="0">
                <a:solidFill>
                  <a:srgbClr val="00B050"/>
                </a:solidFill>
                <a:latin typeface="Arial"/>
                <a:cs typeface="Arial"/>
              </a:rPr>
              <a:t>snahou o vytvorenie novej webovej stránky</a:t>
            </a:r>
            <a:r>
              <a:rPr lang="sk-SK" sz="1400" dirty="0">
                <a:latin typeface="Arial"/>
                <a:cs typeface="Arial"/>
              </a:rPr>
              <a:t> (s predpokladom externého zadania)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46" name="Graf 45">
            <a:extLst>
              <a:ext uri="{FF2B5EF4-FFF2-40B4-BE49-F238E27FC236}">
                <a16:creationId xmlns:a16="http://schemas.microsoft.com/office/drawing/2014/main" id="{2F91B5DD-6565-4F4A-90B4-A72E906A8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138166"/>
              </p:ext>
            </p:extLst>
          </p:nvPr>
        </p:nvGraphicFramePr>
        <p:xfrm>
          <a:off x="-2560053" y="67856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Graf 49">
            <a:extLst>
              <a:ext uri="{FF2B5EF4-FFF2-40B4-BE49-F238E27FC236}">
                <a16:creationId xmlns:a16="http://schemas.microsoft.com/office/drawing/2014/main" id="{F14A3FF4-4D11-497B-A8CB-C0E2A896F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4595"/>
              </p:ext>
            </p:extLst>
          </p:nvPr>
        </p:nvGraphicFramePr>
        <p:xfrm>
          <a:off x="3546173" y="400938"/>
          <a:ext cx="56290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object 41">
            <a:extLst>
              <a:ext uri="{FF2B5EF4-FFF2-40B4-BE49-F238E27FC236}">
                <a16:creationId xmlns:a16="http://schemas.microsoft.com/office/drawing/2014/main" id="{B8233812-253E-4188-9731-EB976F2C2D13}"/>
              </a:ext>
            </a:extLst>
          </p:cNvPr>
          <p:cNvSpPr txBox="1"/>
          <p:nvPr/>
        </p:nvSpPr>
        <p:spPr>
          <a:xfrm>
            <a:off x="7661469" y="1581150"/>
            <a:ext cx="929640" cy="231775"/>
          </a:xfrm>
          <a:prstGeom prst="rect">
            <a:avLst/>
          </a:prstGeom>
          <a:solidFill>
            <a:srgbClr val="FFFFFF">
              <a:alpha val="90194"/>
            </a:srgbClr>
          </a:solidFill>
          <a:ln w="12192">
            <a:solidFill>
              <a:srgbClr val="00642E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00642E"/>
                </a:solidFill>
                <a:latin typeface="Arial"/>
                <a:cs typeface="Arial"/>
              </a:rPr>
              <a:t>Propagácia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561" y="1663700"/>
            <a:ext cx="54851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Ďakujeme,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že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sa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zaujímate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-50" dirty="0">
                <a:solidFill>
                  <a:srgbClr val="FFFFFF"/>
                </a:solidFill>
              </a:rPr>
              <a:t>o </a:t>
            </a:r>
            <a:r>
              <a:rPr sz="3200" dirty="0">
                <a:solidFill>
                  <a:srgbClr val="FFFFFF"/>
                </a:solidFill>
              </a:rPr>
              <a:t>veci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verejné</a:t>
            </a:r>
            <a:r>
              <a:rPr sz="3200" spc="-5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spolu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</a:t>
            </a:r>
            <a:r>
              <a:rPr sz="3200" spc="-3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nami.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291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5202" y="551433"/>
            <a:ext cx="7075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KTO?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ČO?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AKO?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PREČO?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496060"/>
            <a:ext cx="7370445" cy="9277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99085" marR="5080" indent="-287020">
              <a:lnSpc>
                <a:spcPct val="90000"/>
              </a:lnSpc>
              <a:spcBef>
                <a:spcPts val="28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solidFill>
                  <a:srgbClr val="00AF50"/>
                </a:solidFill>
                <a:latin typeface="Arial"/>
                <a:cs typeface="Arial"/>
              </a:rPr>
              <a:t>referát</a:t>
            </a:r>
            <a:r>
              <a:rPr sz="16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AF50"/>
                </a:solidFill>
                <a:latin typeface="Arial"/>
                <a:cs typeface="Arial"/>
              </a:rPr>
              <a:t>komunikácie</a:t>
            </a:r>
            <a:r>
              <a:rPr sz="16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spolupráci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príslušnými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odbornými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útvarmi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volenými </a:t>
            </a:r>
            <a:r>
              <a:rPr sz="1600" dirty="0">
                <a:latin typeface="Arial"/>
                <a:cs typeface="Arial"/>
              </a:rPr>
              <a:t>orgánmi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zastrešuje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komplexnú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externú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komunikáciu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miestneho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úradu</a:t>
            </a:r>
            <a:r>
              <a:rPr sz="1600" b="1" spc="-50" dirty="0">
                <a:latin typeface="Arial"/>
                <a:cs typeface="Arial"/>
              </a:rPr>
              <a:t> a </a:t>
            </a:r>
            <a:r>
              <a:rPr sz="1600" b="1" dirty="0">
                <a:latin typeface="Arial"/>
                <a:cs typeface="Arial"/>
              </a:rPr>
              <a:t>mestskej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časti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smerom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verejnosti,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médiám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či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partnerom,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ako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aj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internú </a:t>
            </a:r>
            <a:r>
              <a:rPr sz="1600" b="1" dirty="0">
                <a:latin typeface="Arial"/>
                <a:cs typeface="Arial"/>
              </a:rPr>
              <a:t>komunikáciu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smerom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zamestnancom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organizáciám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samosprávy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2576575"/>
            <a:ext cx="2654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komunikačné</a:t>
            </a:r>
            <a:r>
              <a:rPr sz="16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platformy: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628" y="2576575"/>
            <a:ext cx="36322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A)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web,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newsletter,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push,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SMS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B)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podnety,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Arial"/>
                <a:cs typeface="Arial"/>
              </a:rPr>
              <a:t>Odkazprestarostu.sk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C)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sociálne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siete,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četovacie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aplikácie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D)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noviny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AF50"/>
                </a:solidFill>
                <a:latin typeface="Arial"/>
                <a:cs typeface="Arial"/>
              </a:rPr>
              <a:t>Naša</a:t>
            </a:r>
            <a:r>
              <a:rPr sz="1600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Arial"/>
                <a:cs typeface="Arial"/>
              </a:rPr>
              <a:t>Petržalka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E)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médiá,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partneri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participácia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F)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foto,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video,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audio,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grafika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print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b="1" dirty="0">
                <a:latin typeface="Arial"/>
                <a:cs typeface="Arial"/>
              </a:rPr>
              <a:t>G)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darčekové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predmety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91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WEB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  <a:r>
              <a:rPr spc="-10" dirty="0">
                <a:solidFill>
                  <a:srgbClr val="000000"/>
                </a:solidFill>
              </a:rPr>
              <a:t>.SK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450455" cy="31349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Kód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nevlastníme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(2012)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integrovaný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Messenger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ošetrené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cookies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úprava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obsahu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vizuálu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nový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newsletter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push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notifikácie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redizajn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vlastná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appka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0679"/>
            <a:ext cx="3950208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5"/>
              </a:spcBef>
            </a:pPr>
            <a:r>
              <a:rPr dirty="0"/>
              <a:t>PETRŽALKA</a:t>
            </a:r>
            <a:r>
              <a:rPr spc="-225" dirty="0"/>
              <a:t> </a:t>
            </a:r>
            <a:r>
              <a:rPr spc="-10" dirty="0">
                <a:solidFill>
                  <a:srgbClr val="000000"/>
                </a:solidFill>
              </a:rPr>
              <a:t>ODPOVEDÁ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954645" cy="335470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podnety.petrzalka.sk</a:t>
            </a:r>
            <a:r>
              <a:rPr sz="2400" spc="-1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(2023)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práca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komunitou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nielen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na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sociálnych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sieťach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lang="sk-SK" sz="2400" dirty="0">
                <a:latin typeface="Arial"/>
                <a:cs typeface="Arial"/>
              </a:rPr>
              <a:t>kontakt cez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WhatsApp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aktívna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správa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Google</a:t>
            </a:r>
            <a:endParaRPr sz="2400" dirty="0">
              <a:latin typeface="Arial"/>
              <a:cs typeface="Arial"/>
            </a:endParaRPr>
          </a:p>
          <a:p>
            <a:pPr marL="355600" marR="453136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Odkazprestarostu.sk </a:t>
            </a:r>
            <a:r>
              <a:rPr sz="2400" dirty="0">
                <a:latin typeface="Arial"/>
                <a:cs typeface="Arial"/>
              </a:rPr>
              <a:t>uprataný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prechod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na </a:t>
            </a:r>
            <a:r>
              <a:rPr sz="2400" dirty="0">
                <a:latin typeface="Arial"/>
                <a:cs typeface="Arial"/>
              </a:rPr>
              <a:t>vlastné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riešenie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0679"/>
            <a:ext cx="3950208" cy="2962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000000"/>
                </a:solidFill>
              </a:rPr>
              <a:t>KOMUNITA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8027670" cy="3574697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b="1" dirty="0">
                <a:latin typeface="Arial"/>
                <a:cs typeface="Arial"/>
              </a:rPr>
              <a:t>Vylepšenia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2021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až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2026</a:t>
            </a:r>
            <a:r>
              <a:rPr b="1" dirty="0">
                <a:latin typeface="Arial"/>
                <a:cs typeface="Arial"/>
              </a:rPr>
              <a:t>	</a:t>
            </a:r>
            <a:r>
              <a:rPr spc="-10" dirty="0">
                <a:latin typeface="Arial"/>
                <a:cs typeface="Arial"/>
              </a:rPr>
              <a:t>Profesionálny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nástroj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(2021)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komunitný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projekt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endParaRPr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err="1">
                <a:solidFill>
                  <a:srgbClr val="00AF50"/>
                </a:solidFill>
                <a:latin typeface="Arial"/>
                <a:cs typeface="Arial"/>
              </a:rPr>
              <a:t>petržalskej</a:t>
            </a:r>
            <a:r>
              <a:rPr spc="-1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10" dirty="0" err="1">
                <a:solidFill>
                  <a:srgbClr val="00AF50"/>
                </a:solidFill>
                <a:latin typeface="Arial"/>
                <a:cs typeface="Arial"/>
              </a:rPr>
              <a:t>obývačky</a:t>
            </a:r>
            <a:r>
              <a:rPr lang="sk-SK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br>
              <a:rPr lang="sk-SK" spc="-10" dirty="0">
                <a:solidFill>
                  <a:srgbClr val="00AF50"/>
                </a:solidFill>
                <a:latin typeface="Arial"/>
                <a:cs typeface="Arial"/>
              </a:rPr>
            </a:br>
            <a:r>
              <a:rPr lang="sk-SK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sk-SK" spc="-10" dirty="0">
                <a:solidFill>
                  <a:srgbClr val="00AF50"/>
                </a:solidFill>
                <a:latin typeface="Arial"/>
                <a:cs typeface="Arial"/>
              </a:rPr>
              <a:t> Sídlisko možností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lang="sk-SK" dirty="0">
                <a:latin typeface="Arial"/>
                <a:cs typeface="Arial"/>
              </a:rPr>
              <a:t>Spravodajská relácia </a:t>
            </a:r>
            <a:br>
              <a:rPr lang="sk-SK" dirty="0">
                <a:latin typeface="Arial"/>
                <a:cs typeface="Arial"/>
              </a:rPr>
            </a:br>
            <a:r>
              <a:rPr lang="sk-SK" dirty="0">
                <a:solidFill>
                  <a:srgbClr val="00B050"/>
                </a:solidFill>
                <a:latin typeface="Arial"/>
                <a:cs typeface="Arial"/>
              </a:rPr>
              <a:t>Petržalský kompas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err="1">
                <a:latin typeface="Arial"/>
                <a:cs typeface="Arial"/>
              </a:rPr>
              <a:t>kampane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sponzoring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verifikácia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nastavenie</a:t>
            </a:r>
            <a:endParaRPr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Facebook</a:t>
            </a:r>
            <a:r>
              <a:rPr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Google</a:t>
            </a:r>
            <a:r>
              <a:rPr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účtov</a:t>
            </a:r>
            <a:endParaRPr dirty="0">
              <a:latin typeface="Arial"/>
              <a:cs typeface="Arial"/>
            </a:endParaRPr>
          </a:p>
          <a:p>
            <a:pPr marL="355600" marR="423989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Instagram</a:t>
            </a:r>
            <a:r>
              <a:rPr lang="sk-SK" spc="-65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sk-SK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AF50"/>
                </a:solidFill>
                <a:latin typeface="Arial"/>
                <a:cs typeface="Arial"/>
              </a:rPr>
              <a:t>LinkedIn</a:t>
            </a:r>
            <a:r>
              <a:rPr lang="sk-SK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sk-SK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sk-SK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00AF50"/>
                </a:solidFill>
                <a:latin typeface="Arial"/>
                <a:cs typeface="Arial"/>
              </a:rPr>
              <a:t>Threads</a:t>
            </a:r>
            <a:r>
              <a:rPr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ako </a:t>
            </a:r>
            <a:r>
              <a:rPr dirty="0">
                <a:latin typeface="Arial"/>
                <a:cs typeface="Arial"/>
              </a:rPr>
              <a:t>nové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kanály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2204"/>
            <a:ext cx="3950208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636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NAŠA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869555" cy="342772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Najlepšie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kraji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TIS</a:t>
            </a:r>
            <a:r>
              <a:rPr sz="240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(2021)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redizajn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vlastné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témy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zlepšovanie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distribúcie</a:t>
            </a:r>
            <a:endParaRPr sz="2400" dirty="0">
              <a:latin typeface="Arial"/>
              <a:cs typeface="Arial"/>
            </a:endParaRPr>
          </a:p>
          <a:p>
            <a:pPr marL="355600" marR="405257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prepájanie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offline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online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dohľad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Redakčnej</a:t>
            </a:r>
            <a:r>
              <a:rPr sz="2400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Arial"/>
                <a:cs typeface="Arial"/>
              </a:rPr>
              <a:t>rady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 err="1">
                <a:latin typeface="Arial"/>
                <a:cs typeface="Arial"/>
              </a:rPr>
              <a:t>náklad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lang="sk-SK" sz="240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nový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cenník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inzercia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1000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(2021)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na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cca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45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000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EUR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(2023)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2396" y="1632204"/>
            <a:ext cx="3947159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PETRŽALKA</a:t>
            </a:r>
            <a:r>
              <a:rPr spc="-204" dirty="0"/>
              <a:t> </a:t>
            </a:r>
            <a:r>
              <a:rPr dirty="0">
                <a:solidFill>
                  <a:srgbClr val="000000"/>
                </a:solidFill>
              </a:rPr>
              <a:t>PRE</a:t>
            </a:r>
            <a:r>
              <a:rPr spc="-10" dirty="0">
                <a:solidFill>
                  <a:srgbClr val="000000"/>
                </a:solidFill>
              </a:rPr>
              <a:t> VŠETKÝCH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433945" cy="335470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Monitoring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médií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(2021)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sledujeme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kto,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čo,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prečo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kde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nás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hovorí</a:t>
            </a:r>
            <a:endParaRPr sz="2400">
              <a:latin typeface="Arial"/>
              <a:cs typeface="Arial"/>
            </a:endParaRPr>
          </a:p>
          <a:p>
            <a:pPr marL="355600" marR="356044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zrušenie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dotácie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tvBA</a:t>
            </a:r>
            <a:r>
              <a:rPr sz="2400" spc="-1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ako </a:t>
            </a:r>
            <a:r>
              <a:rPr sz="2400" spc="-10" dirty="0">
                <a:latin typeface="Arial"/>
                <a:cs typeface="Arial"/>
              </a:rPr>
              <a:t>preferovanému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médiu</a:t>
            </a:r>
            <a:endParaRPr sz="2400">
              <a:latin typeface="Arial"/>
              <a:cs typeface="Arial"/>
            </a:endParaRPr>
          </a:p>
          <a:p>
            <a:pPr marL="355600" marR="382016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odpovedáme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všetky </a:t>
            </a:r>
            <a:r>
              <a:rPr sz="2400" dirty="0">
                <a:latin typeface="Arial"/>
                <a:cs typeface="Arial"/>
              </a:rPr>
              <a:t>otázky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všetkým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médiám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participácie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prieskumy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632204"/>
            <a:ext cx="3950208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91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ZELENÁ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724"/>
            <a:ext cx="7113905" cy="32810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sz="2400" b="1" dirty="0">
                <a:latin typeface="Arial"/>
                <a:cs typeface="Arial"/>
              </a:rPr>
              <a:t>Vylepšenia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2021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2026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Dizajn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manuál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(2019)</a:t>
            </a:r>
            <a:endParaRPr sz="2400">
              <a:latin typeface="Arial"/>
              <a:cs typeface="Arial"/>
            </a:endParaRPr>
          </a:p>
          <a:p>
            <a:pPr marL="355600" marR="334137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implementácia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nového </a:t>
            </a:r>
            <a:r>
              <a:rPr sz="2400" dirty="0">
                <a:latin typeface="Arial"/>
                <a:cs typeface="Arial"/>
              </a:rPr>
              <a:t>dizajn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manuálu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Petržalka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praxi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naprieč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kanálmi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vlastné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foto,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video,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audio,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graficka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aj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outdoor</a:t>
            </a:r>
            <a:endParaRPr sz="2400">
              <a:latin typeface="Arial"/>
              <a:cs typeface="Arial"/>
            </a:endParaRPr>
          </a:p>
          <a:p>
            <a:pPr marL="355600" marR="383349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spolupráca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Arial"/>
                <a:cs typeface="Arial"/>
              </a:rPr>
              <a:t>SPŠE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Hálova</a:t>
            </a:r>
            <a:r>
              <a:rPr sz="2400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16</a:t>
            </a:r>
            <a:r>
              <a:rPr sz="2400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jej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rozvoj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59" y="1632204"/>
            <a:ext cx="3913632" cy="2961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4079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JEDNA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10" dirty="0"/>
              <a:t>PETRŽALKA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4201160" algn="l"/>
              </a:tabLst>
            </a:pPr>
            <a:r>
              <a:rPr dirty="0"/>
              <a:t>Vylepšenia</a:t>
            </a:r>
            <a:r>
              <a:rPr spc="-60" dirty="0"/>
              <a:t> </a:t>
            </a:r>
            <a:r>
              <a:rPr dirty="0"/>
              <a:t>2021</a:t>
            </a:r>
            <a:r>
              <a:rPr spc="-75" dirty="0"/>
              <a:t> </a:t>
            </a:r>
            <a:r>
              <a:rPr dirty="0"/>
              <a:t>až</a:t>
            </a:r>
            <a:r>
              <a:rPr spc="-90" dirty="0"/>
              <a:t> </a:t>
            </a:r>
            <a:r>
              <a:rPr spc="-20" dirty="0"/>
              <a:t>2026</a:t>
            </a:r>
            <a:r>
              <a:rPr dirty="0"/>
              <a:t>	</a:t>
            </a:r>
            <a:r>
              <a:rPr b="0" dirty="0">
                <a:latin typeface="Arial"/>
                <a:cs typeface="Arial"/>
              </a:rPr>
              <a:t>Polep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autobusu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(2023)</a:t>
            </a:r>
          </a:p>
          <a:p>
            <a:pPr marL="355600" marR="3529965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vyčlenenie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financií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na </a:t>
            </a:r>
            <a:r>
              <a:rPr b="0" dirty="0">
                <a:latin typeface="Arial"/>
                <a:cs typeface="Arial"/>
              </a:rPr>
              <a:t>organizáciu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propagáciu </a:t>
            </a:r>
            <a:r>
              <a:rPr b="0" dirty="0">
                <a:latin typeface="Arial"/>
                <a:cs typeface="Arial"/>
              </a:rPr>
              <a:t>podujatí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či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pamiatky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postupné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zjednocovanie</a:t>
            </a:r>
          </a:p>
          <a:p>
            <a:pPr marL="3556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vizuálnej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identity</a:t>
            </a:r>
          </a:p>
          <a:p>
            <a:pPr marL="355600" marR="342582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b="0" dirty="0">
                <a:latin typeface="Arial"/>
                <a:cs typeface="Arial"/>
              </a:rPr>
              <a:t>propagácia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mestskej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časti </a:t>
            </a:r>
            <a:r>
              <a:rPr b="0" dirty="0">
                <a:latin typeface="Arial"/>
                <a:cs typeface="Arial"/>
              </a:rPr>
              <a:t>všade,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kde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má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zmysel</a:t>
            </a: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159" y="1836420"/>
            <a:ext cx="3913632" cy="2552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502</Words>
  <Application>Microsoft Office PowerPoint</Application>
  <PresentationFormat>Prezentácia na obrazovke (16:9)</PresentationFormat>
  <Paragraphs>85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Prezentácia programu PowerPoint</vt:lpstr>
      <vt:lpstr>KTO? ČO? AKO? PREČO?</vt:lpstr>
      <vt:lpstr>WEB PETRŽALKA.SK</vt:lpstr>
      <vt:lpstr>PETRŽALKA ODPOVEDÁ</vt:lpstr>
      <vt:lpstr>KOMUNITA PETRŽALKA</vt:lpstr>
      <vt:lpstr>NAŠA PETRŽALKA</vt:lpstr>
      <vt:lpstr>PETRŽALKA PRE VŠETKÝCH</vt:lpstr>
      <vt:lpstr>ZELENÁ PETRŽALKA</vt:lpstr>
      <vt:lpstr>JEDNA PETRŽALKA</vt:lpstr>
      <vt:lpstr>ROZPOČET REFERÁTU KOMUNIKÁCIE 2025</vt:lpstr>
      <vt:lpstr>Ďakujeme, že sa zaujímate o veci verejné spolu s nami.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Halašková Mária</cp:lastModifiedBy>
  <cp:revision>15</cp:revision>
  <dcterms:created xsi:type="dcterms:W3CDTF">2025-04-03T06:48:51Z</dcterms:created>
  <dcterms:modified xsi:type="dcterms:W3CDTF">2025-04-25T08:49:35Z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2025-04-03T00:00:00Z</vt:filetime>
  </property>
  <property fmtid="{D5CDD505-2E9C-101B-9397-08002B2CF9AE}" pid="3" name="LastSaved">
    <vt:filetime>2025-04-03T00:00:00Z</vt:filetime>
  </property>
  <property fmtid="{D5CDD505-2E9C-101B-9397-08002B2CF9AE}" pid="4" name="Producer">
    <vt:lpwstr>iLovePDF</vt:lpwstr>
  </property>
</Properties>
</file>