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4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5.xml" ContentType="application/vnd.openxmlformats-officedocument.themeOverride+xml"/>
  <Override PartName="/ppt/notesSlides/notesSlide1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6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7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8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6.xml" ContentType="application/vnd.openxmlformats-officedocument.themeOverr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7.xml" ContentType="application/vnd.openxmlformats-officedocument.themeOverride+xml"/>
  <Override PartName="/ppt/notesSlides/notesSlide24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25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8.xml" ContentType="application/vnd.openxmlformats-officedocument.themeOverr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9.xml" ContentType="application/vnd.openxmlformats-officedocument.themeOverride+xml"/>
  <Override PartName="/ppt/notesSlides/notesSlide31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10.xml" ContentType="application/vnd.openxmlformats-officedocument.themeOverride+xml"/>
  <Override PartName="/ppt/notesSlides/notesSlide32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heme/themeOverride11.xml" ContentType="application/vnd.openxmlformats-officedocument.themeOverr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theme/themeOverride12.xml" ContentType="application/vnd.openxmlformats-officedocument.themeOverride+xml"/>
  <Override PartName="/ppt/notesSlides/notesSlide38.xml" ContentType="application/vnd.openxmlformats-officedocument.presentationml.notesSl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39.xml" ContentType="application/vnd.openxmlformats-officedocument.presentationml.notesSl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theme/themeOverride13.xml" ContentType="application/vnd.openxmlformats-officedocument.themeOverr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drawings/drawing1.xml" ContentType="application/vnd.openxmlformats-officedocument.drawingml.chartshapes+xml"/>
  <Override PartName="/ppt/notesSlides/notesSlide45.xml" ContentType="application/vnd.openxmlformats-officedocument.presentationml.notesSl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drawings/drawing2.xml" ContentType="application/vnd.openxmlformats-officedocument.drawingml.chartshapes+xml"/>
  <Override PartName="/ppt/notesSlides/notesSlide46.xml" ContentType="application/vnd.openxmlformats-officedocument.presentationml.notesSlid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theme/themeOverride14.xml" ContentType="application/vnd.openxmlformats-officedocument.themeOverride+xml"/>
  <Override PartName="/ppt/drawings/drawing3.xml" ContentType="application/vnd.openxmlformats-officedocument.drawingml.chartshapes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theme/themeOverride15.xml" ContentType="application/vnd.openxmlformats-officedocument.themeOverride+xml"/>
  <Override PartName="/ppt/notesSlides/notesSlide51.xml" ContentType="application/vnd.openxmlformats-officedocument.presentationml.notesSlid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theme/themeOverride16.xml" ContentType="application/vnd.openxmlformats-officedocument.themeOverride+xml"/>
  <Override PartName="/ppt/drawings/drawing4.xml" ContentType="application/vnd.openxmlformats-officedocument.drawingml.chartshapes+xml"/>
  <Override PartName="/ppt/notesSlides/notesSlide52.xml" ContentType="application/vnd.openxmlformats-officedocument.presentationml.notesSlid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theme/themeOverride17.xml" ContentType="application/vnd.openxmlformats-officedocument.themeOverride+xml"/>
  <Override PartName="/ppt/drawings/drawing5.xml" ContentType="application/vnd.openxmlformats-officedocument.drawingml.chartshapes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theme/themeOverride18.xml" ContentType="application/vnd.openxmlformats-officedocument.themeOverride+xml"/>
  <Override PartName="/ppt/notesSlides/notesSlide57.xml" ContentType="application/vnd.openxmlformats-officedocument.presentationml.notesSlid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theme/themeOverride19.xml" ContentType="application/vnd.openxmlformats-officedocument.themeOverride+xml"/>
  <Override PartName="/ppt/drawings/drawing6.xml" ContentType="application/vnd.openxmlformats-officedocument.drawingml.chartshapes+xml"/>
  <Override PartName="/ppt/notesSlides/notesSlide58.xml" ContentType="application/vnd.openxmlformats-officedocument.presentationml.notesSlid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theme/themeOverride20.xml" ContentType="application/vnd.openxmlformats-officedocument.themeOverride+xml"/>
  <Override PartName="/ppt/drawings/drawing7.xml" ContentType="application/vnd.openxmlformats-officedocument.drawingml.chartshapes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theme/themeOverride21.xml" ContentType="application/vnd.openxmlformats-officedocument.themeOverride+xml"/>
  <Override PartName="/ppt/notesSlides/notesSlide63.xml" ContentType="application/vnd.openxmlformats-officedocument.presentationml.notesSlid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theme/themeOverride22.xml" ContentType="application/vnd.openxmlformats-officedocument.themeOverride+xml"/>
  <Override PartName="/ppt/notesSlides/notesSlide64.xml" ContentType="application/vnd.openxmlformats-officedocument.presentationml.notesSlid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theme/themeOverride23.xml" ContentType="application/vnd.openxmlformats-officedocument.themeOverr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theme/themeOverride24.xml" ContentType="application/vnd.openxmlformats-officedocument.themeOverride+xml"/>
  <Override PartName="/ppt/notesSlides/notesSlide69.xml" ContentType="application/vnd.openxmlformats-officedocument.presentationml.notesSlid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theme/themeOverride25.xml" ContentType="application/vnd.openxmlformats-officedocument.themeOverride+xml"/>
  <Override PartName="/ppt/drawings/drawing8.xml" ContentType="application/vnd.openxmlformats-officedocument.drawingml.chartshapes+xml"/>
  <Override PartName="/ppt/notesSlides/notesSlide70.xml" ContentType="application/vnd.openxmlformats-officedocument.presentationml.notesSlid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theme/themeOverride26.xml" ContentType="application/vnd.openxmlformats-officedocument.themeOverride+xml"/>
  <Override PartName="/ppt/drawings/drawing9.xml" ContentType="application/vnd.openxmlformats-officedocument.drawingml.chartshapes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theme/themeOverride27.xml" ContentType="application/vnd.openxmlformats-officedocument.themeOverr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8"/>
  </p:notesMasterIdLst>
  <p:handoutMasterIdLst>
    <p:handoutMasterId r:id="rId89"/>
  </p:handoutMasterIdLst>
  <p:sldIdLst>
    <p:sldId id="3831" r:id="rId2"/>
    <p:sldId id="3916" r:id="rId3"/>
    <p:sldId id="1832" r:id="rId4"/>
    <p:sldId id="3832" r:id="rId5"/>
    <p:sldId id="3833" r:id="rId6"/>
    <p:sldId id="3834" r:id="rId7"/>
    <p:sldId id="3917" r:id="rId8"/>
    <p:sldId id="3918" r:id="rId9"/>
    <p:sldId id="3948" r:id="rId10"/>
    <p:sldId id="3919" r:id="rId11"/>
    <p:sldId id="3852" r:id="rId12"/>
    <p:sldId id="3950" r:id="rId13"/>
    <p:sldId id="3853" r:id="rId14"/>
    <p:sldId id="3854" r:id="rId15"/>
    <p:sldId id="3855" r:id="rId16"/>
    <p:sldId id="3920" r:id="rId17"/>
    <p:sldId id="3921" r:id="rId18"/>
    <p:sldId id="3949" r:id="rId19"/>
    <p:sldId id="3922" r:id="rId20"/>
    <p:sldId id="3858" r:id="rId21"/>
    <p:sldId id="3951" r:id="rId22"/>
    <p:sldId id="3859" r:id="rId23"/>
    <p:sldId id="3860" r:id="rId24"/>
    <p:sldId id="3861" r:id="rId25"/>
    <p:sldId id="3923" r:id="rId26"/>
    <p:sldId id="3925" r:id="rId27"/>
    <p:sldId id="3864" r:id="rId28"/>
    <p:sldId id="3952" r:id="rId29"/>
    <p:sldId id="3865" r:id="rId30"/>
    <p:sldId id="3866" r:id="rId31"/>
    <p:sldId id="3867" r:id="rId32"/>
    <p:sldId id="3926" r:id="rId33"/>
    <p:sldId id="3928" r:id="rId34"/>
    <p:sldId id="3870" r:id="rId35"/>
    <p:sldId id="3953" r:id="rId36"/>
    <p:sldId id="3871" r:id="rId37"/>
    <p:sldId id="3872" r:id="rId38"/>
    <p:sldId id="3873" r:id="rId39"/>
    <p:sldId id="3929" r:id="rId40"/>
    <p:sldId id="3931" r:id="rId41"/>
    <p:sldId id="3876" r:id="rId42"/>
    <p:sldId id="3954" r:id="rId43"/>
    <p:sldId id="3877" r:id="rId44"/>
    <p:sldId id="3878" r:id="rId45"/>
    <p:sldId id="3879" r:id="rId46"/>
    <p:sldId id="3933" r:id="rId47"/>
    <p:sldId id="3932" r:id="rId48"/>
    <p:sldId id="3882" r:id="rId49"/>
    <p:sldId id="3883" r:id="rId50"/>
    <p:sldId id="3884" r:id="rId51"/>
    <p:sldId id="3885" r:id="rId52"/>
    <p:sldId id="3934" r:id="rId53"/>
    <p:sldId id="3936" r:id="rId54"/>
    <p:sldId id="3888" r:id="rId55"/>
    <p:sldId id="3889" r:id="rId56"/>
    <p:sldId id="3890" r:id="rId57"/>
    <p:sldId id="3891" r:id="rId58"/>
    <p:sldId id="3937" r:id="rId59"/>
    <p:sldId id="3939" r:id="rId60"/>
    <p:sldId id="3894" r:id="rId61"/>
    <p:sldId id="3895" r:id="rId62"/>
    <p:sldId id="3896" r:id="rId63"/>
    <p:sldId id="3897" r:id="rId64"/>
    <p:sldId id="3940" r:id="rId65"/>
    <p:sldId id="3942" r:id="rId66"/>
    <p:sldId id="3900" r:id="rId67"/>
    <p:sldId id="3901" r:id="rId68"/>
    <p:sldId id="3902" r:id="rId69"/>
    <p:sldId id="3903" r:id="rId70"/>
    <p:sldId id="3943" r:id="rId71"/>
    <p:sldId id="3945" r:id="rId72"/>
    <p:sldId id="3906" r:id="rId73"/>
    <p:sldId id="365" r:id="rId74"/>
    <p:sldId id="314" r:id="rId75"/>
    <p:sldId id="3072" r:id="rId76"/>
    <p:sldId id="1524" r:id="rId77"/>
    <p:sldId id="1834" r:id="rId78"/>
    <p:sldId id="2762" r:id="rId79"/>
    <p:sldId id="2764" r:id="rId80"/>
    <p:sldId id="2881" r:id="rId81"/>
    <p:sldId id="3807" r:id="rId82"/>
    <p:sldId id="3808" r:id="rId83"/>
    <p:sldId id="3809" r:id="rId84"/>
    <p:sldId id="3946" r:id="rId85"/>
    <p:sldId id="3947" r:id="rId86"/>
    <p:sldId id="1841" r:id="rId87"/>
  </p:sldIdLst>
  <p:sldSz cx="12192000" cy="6858000"/>
  <p:notesSz cx="6886575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0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DO" lastIdx="1" clrIdx="0">
    <p:extLst>
      <p:ext uri="{19B8F6BF-5375-455C-9EA6-DF929625EA0E}">
        <p15:presenceInfo xmlns:p15="http://schemas.microsoft.com/office/powerpoint/2012/main" userId="administrat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CFF33"/>
    <a:srgbClr val="FF6699"/>
    <a:srgbClr val="FFCCFF"/>
    <a:srgbClr val="007C85"/>
    <a:srgbClr val="CCCCFF"/>
    <a:srgbClr val="00FFFF"/>
    <a:srgbClr val="CC00FF"/>
    <a:srgbClr val="F6E0C0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Stredný štýl 1 - zvýrazneni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Stredný štýl 1 - zvýrazneni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638" autoAdjust="0"/>
    <p:restoredTop sz="94249" autoAdjust="0"/>
  </p:normalViewPr>
  <p:slideViewPr>
    <p:cSldViewPr snapToGrid="0">
      <p:cViewPr varScale="1">
        <p:scale>
          <a:sx n="82" d="100"/>
          <a:sy n="82" d="100"/>
        </p:scale>
        <p:origin x="139" y="72"/>
      </p:cViewPr>
      <p:guideLst>
        <p:guide orient="horz" pos="2160"/>
        <p:guide pos="380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66"/>
    </p:cViewPr>
  </p:sorterViewPr>
  <p:notesViewPr>
    <p:cSldViewPr snapToGrid="0">
      <p:cViewPr varScale="1">
        <p:scale>
          <a:sx n="57" d="100"/>
          <a:sy n="57" d="100"/>
        </p:scale>
        <p:origin x="3331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handoutMaster" Target="handoutMasters/handout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commentAuthors" Target="commentAuthor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notesMaster" Target="notesMasters/notesMaster1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19.xml"/><Relationship Id="rId1" Type="http://schemas.microsoft.com/office/2011/relationships/chartStyle" Target="style19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Relationship Id="rId2" Type="http://schemas.microsoft.com/office/2011/relationships/chartColorStyle" Target="colors20.xml"/><Relationship Id="rId1" Type="http://schemas.microsoft.com/office/2011/relationships/chartStyle" Target="style20.xml"/><Relationship Id="rId4" Type="http://schemas.openxmlformats.org/officeDocument/2006/relationships/chartUserShapes" Target="../drawings/drawing1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Relationship Id="rId2" Type="http://schemas.microsoft.com/office/2011/relationships/chartColorStyle" Target="colors21.xml"/><Relationship Id="rId1" Type="http://schemas.microsoft.com/office/2011/relationships/chartStyle" Target="style21.xml"/><Relationship Id="rId4" Type="http://schemas.openxmlformats.org/officeDocument/2006/relationships/chartUserShapes" Target="../drawings/drawing2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22.xml"/><Relationship Id="rId1" Type="http://schemas.microsoft.com/office/2011/relationships/chartStyle" Target="style22.xml"/><Relationship Id="rId5" Type="http://schemas.openxmlformats.org/officeDocument/2006/relationships/chartUserShapes" Target="../drawings/drawing3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5.xml"/><Relationship Id="rId2" Type="http://schemas.microsoft.com/office/2011/relationships/chartColorStyle" Target="colors23.xml"/><Relationship Id="rId1" Type="http://schemas.microsoft.com/office/2011/relationships/chartStyle" Target="style23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6.xml"/><Relationship Id="rId2" Type="http://schemas.microsoft.com/office/2011/relationships/chartColorStyle" Target="colors24.xml"/><Relationship Id="rId1" Type="http://schemas.microsoft.com/office/2011/relationships/chartStyle" Target="style24.xml"/><Relationship Id="rId5" Type="http://schemas.openxmlformats.org/officeDocument/2006/relationships/chartUserShapes" Target="../drawings/drawing4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7.xml"/><Relationship Id="rId2" Type="http://schemas.microsoft.com/office/2011/relationships/chartColorStyle" Target="colors25.xml"/><Relationship Id="rId1" Type="http://schemas.microsoft.com/office/2011/relationships/chartStyle" Target="style25.xml"/><Relationship Id="rId5" Type="http://schemas.openxmlformats.org/officeDocument/2006/relationships/chartUserShapes" Target="../drawings/drawing5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8.xml"/><Relationship Id="rId2" Type="http://schemas.microsoft.com/office/2011/relationships/chartColorStyle" Target="colors26.xml"/><Relationship Id="rId1" Type="http://schemas.microsoft.com/office/2011/relationships/chartStyle" Target="style26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9.xml"/><Relationship Id="rId2" Type="http://schemas.microsoft.com/office/2011/relationships/chartColorStyle" Target="colors27.xml"/><Relationship Id="rId1" Type="http://schemas.microsoft.com/office/2011/relationships/chartStyle" Target="style27.xml"/><Relationship Id="rId5" Type="http://schemas.openxmlformats.org/officeDocument/2006/relationships/chartUserShapes" Target="../drawings/drawing6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0.xml"/><Relationship Id="rId2" Type="http://schemas.microsoft.com/office/2011/relationships/chartColorStyle" Target="colors28.xml"/><Relationship Id="rId1" Type="http://schemas.microsoft.com/office/2011/relationships/chartStyle" Target="style28.xml"/><Relationship Id="rId5" Type="http://schemas.openxmlformats.org/officeDocument/2006/relationships/chartUserShapes" Target="../drawings/drawing7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1.xml"/><Relationship Id="rId2" Type="http://schemas.microsoft.com/office/2011/relationships/chartColorStyle" Target="colors29.xml"/><Relationship Id="rId1" Type="http://schemas.microsoft.com/office/2011/relationships/chartStyle" Target="style29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2.xml"/><Relationship Id="rId2" Type="http://schemas.microsoft.com/office/2011/relationships/chartColorStyle" Target="colors30.xml"/><Relationship Id="rId1" Type="http://schemas.microsoft.com/office/2011/relationships/chartStyle" Target="style30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3.xml"/><Relationship Id="rId2" Type="http://schemas.microsoft.com/office/2011/relationships/chartColorStyle" Target="colors31.xml"/><Relationship Id="rId1" Type="http://schemas.microsoft.com/office/2011/relationships/chartStyle" Target="style31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4.xml"/><Relationship Id="rId2" Type="http://schemas.microsoft.com/office/2011/relationships/chartColorStyle" Target="colors32.xml"/><Relationship Id="rId1" Type="http://schemas.microsoft.com/office/2011/relationships/chartStyle" Target="style32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5.xml"/><Relationship Id="rId2" Type="http://schemas.microsoft.com/office/2011/relationships/chartColorStyle" Target="colors33.xml"/><Relationship Id="rId1" Type="http://schemas.microsoft.com/office/2011/relationships/chartStyle" Target="style33.xml"/><Relationship Id="rId5" Type="http://schemas.openxmlformats.org/officeDocument/2006/relationships/chartUserShapes" Target="../drawings/drawing8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6.xml"/><Relationship Id="rId2" Type="http://schemas.microsoft.com/office/2011/relationships/chartColorStyle" Target="colors34.xml"/><Relationship Id="rId1" Type="http://schemas.microsoft.com/office/2011/relationships/chartStyle" Target="style34.xml"/><Relationship Id="rId5" Type="http://schemas.openxmlformats.org/officeDocument/2006/relationships/chartUserShapes" Target="../drawings/drawing9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7.xml"/><Relationship Id="rId2" Type="http://schemas.microsoft.com/office/2011/relationships/chartColorStyle" Target="colors35.xml"/><Relationship Id="rId1" Type="http://schemas.microsoft.com/office/2011/relationships/chartStyle" Target="style35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kumenty2019\ako\2%20AKTU&#193;LNE%20Z&#193;KAZKY\PETRZALKA%20mestska%20cast\26-16%20PRIESKUMY%201-4%20%20vyhra\26-16%20%201%20-%20DOPRAVA\26-16%20SPRACOVANIE\26-16%20PETRZALKA%20DOPRAVA%20VSETKY%20GRAFY%20FINAL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C85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001-446B-8B6B-590BE7ABB2AB}"/>
              </c:ext>
            </c:extLst>
          </c:dPt>
          <c:dPt>
            <c:idx val="19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001-446B-8B6B-590BE7ABB2AB}"/>
              </c:ext>
            </c:extLst>
          </c:dPt>
          <c:dPt>
            <c:idx val="20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4001-446B-8B6B-590BE7ABB2A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ZAKLADNE!$H$33:$H$54</c:f>
              <c:strCache>
                <c:ptCount val="21"/>
                <c:pt idx="0">
                  <c:v>Parkovanie</c:v>
                </c:pt>
                <c:pt idx="1">
                  <c:v>Cesty, chodníky</c:v>
                </c:pt>
                <c:pt idx="2">
                  <c:v>Zeleň</c:v>
                </c:pt>
                <c:pt idx="3">
                  <c:v>Nič, nie som nespokojná</c:v>
                </c:pt>
                <c:pt idx="4">
                  <c:v>Čistota sídliska</c:v>
                </c:pt>
                <c:pt idx="5">
                  <c:v>Električka - dokončovacie práce a s tým spojené problémy</c:v>
                </c:pt>
                <c:pt idx="6">
                  <c:v>Doprava, MHD</c:v>
                </c:pt>
                <c:pt idx="7">
                  <c:v>Nedostavaný most pri Technopole </c:v>
                </c:pt>
                <c:pt idx="8">
                  <c:v>Terasy - zlý stav</c:v>
                </c:pt>
                <c:pt idx="9">
                  <c:v>Bezdomovci, narkomani, asociáli</c:v>
                </c:pt>
                <c:pt idx="10">
                  <c:v>Bezpečnosť</c:v>
                </c:pt>
                <c:pt idx="11">
                  <c:v>Cyklotrasy - zlé značenie, málo</c:v>
                </c:pt>
                <c:pt idx="12">
                  <c:v>Psíčkari</c:v>
                </c:pt>
                <c:pt idx="13">
                  <c:v>Športoviská</c:v>
                </c:pt>
                <c:pt idx="14">
                  <c:v>Smetné koše, odpad - málo odvozov</c:v>
                </c:pt>
                <c:pt idx="15">
                  <c:v>Detské ihriská</c:v>
                </c:pt>
                <c:pt idx="16">
                  <c:v>Hustota výstavby</c:v>
                </c:pt>
                <c:pt idx="17">
                  <c:v>Križovatky, kruháče</c:v>
                </c:pt>
                <c:pt idx="18">
                  <c:v>Nedostatok služieb, obchodov, slabá infraštruktúra</c:v>
                </c:pt>
                <c:pt idx="19">
                  <c:v>Iné</c:v>
                </c:pt>
                <c:pt idx="20">
                  <c:v>Neviem</c:v>
                </c:pt>
              </c:strCache>
              <c:extLst/>
            </c:strRef>
          </c:cat>
          <c:val>
            <c:numRef>
              <c:f>ZAKLADNE!$I$33:$I$54</c:f>
              <c:numCache>
                <c:formatCode>###0.0%</c:formatCode>
                <c:ptCount val="21"/>
                <c:pt idx="0">
                  <c:v>0.50150150150150152</c:v>
                </c:pt>
                <c:pt idx="1">
                  <c:v>0.2162162162162162</c:v>
                </c:pt>
                <c:pt idx="2">
                  <c:v>0.10510510510510511</c:v>
                </c:pt>
                <c:pt idx="3">
                  <c:v>7.9079079079079073E-2</c:v>
                </c:pt>
                <c:pt idx="4">
                  <c:v>7.6076076076076082E-2</c:v>
                </c:pt>
                <c:pt idx="5">
                  <c:v>7.3073073073073078E-2</c:v>
                </c:pt>
                <c:pt idx="6">
                  <c:v>6.6066066066066076E-2</c:v>
                </c:pt>
                <c:pt idx="7">
                  <c:v>6.2062062062062058E-2</c:v>
                </c:pt>
                <c:pt idx="8">
                  <c:v>5.1051051051051052E-2</c:v>
                </c:pt>
                <c:pt idx="9">
                  <c:v>4.4044044044044044E-2</c:v>
                </c:pt>
                <c:pt idx="10">
                  <c:v>3.7037037037037035E-2</c:v>
                </c:pt>
                <c:pt idx="11">
                  <c:v>3.7037037037037035E-2</c:v>
                </c:pt>
                <c:pt idx="12">
                  <c:v>3.5035035035035036E-2</c:v>
                </c:pt>
                <c:pt idx="13">
                  <c:v>3.3033033033033038E-2</c:v>
                </c:pt>
                <c:pt idx="14">
                  <c:v>2.8028028028028028E-2</c:v>
                </c:pt>
                <c:pt idx="15">
                  <c:v>2.5025025025025027E-2</c:v>
                </c:pt>
                <c:pt idx="16">
                  <c:v>2.2022022022022022E-2</c:v>
                </c:pt>
                <c:pt idx="17">
                  <c:v>2.1021021021021023E-2</c:v>
                </c:pt>
                <c:pt idx="18">
                  <c:v>2.0020020020020023E-2</c:v>
                </c:pt>
                <c:pt idx="19" formatCode="0.0%">
                  <c:v>0.23123123123123124</c:v>
                </c:pt>
                <c:pt idx="20">
                  <c:v>7.0070070070070069E-3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4001-446B-8B6B-590BE7ABB2A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9"/>
        <c:axId val="224304208"/>
        <c:axId val="224319088"/>
      </c:barChart>
      <c:catAx>
        <c:axId val="2243042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224319088"/>
        <c:crosses val="autoZero"/>
        <c:auto val="1"/>
        <c:lblAlgn val="ctr"/>
        <c:lblOffset val="100"/>
        <c:noMultiLvlLbl val="0"/>
      </c:catAx>
      <c:valAx>
        <c:axId val="224319088"/>
        <c:scaling>
          <c:orientation val="minMax"/>
          <c:max val="1"/>
        </c:scaling>
        <c:delete val="0"/>
        <c:axPos val="t"/>
        <c:numFmt formatCode="###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224304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930964478203171"/>
          <c:y val="6.6145702419184327E-2"/>
          <c:w val="0.82697255865268138"/>
          <c:h val="0.6236664298647359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Ulice!$B$26</c:f>
              <c:strCache>
                <c:ptCount val="1"/>
                <c:pt idx="0">
                  <c:v>Električka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Ulice!$C$26:$H$26</c:f>
              <c:numCache>
                <c:formatCode>General</c:formatCode>
                <c:ptCount val="6"/>
                <c:pt idx="0" formatCode="0%">
                  <c:v>0.35735735735735735</c:v>
                </c:pt>
                <c:pt idx="2" formatCode="0%">
                  <c:v>0.40408163265306124</c:v>
                </c:pt>
                <c:pt idx="3" formatCode="0%">
                  <c:v>0.45914396887159531</c:v>
                </c:pt>
                <c:pt idx="4" formatCode="0%">
                  <c:v>0.41101694915254233</c:v>
                </c:pt>
                <c:pt idx="5" formatCode="0%">
                  <c:v>0.1647509578544061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A9-454D-938E-A40C86F2A16D}"/>
            </c:ext>
          </c:extLst>
        </c:ser>
        <c:ser>
          <c:idx val="1"/>
          <c:order val="1"/>
          <c:tx>
            <c:strRef>
              <c:f>Ulice!$B$27</c:f>
              <c:strCache>
                <c:ptCount val="1"/>
                <c:pt idx="0">
                  <c:v>Príroda, zeleň, okolie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Ulice!$C$27:$H$27</c:f>
              <c:numCache>
                <c:formatCode>General</c:formatCode>
                <c:ptCount val="6"/>
                <c:pt idx="0" formatCode="0%">
                  <c:v>0.15715715715715717</c:v>
                </c:pt>
                <c:pt idx="2" formatCode="0%">
                  <c:v>0.16326530612244899</c:v>
                </c:pt>
                <c:pt idx="3" formatCode="0%">
                  <c:v>0.20622568093385216</c:v>
                </c:pt>
                <c:pt idx="4" formatCode="0%">
                  <c:v>0.16101694915254239</c:v>
                </c:pt>
                <c:pt idx="5" formatCode="0%">
                  <c:v>9.9616858237547901E-2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A9-454D-938E-A40C86F2A16D}"/>
            </c:ext>
          </c:extLst>
        </c:ser>
        <c:ser>
          <c:idx val="2"/>
          <c:order val="2"/>
          <c:tx>
            <c:strRef>
              <c:f>Ulice!$B$28</c:f>
              <c:strCache>
                <c:ptCount val="1"/>
                <c:pt idx="0">
                  <c:v>Doprava 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Ulice!$C$28:$H$28</c:f>
              <c:numCache>
                <c:formatCode>General</c:formatCode>
                <c:ptCount val="6"/>
                <c:pt idx="0" formatCode="0%">
                  <c:v>0.14214214214214216</c:v>
                </c:pt>
                <c:pt idx="2" formatCode="0%">
                  <c:v>0.17551020408163265</c:v>
                </c:pt>
                <c:pt idx="3" formatCode="0%">
                  <c:v>0.12062256809338522</c:v>
                </c:pt>
                <c:pt idx="4" formatCode="0%">
                  <c:v>0.18220338983050849</c:v>
                </c:pt>
                <c:pt idx="5" formatCode="0%">
                  <c:v>9.5785440613026823E-2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2A9-454D-938E-A40C86F2A16D}"/>
            </c:ext>
          </c:extLst>
        </c:ser>
        <c:ser>
          <c:idx val="3"/>
          <c:order val="3"/>
          <c:tx>
            <c:strRef>
              <c:f>Ulice!$B$29</c:f>
              <c:strCache>
                <c:ptCount val="1"/>
                <c:pt idx="0">
                  <c:v>Oprava chodníkov, ciest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Ulice!$C$29:$H$29</c:f>
              <c:numCache>
                <c:formatCode>General</c:formatCode>
                <c:ptCount val="6"/>
                <c:pt idx="0" formatCode="0%">
                  <c:v>0.13813813813813813</c:v>
                </c:pt>
                <c:pt idx="2" formatCode="0%">
                  <c:v>8.5714285714285715E-2</c:v>
                </c:pt>
                <c:pt idx="3" formatCode="0%">
                  <c:v>0.14396887159533076</c:v>
                </c:pt>
                <c:pt idx="4" formatCode="0%">
                  <c:v>0.1059322033898305</c:v>
                </c:pt>
                <c:pt idx="5" formatCode="0%">
                  <c:v>0.21072796934865898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2A9-454D-938E-A40C86F2A16D}"/>
            </c:ext>
          </c:extLst>
        </c:ser>
        <c:ser>
          <c:idx val="4"/>
          <c:order val="4"/>
          <c:tx>
            <c:strRef>
              <c:f>Ulice!$B$30</c:f>
              <c:strCache>
                <c:ptCount val="1"/>
                <c:pt idx="0">
                  <c:v>Klziská a športoviská</c:v>
                </c:pt>
              </c:strCache>
            </c:strRef>
          </c:tx>
          <c:spPr>
            <a:solidFill>
              <a:srgbClr val="00FF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Ulice!$C$30:$H$30</c:f>
              <c:numCache>
                <c:formatCode>General</c:formatCode>
                <c:ptCount val="6"/>
                <c:pt idx="0" formatCode="0%">
                  <c:v>0.12012012012012012</c:v>
                </c:pt>
                <c:pt idx="2" formatCode="0%">
                  <c:v>0.18367346938775511</c:v>
                </c:pt>
                <c:pt idx="3" formatCode="0%">
                  <c:v>0.14007782101167315</c:v>
                </c:pt>
                <c:pt idx="4" formatCode="0%">
                  <c:v>0.11864406779661017</c:v>
                </c:pt>
                <c:pt idx="5" formatCode="0%">
                  <c:v>4.2145593869731802E-2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2A9-454D-938E-A40C86F2A16D}"/>
            </c:ext>
          </c:extLst>
        </c:ser>
        <c:ser>
          <c:idx val="5"/>
          <c:order val="5"/>
          <c:tx>
            <c:strRef>
              <c:f>Ulice!$B$31</c:f>
              <c:strCache>
                <c:ptCount val="1"/>
                <c:pt idx="0">
                  <c:v>Čistota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Ulice!$C$31:$H$31</c:f>
              <c:numCache>
                <c:formatCode>General</c:formatCode>
                <c:ptCount val="6"/>
                <c:pt idx="0" formatCode="0%">
                  <c:v>0.11611611611611611</c:v>
                </c:pt>
                <c:pt idx="2" formatCode="0%">
                  <c:v>8.9795918367346933E-2</c:v>
                </c:pt>
                <c:pt idx="3" formatCode="0%">
                  <c:v>0.10894941634241245</c:v>
                </c:pt>
                <c:pt idx="4" formatCode="0%">
                  <c:v>6.3559322033898302E-2</c:v>
                </c:pt>
                <c:pt idx="5" formatCode="0%">
                  <c:v>0.1954022988505747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2A9-454D-938E-A40C86F2A16D}"/>
            </c:ext>
          </c:extLst>
        </c:ser>
        <c:ser>
          <c:idx val="6"/>
          <c:order val="6"/>
          <c:tx>
            <c:strRef>
              <c:f>Ulice!$B$32</c:f>
              <c:strCache>
                <c:ptCount val="1"/>
                <c:pt idx="0">
                  <c:v>Údržba zelene, kosenie, lístie, lavičky</c:v>
                </c:pt>
              </c:strCache>
            </c:strRef>
          </c:tx>
          <c:spPr>
            <a:solidFill>
              <a:srgbClr val="CCFF3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Ulice!$C$32:$H$32</c:f>
              <c:numCache>
                <c:formatCode>General</c:formatCode>
                <c:ptCount val="6"/>
                <c:pt idx="0" formatCode="0%">
                  <c:v>8.0080080080080093E-2</c:v>
                </c:pt>
                <c:pt idx="2" formatCode="0%">
                  <c:v>8.1632653061224497E-2</c:v>
                </c:pt>
                <c:pt idx="3" formatCode="0%">
                  <c:v>5.4474708171206226E-2</c:v>
                </c:pt>
                <c:pt idx="4" formatCode="0%">
                  <c:v>0.11016949152542374</c:v>
                </c:pt>
                <c:pt idx="5" formatCode="0%">
                  <c:v>7.662835249042145E-2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2A9-454D-938E-A40C86F2A16D}"/>
            </c:ext>
          </c:extLst>
        </c:ser>
        <c:ser>
          <c:idx val="7"/>
          <c:order val="7"/>
          <c:tx>
            <c:strRef>
              <c:f>Ulice!$B$33</c:f>
              <c:strCache>
                <c:ptCount val="1"/>
                <c:pt idx="0">
                  <c:v>Draždiak - aj jeho úprava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Ulice!$C$33:$H$33</c:f>
              <c:numCache>
                <c:formatCode>General</c:formatCode>
                <c:ptCount val="6"/>
                <c:pt idx="0" formatCode="0%">
                  <c:v>7.1071071071071079E-2</c:v>
                </c:pt>
                <c:pt idx="2" formatCode="0%">
                  <c:v>4.8979591836734698E-2</c:v>
                </c:pt>
                <c:pt idx="3" formatCode="0%">
                  <c:v>0.1517509727626459</c:v>
                </c:pt>
                <c:pt idx="4" formatCode="0%">
                  <c:v>4.2372881355932208E-2</c:v>
                </c:pt>
                <c:pt idx="5" formatCode="0%">
                  <c:v>3.8314176245210725E-2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2A9-454D-938E-A40C86F2A16D}"/>
            </c:ext>
          </c:extLst>
        </c:ser>
        <c:ser>
          <c:idx val="8"/>
          <c:order val="8"/>
          <c:tx>
            <c:strRef>
              <c:f>Ulice!$B$34</c:f>
              <c:strCache>
                <c:ptCount val="1"/>
                <c:pt idx="0">
                  <c:v>Verejné obstarávanie</c:v>
                </c:pt>
              </c:strCache>
            </c:strRef>
          </c:tx>
          <c:spPr>
            <a:solidFill>
              <a:srgbClr val="FF6699"/>
            </a:solidFill>
            <a:ln>
              <a:noFill/>
            </a:ln>
            <a:effectLst/>
          </c:spPr>
          <c:invertIfNegative val="0"/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C2A9-454D-938E-A40C86F2A1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Ulice!$C$34:$H$34</c:f>
              <c:numCache>
                <c:formatCode>General</c:formatCode>
                <c:ptCount val="6"/>
                <c:pt idx="0" formatCode="0%">
                  <c:v>7.0070070070070073E-2</c:v>
                </c:pt>
                <c:pt idx="2" formatCode="0%">
                  <c:v>1.2244897959183675E-2</c:v>
                </c:pt>
                <c:pt idx="3" formatCode="0%">
                  <c:v>7.0038910505836577E-2</c:v>
                </c:pt>
                <c:pt idx="4" formatCode="0%">
                  <c:v>2.1186440677966104E-2</c:v>
                </c:pt>
                <c:pt idx="5" formatCode="0%">
                  <c:v>0.16858237547892721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2A9-454D-938E-A40C86F2A16D}"/>
            </c:ext>
          </c:extLst>
        </c:ser>
        <c:ser>
          <c:idx val="9"/>
          <c:order val="9"/>
          <c:tx>
            <c:strRef>
              <c:f>Ulice!$B$35</c:f>
              <c:strCache>
                <c:ptCount val="1"/>
                <c:pt idx="0">
                  <c:v>Obchody, občianska vybavenosť, infraštruktúra</c:v>
                </c:pt>
              </c:strCache>
            </c:strRef>
          </c:tx>
          <c:spPr>
            <a:solidFill>
              <a:srgbClr val="CCCC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Ulice!$C$35:$H$35</c:f>
              <c:numCache>
                <c:formatCode>General</c:formatCode>
                <c:ptCount val="6"/>
                <c:pt idx="0" formatCode="0%">
                  <c:v>6.006006006006006E-2</c:v>
                </c:pt>
                <c:pt idx="2" formatCode="0%">
                  <c:v>7.7551020408163265E-2</c:v>
                </c:pt>
                <c:pt idx="3" formatCode="0%">
                  <c:v>7.0038910505836577E-2</c:v>
                </c:pt>
                <c:pt idx="4" formatCode="0%">
                  <c:v>7.6271186440677971E-2</c:v>
                </c:pt>
                <c:pt idx="5" formatCode="0%">
                  <c:v>1.9157088122605363E-2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C2A9-454D-938E-A40C86F2A16D}"/>
            </c:ext>
          </c:extLst>
        </c:ser>
        <c:ser>
          <c:idx val="10"/>
          <c:order val="10"/>
          <c:tx>
            <c:strRef>
              <c:f>Ulice!$B$36</c:f>
              <c:strCache>
                <c:ptCount val="1"/>
                <c:pt idx="0">
                  <c:v>Cyklotrasy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C2A9-454D-938E-A40C86F2A1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Ulice!$C$36:$H$36</c:f>
              <c:numCache>
                <c:formatCode>General</c:formatCode>
                <c:ptCount val="6"/>
                <c:pt idx="0" formatCode="0%">
                  <c:v>4.9049049049049047E-2</c:v>
                </c:pt>
                <c:pt idx="2" formatCode="0%">
                  <c:v>8.5714285714285715E-2</c:v>
                </c:pt>
                <c:pt idx="3" formatCode="0%">
                  <c:v>4.2801556420233464E-2</c:v>
                </c:pt>
                <c:pt idx="4" formatCode="0%">
                  <c:v>4.6610169491525424E-2</c:v>
                </c:pt>
                <c:pt idx="5" formatCode="0%">
                  <c:v>2.2988505747126436E-2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2A9-454D-938E-A40C86F2A16D}"/>
            </c:ext>
          </c:extLst>
        </c:ser>
        <c:ser>
          <c:idx val="11"/>
          <c:order val="11"/>
          <c:tx>
            <c:strRef>
              <c:f>Ulice!$B$37</c:f>
              <c:strCache>
                <c:ptCount val="1"/>
                <c:pt idx="0">
                  <c:v>Nič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Ulice!$C$37:$H$37</c:f>
              <c:numCache>
                <c:formatCode>General</c:formatCode>
                <c:ptCount val="6"/>
                <c:pt idx="0" formatCode="0%">
                  <c:v>4.3043043043043044E-2</c:v>
                </c:pt>
                <c:pt idx="2" formatCode="0%">
                  <c:v>2.4489795918367349E-2</c:v>
                </c:pt>
                <c:pt idx="3" formatCode="0%">
                  <c:v>2.7237354085603113E-2</c:v>
                </c:pt>
                <c:pt idx="4" formatCode="0%">
                  <c:v>7.2033898305084748E-2</c:v>
                </c:pt>
                <c:pt idx="5" formatCode="0%">
                  <c:v>4.980842911877395E-2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2A9-454D-938E-A40C86F2A16D}"/>
            </c:ext>
          </c:extLst>
        </c:ser>
        <c:ser>
          <c:idx val="12"/>
          <c:order val="12"/>
          <c:tx>
            <c:strRef>
              <c:f>Ulice!$B$38</c:f>
              <c:strCache>
                <c:ptCount val="1"/>
                <c:pt idx="0">
                  <c:v>Detské ihriská - opravy, nové</c:v>
                </c:pt>
              </c:strCache>
            </c:strRef>
          </c:tx>
          <c:spPr>
            <a:solidFill>
              <a:srgbClr val="FFCC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Ulice!$C$38:$H$38</c:f>
              <c:numCache>
                <c:formatCode>General</c:formatCode>
                <c:ptCount val="6"/>
                <c:pt idx="0" formatCode="0%">
                  <c:v>4.1041041041041046E-2</c:v>
                </c:pt>
                <c:pt idx="2" formatCode="0%">
                  <c:v>5.3061224489795916E-2</c:v>
                </c:pt>
                <c:pt idx="3" formatCode="0%">
                  <c:v>3.8910505836575876E-2</c:v>
                </c:pt>
                <c:pt idx="4" formatCode="0%">
                  <c:v>5.9322033898305086E-2</c:v>
                </c:pt>
                <c:pt idx="5" formatCode="0%">
                  <c:v>1.5325670498084292E-2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C2A9-454D-938E-A40C86F2A16D}"/>
            </c:ext>
          </c:extLst>
        </c:ser>
        <c:ser>
          <c:idx val="13"/>
          <c:order val="13"/>
          <c:tx>
            <c:strRef>
              <c:f>Ulice!$B$39</c:f>
              <c:strCache>
                <c:ptCount val="1"/>
                <c:pt idx="0">
                  <c:v>Kultúrne aktivity a akcie pre deti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Ulice!$C$39:$H$39</c:f>
              <c:numCache>
                <c:formatCode>General</c:formatCode>
                <c:ptCount val="6"/>
                <c:pt idx="0" formatCode="0%">
                  <c:v>3.7037037037037035E-2</c:v>
                </c:pt>
                <c:pt idx="2" formatCode="0%">
                  <c:v>5.7142857142857141E-2</c:v>
                </c:pt>
                <c:pt idx="3" formatCode="0%">
                  <c:v>5.0583657587548639E-2</c:v>
                </c:pt>
                <c:pt idx="4" formatCode="0%">
                  <c:v>2.9661016949152543E-2</c:v>
                </c:pt>
                <c:pt idx="5" formatCode="0%">
                  <c:v>1.1494252873563218E-2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C2A9-454D-938E-A40C86F2A16D}"/>
            </c:ext>
          </c:extLst>
        </c:ser>
        <c:ser>
          <c:idx val="14"/>
          <c:order val="14"/>
          <c:tx>
            <c:strRef>
              <c:f>Ulice!$B$40</c:f>
              <c:strCache>
                <c:ptCount val="1"/>
                <c:pt idx="0">
                  <c:v>Škôlky, školy</c:v>
                </c:pt>
              </c:strCache>
            </c:strRef>
          </c:tx>
          <c:spPr>
            <a:solidFill>
              <a:srgbClr val="007C8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Ulice!$C$40:$H$40</c:f>
              <c:numCache>
                <c:formatCode>General</c:formatCode>
                <c:ptCount val="6"/>
                <c:pt idx="0" formatCode="0%">
                  <c:v>2.4024024024024024E-2</c:v>
                </c:pt>
                <c:pt idx="2" formatCode="0%">
                  <c:v>4.8979591836734698E-2</c:v>
                </c:pt>
                <c:pt idx="3" formatCode="0%">
                  <c:v>1.1673151750972763E-2</c:v>
                </c:pt>
                <c:pt idx="4" formatCode="0%">
                  <c:v>2.542372881355932E-2</c:v>
                </c:pt>
                <c:pt idx="5" formatCode="0%">
                  <c:v>1.1494252873563218E-2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C2A9-454D-938E-A40C86F2A16D}"/>
            </c:ext>
          </c:extLst>
        </c:ser>
        <c:ser>
          <c:idx val="15"/>
          <c:order val="15"/>
          <c:tx>
            <c:strRef>
              <c:f>Ulice!$B$41</c:f>
              <c:strCache>
                <c:ptCount val="1"/>
                <c:pt idx="0">
                  <c:v>Zlepšenie parkovania</c:v>
                </c:pt>
              </c:strCache>
            </c:strRef>
          </c:tx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Ulice!$C$41:$H$41</c:f>
              <c:numCache>
                <c:formatCode>General</c:formatCode>
                <c:ptCount val="6"/>
                <c:pt idx="0" formatCode="0%">
                  <c:v>2.0020020020020023E-2</c:v>
                </c:pt>
                <c:pt idx="2" formatCode="0%">
                  <c:v>3.2653061224489799E-2</c:v>
                </c:pt>
                <c:pt idx="3" formatCode="0%">
                  <c:v>1.556420233463035E-2</c:v>
                </c:pt>
                <c:pt idx="4" formatCode="0%">
                  <c:v>2.9661016949152543E-2</c:v>
                </c:pt>
                <c:pt idx="5" formatCode="0%">
                  <c:v>3.831417624521073E-3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C2A9-454D-938E-A40C86F2A16D}"/>
            </c:ext>
          </c:extLst>
        </c:ser>
        <c:ser>
          <c:idx val="16"/>
          <c:order val="16"/>
          <c:tx>
            <c:strRef>
              <c:f>Ulice!$B$42</c:f>
              <c:strCache>
                <c:ptCount val="1"/>
                <c:pt idx="0">
                  <c:v>Všetko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Ulice!$C$42:$H$42</c:f>
              <c:numCache>
                <c:formatCode>General</c:formatCode>
                <c:ptCount val="6"/>
                <c:pt idx="0" formatCode="0%">
                  <c:v>2.0020020020020023E-2</c:v>
                </c:pt>
                <c:pt idx="2" formatCode="0%">
                  <c:v>2.8571428571428571E-2</c:v>
                </c:pt>
                <c:pt idx="3" formatCode="0%">
                  <c:v>1.9455252918287938E-2</c:v>
                </c:pt>
                <c:pt idx="4" formatCode="0%">
                  <c:v>2.542372881355932E-2</c:v>
                </c:pt>
                <c:pt idx="5" formatCode="0%">
                  <c:v>7.6628352490421461E-3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C2A9-454D-938E-A40C86F2A16D}"/>
            </c:ext>
          </c:extLst>
        </c:ser>
        <c:ser>
          <c:idx val="17"/>
          <c:order val="17"/>
          <c:tx>
            <c:strRef>
              <c:f>Ulice!$B$43</c:f>
              <c:strCache>
                <c:ptCount val="1"/>
                <c:pt idx="0">
                  <c:v>iné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7144653913294993E-3"/>
                  <c:y val="5.412966740516013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C2A9-454D-938E-A40C86F2A16D}"/>
                </c:ext>
              </c:extLst>
            </c:dLbl>
            <c:dLbl>
              <c:idx val="2"/>
              <c:layout>
                <c:manualLayout>
                  <c:x val="2.413707851965724E-4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C2A9-454D-938E-A40C86F2A16D}"/>
                </c:ext>
              </c:extLst>
            </c:dLbl>
            <c:dLbl>
              <c:idx val="4"/>
              <c:layout>
                <c:manualLayout>
                  <c:x val="-2.8495813087284663E-3"/>
                  <c:y val="9.9236577186719064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C2A9-454D-938E-A40C86F2A1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Ulice!$C$43:$H$43</c:f>
              <c:numCache>
                <c:formatCode>General</c:formatCode>
                <c:ptCount val="6"/>
                <c:pt idx="0" formatCode="0%">
                  <c:v>0.12012012012012012</c:v>
                </c:pt>
                <c:pt idx="2" formatCode="0%">
                  <c:v>0.1306122448979592</c:v>
                </c:pt>
                <c:pt idx="3" formatCode="0%">
                  <c:v>0.15175097276264593</c:v>
                </c:pt>
                <c:pt idx="4" formatCode="0%">
                  <c:v>0.1440677966101695</c:v>
                </c:pt>
                <c:pt idx="5" formatCode="0%">
                  <c:v>5.7471264367816091E-2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C2A9-454D-938E-A40C86F2A16D}"/>
            </c:ext>
          </c:extLst>
        </c:ser>
        <c:ser>
          <c:idx val="18"/>
          <c:order val="18"/>
          <c:tx>
            <c:strRef>
              <c:f>Ulice!$B$44</c:f>
              <c:strCache>
                <c:ptCount val="1"/>
                <c:pt idx="0">
                  <c:v>neviem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Ulice!$C$44:$H$44</c:f>
              <c:numCache>
                <c:formatCode>General</c:formatCode>
                <c:ptCount val="6"/>
                <c:pt idx="0" formatCode="0%">
                  <c:v>1.9019019019019021E-2</c:v>
                </c:pt>
                <c:pt idx="2" formatCode="0%">
                  <c:v>2.8571428571428571E-2</c:v>
                </c:pt>
                <c:pt idx="3" formatCode="0%">
                  <c:v>1.1673151750972763E-2</c:v>
                </c:pt>
                <c:pt idx="4" formatCode="0%">
                  <c:v>1.6949152542372881E-2</c:v>
                </c:pt>
                <c:pt idx="5" formatCode="0%">
                  <c:v>1.9157088122605363E-2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C2A9-454D-938E-A40C86F2A16D}"/>
            </c:ext>
          </c:extLst>
        </c:ser>
        <c:ser>
          <c:idx val="19"/>
          <c:order val="19"/>
          <c:tx>
            <c:strRef>
              <c:f>Ulice!$B$45</c:f>
              <c:strCache>
                <c:ptCount val="1"/>
                <c:pt idx="0">
                  <c:v>nič</c:v>
                </c:pt>
              </c:strCache>
            </c:strRef>
          </c:tx>
          <c:spPr>
            <a:solidFill>
              <a:schemeClr val="accent2">
                <a:lumMod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Ulice!$C$45:$H$45</c:f>
              <c:numCache>
                <c:formatCode>General</c:formatCode>
                <c:ptCount val="6"/>
                <c:pt idx="0" formatCode="0%">
                  <c:v>1.001001001001001E-3</c:v>
                </c:pt>
                <c:pt idx="2" formatCode="0%">
                  <c:v>4.0816326530612249E-3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C2A9-454D-938E-A40C86F2A16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3"/>
        <c:overlap val="100"/>
        <c:axId val="1511669600"/>
        <c:axId val="1511672480"/>
        <c:extLst/>
      </c:barChart>
      <c:catAx>
        <c:axId val="1511669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72480"/>
        <c:crosses val="autoZero"/>
        <c:auto val="1"/>
        <c:lblAlgn val="ctr"/>
        <c:lblOffset val="100"/>
        <c:noMultiLvlLbl val="0"/>
      </c:catAx>
      <c:valAx>
        <c:axId val="1511672480"/>
        <c:scaling>
          <c:orientation val="minMax"/>
          <c:max val="1.8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6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5230073639966832E-2"/>
          <c:y val="0.72359996315952402"/>
          <c:w val="0.95370059378269811"/>
          <c:h val="0.2764000368404759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2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105901930202787"/>
          <c:y val="7.758539052012052E-2"/>
          <c:w val="0.49477134736881517"/>
          <c:h val="0.90366449743266886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C85"/>
            </a:solidFill>
            <a:ln>
              <a:noFill/>
            </a:ln>
            <a:effectLst/>
          </c:spPr>
          <c:invertIfNegative val="0"/>
          <c:dPt>
            <c:idx val="11"/>
            <c:invertIfNegative val="0"/>
            <c:bubble3D val="0"/>
            <c:spPr>
              <a:solidFill>
                <a:sysClr val="window" lastClr="FFFFFF">
                  <a:lumMod val="50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6E0-483A-B693-139325627C48}"/>
              </c:ext>
            </c:extLst>
          </c:dPt>
          <c:dPt>
            <c:idx val="1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6E0-483A-B693-139325627C4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ZAKLADNE!$E$103:$E$115</c:f>
              <c:strCache>
                <c:ptCount val="13"/>
                <c:pt idx="0">
                  <c:v> cesty a parkovacie kapacity</c:v>
                </c:pt>
                <c:pt idx="1">
                  <c:v> chodníky, verejné priestranstvá a zeleň</c:v>
                </c:pt>
                <c:pt idx="2">
                  <c:v> športoviská a detské ihriská</c:v>
                </c:pt>
                <c:pt idx="3">
                  <c:v> bezpečnosť obyvateľov a vymáhanie platných pravidiel</c:v>
                </c:pt>
                <c:pt idx="4">
                  <c:v> základné a materské školy</c:v>
                </c:pt>
                <c:pt idx="5">
                  <c:v> kultúrne zariadenia a podujatia</c:v>
                </c:pt>
                <c:pt idx="6">
                  <c:v> nájomné bývanie</c:v>
                </c:pt>
                <c:pt idx="7">
                  <c:v> digitalizácia procesov (možnosť vybaviť veci z domu) a prístup k informáciám</c:v>
                </c:pt>
                <c:pt idx="8">
                  <c:v> zariadenia a služby pre sociálne znevýhodnené skupiny</c:v>
                </c:pt>
                <c:pt idx="9">
                  <c:v> mestská hromadná doprava</c:v>
                </c:pt>
                <c:pt idx="10">
                  <c:v> do všetkých oblastí treba investovať</c:v>
                </c:pt>
                <c:pt idx="11">
                  <c:v> neviem, nechcem odpovedať</c:v>
                </c:pt>
                <c:pt idx="12">
                  <c:v> Iné</c:v>
                </c:pt>
              </c:strCache>
            </c:strRef>
          </c:cat>
          <c:val>
            <c:numRef>
              <c:f>ZAKLADNE!$F$103:$F$115</c:f>
              <c:numCache>
                <c:formatCode>###0.0%</c:formatCode>
                <c:ptCount val="13"/>
                <c:pt idx="0">
                  <c:v>0.39100000000000001</c:v>
                </c:pt>
                <c:pt idx="1">
                  <c:v>0.30299999999999999</c:v>
                </c:pt>
                <c:pt idx="2">
                  <c:v>0.249</c:v>
                </c:pt>
                <c:pt idx="3">
                  <c:v>0.155</c:v>
                </c:pt>
                <c:pt idx="4">
                  <c:v>0.14800000000000002</c:v>
                </c:pt>
                <c:pt idx="5">
                  <c:v>0.125</c:v>
                </c:pt>
                <c:pt idx="6">
                  <c:v>0.11</c:v>
                </c:pt>
                <c:pt idx="7">
                  <c:v>8.199999999999999E-2</c:v>
                </c:pt>
                <c:pt idx="8">
                  <c:v>8.1000000000000003E-2</c:v>
                </c:pt>
                <c:pt idx="9">
                  <c:v>5.5E-2</c:v>
                </c:pt>
                <c:pt idx="10">
                  <c:v>4.8000000000000001E-2</c:v>
                </c:pt>
                <c:pt idx="11">
                  <c:v>1.4999999999999999E-2</c:v>
                </c:pt>
                <c:pt idx="12">
                  <c:v>4.5999999999999999E-2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E0-483A-B693-139325627C4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9"/>
        <c:axId val="224304208"/>
        <c:axId val="224319088"/>
      </c:barChart>
      <c:catAx>
        <c:axId val="2243042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224319088"/>
        <c:crosses val="autoZero"/>
        <c:auto val="1"/>
        <c:lblAlgn val="ctr"/>
        <c:lblOffset val="100"/>
        <c:noMultiLvlLbl val="0"/>
      </c:catAx>
      <c:valAx>
        <c:axId val="224319088"/>
        <c:scaling>
          <c:orientation val="minMax"/>
          <c:max val="1"/>
        </c:scaling>
        <c:delete val="0"/>
        <c:axPos val="t"/>
        <c:numFmt formatCode="###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224304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634505575603683"/>
          <c:y val="6.6162318904473313E-2"/>
          <c:w val="0.82016540227944101"/>
          <c:h val="0.6355779990471475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SOCDEM!$B$46</c:f>
              <c:strCache>
                <c:ptCount val="1"/>
                <c:pt idx="0">
                  <c:v>cesty a parkovacie kapacity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SOCDEM!$C$46:$O$46</c:f>
              <c:numCache>
                <c:formatCode>General</c:formatCode>
                <c:ptCount val="13"/>
                <c:pt idx="0" formatCode="0%">
                  <c:v>0.39100000000000001</c:v>
                </c:pt>
                <c:pt idx="2" formatCode="0%">
                  <c:v>0.44161358811040335</c:v>
                </c:pt>
                <c:pt idx="3" formatCode="0%">
                  <c:v>0.34593572778827975</c:v>
                </c:pt>
                <c:pt idx="5" formatCode="0%">
                  <c:v>0.36639118457300279</c:v>
                </c:pt>
                <c:pt idx="6" formatCode="0%">
                  <c:v>0.44635193133047207</c:v>
                </c:pt>
                <c:pt idx="7" formatCode="0%">
                  <c:v>0.39568345323741005</c:v>
                </c:pt>
                <c:pt idx="8" formatCode="0%">
                  <c:v>0.34920634920634919</c:v>
                </c:pt>
                <c:pt idx="10" formatCode="0%">
                  <c:v>0.36571428571428571</c:v>
                </c:pt>
                <c:pt idx="11" formatCode="0%">
                  <c:v>0.39267015706806285</c:v>
                </c:pt>
                <c:pt idx="12" formatCode="0%">
                  <c:v>0.39954853273137703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A9-4A38-9D35-735F42AC7B89}"/>
            </c:ext>
          </c:extLst>
        </c:ser>
        <c:ser>
          <c:idx val="1"/>
          <c:order val="1"/>
          <c:tx>
            <c:strRef>
              <c:f>SOCDEM!$B$47</c:f>
              <c:strCache>
                <c:ptCount val="1"/>
                <c:pt idx="0">
                  <c:v>chodníky, verejné priestranstvá a zeleň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SOCDEM!$C$47:$O$47</c:f>
              <c:numCache>
                <c:formatCode>General</c:formatCode>
                <c:ptCount val="13"/>
                <c:pt idx="0" formatCode="0%">
                  <c:v>0.30299999999999999</c:v>
                </c:pt>
                <c:pt idx="2" formatCode="0%">
                  <c:v>0.31634819532908703</c:v>
                </c:pt>
                <c:pt idx="3" formatCode="0%">
                  <c:v>0.29111531190926276</c:v>
                </c:pt>
                <c:pt idx="5" formatCode="0%">
                  <c:v>0.29476584022038571</c:v>
                </c:pt>
                <c:pt idx="6" formatCode="0%">
                  <c:v>0.30042918454935624</c:v>
                </c:pt>
                <c:pt idx="7" formatCode="0%">
                  <c:v>0.30575539568345322</c:v>
                </c:pt>
                <c:pt idx="8" formatCode="0%">
                  <c:v>0.32539682539682535</c:v>
                </c:pt>
                <c:pt idx="10" formatCode="0%">
                  <c:v>0.25714285714285717</c:v>
                </c:pt>
                <c:pt idx="11" formatCode="0%">
                  <c:v>0.24869109947643978</c:v>
                </c:pt>
                <c:pt idx="12" formatCode="0%">
                  <c:v>0.36794582392776526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A9-4A38-9D35-735F42AC7B89}"/>
            </c:ext>
          </c:extLst>
        </c:ser>
        <c:ser>
          <c:idx val="2"/>
          <c:order val="2"/>
          <c:tx>
            <c:strRef>
              <c:f>SOCDEM!$B$48</c:f>
              <c:strCache>
                <c:ptCount val="1"/>
                <c:pt idx="0">
                  <c:v>športoviská a detské ihriská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SOCDEM!$C$48:$O$48</c:f>
              <c:numCache>
                <c:formatCode>General</c:formatCode>
                <c:ptCount val="13"/>
                <c:pt idx="0" formatCode="0%">
                  <c:v>0.249</c:v>
                </c:pt>
                <c:pt idx="2" formatCode="0%">
                  <c:v>0.28450106157112526</c:v>
                </c:pt>
                <c:pt idx="3" formatCode="0%">
                  <c:v>0.21739130434782608</c:v>
                </c:pt>
                <c:pt idx="5" formatCode="0%">
                  <c:v>0.25344352617079891</c:v>
                </c:pt>
                <c:pt idx="6" formatCode="0%">
                  <c:v>0.2832618025751073</c:v>
                </c:pt>
                <c:pt idx="7" formatCode="0%">
                  <c:v>0.23381294964028776</c:v>
                </c:pt>
                <c:pt idx="8" formatCode="0%">
                  <c:v>0.20634920634920637</c:v>
                </c:pt>
                <c:pt idx="10" formatCode="0%">
                  <c:v>0.18285714285714286</c:v>
                </c:pt>
                <c:pt idx="11" formatCode="0%">
                  <c:v>0.23821989528795812</c:v>
                </c:pt>
                <c:pt idx="12" formatCode="0%">
                  <c:v>0.28442437923250563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0A9-4A38-9D35-735F42AC7B89}"/>
            </c:ext>
          </c:extLst>
        </c:ser>
        <c:ser>
          <c:idx val="3"/>
          <c:order val="3"/>
          <c:tx>
            <c:strRef>
              <c:f>SOCDEM!$B$49</c:f>
              <c:strCache>
                <c:ptCount val="1"/>
                <c:pt idx="0">
                  <c:v>bezpečnosť obyvateľov a vymáhanie platných pravidiel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SOCDEM!$C$49:$O$49</c:f>
              <c:numCache>
                <c:formatCode>General</c:formatCode>
                <c:ptCount val="13"/>
                <c:pt idx="0" formatCode="0%">
                  <c:v>0.155</c:v>
                </c:pt>
                <c:pt idx="2" formatCode="0%">
                  <c:v>0.14437367303609341</c:v>
                </c:pt>
                <c:pt idx="3" formatCode="0%">
                  <c:v>0.16446124763705103</c:v>
                </c:pt>
                <c:pt idx="5" formatCode="0%">
                  <c:v>0.15426997245179064</c:v>
                </c:pt>
                <c:pt idx="6" formatCode="0%">
                  <c:v>0.11158798283261802</c:v>
                </c:pt>
                <c:pt idx="7" formatCode="0%">
                  <c:v>0.16906474820143885</c:v>
                </c:pt>
                <c:pt idx="8" formatCode="0%">
                  <c:v>0.20634920634920637</c:v>
                </c:pt>
                <c:pt idx="10" formatCode="0%">
                  <c:v>0.17714285714285716</c:v>
                </c:pt>
                <c:pt idx="11" formatCode="0%">
                  <c:v>0.15706806282722513</c:v>
                </c:pt>
                <c:pt idx="12" formatCode="0%">
                  <c:v>0.14446952595936793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0A9-4A38-9D35-735F42AC7B89}"/>
            </c:ext>
          </c:extLst>
        </c:ser>
        <c:ser>
          <c:idx val="4"/>
          <c:order val="4"/>
          <c:tx>
            <c:strRef>
              <c:f>SOCDEM!$B$50</c:f>
              <c:strCache>
                <c:ptCount val="1"/>
                <c:pt idx="0">
                  <c:v>základné a materské školy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SOCDEM!$C$50:$O$50</c:f>
              <c:numCache>
                <c:formatCode>General</c:formatCode>
                <c:ptCount val="13"/>
                <c:pt idx="0" formatCode="0%">
                  <c:v>0.14800000000000002</c:v>
                </c:pt>
                <c:pt idx="2" formatCode="0%">
                  <c:v>0.15074309978768577</c:v>
                </c:pt>
                <c:pt idx="3" formatCode="0%">
                  <c:v>0.14555765595463138</c:v>
                </c:pt>
                <c:pt idx="5" formatCode="0%">
                  <c:v>0.1487603305785124</c:v>
                </c:pt>
                <c:pt idx="6" formatCode="0%">
                  <c:v>0.20600858369098712</c:v>
                </c:pt>
                <c:pt idx="7" formatCode="0%">
                  <c:v>0.12589928057553956</c:v>
                </c:pt>
                <c:pt idx="8" formatCode="0%">
                  <c:v>8.7301587301587297E-2</c:v>
                </c:pt>
                <c:pt idx="10" formatCode="0%">
                  <c:v>8.5714285714285715E-2</c:v>
                </c:pt>
                <c:pt idx="11" formatCode="0%">
                  <c:v>0.15968586387434555</c:v>
                </c:pt>
                <c:pt idx="12" formatCode="0%">
                  <c:v>0.16252821670428894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0A9-4A38-9D35-735F42AC7B89}"/>
            </c:ext>
          </c:extLst>
        </c:ser>
        <c:ser>
          <c:idx val="5"/>
          <c:order val="5"/>
          <c:tx>
            <c:strRef>
              <c:f>SOCDEM!$B$51</c:f>
              <c:strCache>
                <c:ptCount val="1"/>
                <c:pt idx="0">
                  <c:v>kultúrne zariadenia a podujatia</c:v>
                </c:pt>
              </c:strCache>
            </c:strRef>
          </c:tx>
          <c:spPr>
            <a:solidFill>
              <a:srgbClr val="FF669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SOCDEM!$C$51:$O$51</c:f>
              <c:numCache>
                <c:formatCode>General</c:formatCode>
                <c:ptCount val="13"/>
                <c:pt idx="0" formatCode="0%">
                  <c:v>0.125</c:v>
                </c:pt>
                <c:pt idx="2" formatCode="0%">
                  <c:v>9.3418259023354558E-2</c:v>
                </c:pt>
                <c:pt idx="3" formatCode="0%">
                  <c:v>0.15311909262759923</c:v>
                </c:pt>
                <c:pt idx="5" formatCode="0%">
                  <c:v>0.17355371900826447</c:v>
                </c:pt>
                <c:pt idx="6" formatCode="0%">
                  <c:v>7.7253218884120164E-2</c:v>
                </c:pt>
                <c:pt idx="7" formatCode="0%">
                  <c:v>0.10431654676258993</c:v>
                </c:pt>
                <c:pt idx="8" formatCode="0%">
                  <c:v>0.11904761904761905</c:v>
                </c:pt>
                <c:pt idx="10" formatCode="0%">
                  <c:v>0.21714285714285717</c:v>
                </c:pt>
                <c:pt idx="11" formatCode="0%">
                  <c:v>0.11256544502617802</c:v>
                </c:pt>
                <c:pt idx="12" formatCode="0%">
                  <c:v>9.9322799097065456E-2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0A9-4A38-9D35-735F42AC7B89}"/>
            </c:ext>
          </c:extLst>
        </c:ser>
        <c:ser>
          <c:idx val="6"/>
          <c:order val="6"/>
          <c:tx>
            <c:strRef>
              <c:f>SOCDEM!$B$52</c:f>
              <c:strCache>
                <c:ptCount val="1"/>
                <c:pt idx="0">
                  <c:v>nájomné bývanie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SOCDEM!$C$52:$O$52</c:f>
              <c:numCache>
                <c:formatCode>General</c:formatCode>
                <c:ptCount val="13"/>
                <c:pt idx="0" formatCode="0%">
                  <c:v>0.11</c:v>
                </c:pt>
                <c:pt idx="2" formatCode="0%">
                  <c:v>0.1040339702760085</c:v>
                </c:pt>
                <c:pt idx="3" formatCode="0%">
                  <c:v>0.11531190926275993</c:v>
                </c:pt>
                <c:pt idx="5" formatCode="0%">
                  <c:v>0.12672176308539945</c:v>
                </c:pt>
                <c:pt idx="6" formatCode="0%">
                  <c:v>7.2961373390557943E-2</c:v>
                </c:pt>
                <c:pt idx="7" formatCode="0%">
                  <c:v>0.11510791366906474</c:v>
                </c:pt>
                <c:pt idx="8" formatCode="0%">
                  <c:v>0.11904761904761905</c:v>
                </c:pt>
                <c:pt idx="10" formatCode="0%">
                  <c:v>0.08</c:v>
                </c:pt>
                <c:pt idx="11" formatCode="0%">
                  <c:v>0.13612565445026178</c:v>
                </c:pt>
                <c:pt idx="12" formatCode="0%">
                  <c:v>9.9322799097065456E-2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0A9-4A38-9D35-735F42AC7B89}"/>
            </c:ext>
          </c:extLst>
        </c:ser>
        <c:ser>
          <c:idx val="7"/>
          <c:order val="7"/>
          <c:tx>
            <c:strRef>
              <c:f>SOCDEM!$B$53</c:f>
              <c:strCache>
                <c:ptCount val="1"/>
                <c:pt idx="0">
                  <c:v>digitalizácia procesov (možnosť vybaviť veci z domu) a prístup k info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SOCDEM!$C$53:$O$53</c:f>
              <c:numCache>
                <c:formatCode>General</c:formatCode>
                <c:ptCount val="13"/>
                <c:pt idx="0" formatCode="0%">
                  <c:v>8.199999999999999E-2</c:v>
                </c:pt>
                <c:pt idx="2" formatCode="0%">
                  <c:v>0.1019108280254777</c:v>
                </c:pt>
                <c:pt idx="3" formatCode="0%">
                  <c:v>6.4272211720226846E-2</c:v>
                </c:pt>
                <c:pt idx="5" formatCode="0%">
                  <c:v>8.5399449035812675E-2</c:v>
                </c:pt>
                <c:pt idx="6" formatCode="0%">
                  <c:v>8.5836909871244635E-2</c:v>
                </c:pt>
                <c:pt idx="7" formatCode="0%">
                  <c:v>7.9136690647482008E-2</c:v>
                </c:pt>
                <c:pt idx="8" formatCode="0%">
                  <c:v>7.1428571428571438E-2</c:v>
                </c:pt>
                <c:pt idx="10" formatCode="0%">
                  <c:v>0.08</c:v>
                </c:pt>
                <c:pt idx="11" formatCode="0%">
                  <c:v>7.8534031413612565E-2</c:v>
                </c:pt>
                <c:pt idx="12" formatCode="0%">
                  <c:v>8.5778781038374718E-2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0A9-4A38-9D35-735F42AC7B89}"/>
            </c:ext>
          </c:extLst>
        </c:ser>
        <c:ser>
          <c:idx val="8"/>
          <c:order val="8"/>
          <c:tx>
            <c:strRef>
              <c:f>SOCDEM!$B$54</c:f>
              <c:strCache>
                <c:ptCount val="1"/>
                <c:pt idx="0">
                  <c:v> zariadenia a služby pre sociálne znevýhodnené skupiny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SOCDEM!$C$54:$O$54</c:f>
              <c:numCache>
                <c:formatCode>General</c:formatCode>
                <c:ptCount val="13"/>
                <c:pt idx="0" formatCode="0%">
                  <c:v>8.1000000000000003E-2</c:v>
                </c:pt>
                <c:pt idx="2" formatCode="0%">
                  <c:v>5.7324840764331204E-2</c:v>
                </c:pt>
                <c:pt idx="3" formatCode="0%">
                  <c:v>0.10207939508506617</c:v>
                </c:pt>
                <c:pt idx="5" formatCode="0%">
                  <c:v>4.6831955922865015E-2</c:v>
                </c:pt>
                <c:pt idx="6" formatCode="0%">
                  <c:v>7.2961373390557943E-2</c:v>
                </c:pt>
                <c:pt idx="7" formatCode="0%">
                  <c:v>8.9928057553956831E-2</c:v>
                </c:pt>
                <c:pt idx="8" formatCode="0%">
                  <c:v>0.17460317460317459</c:v>
                </c:pt>
                <c:pt idx="10" formatCode="0%">
                  <c:v>0.08</c:v>
                </c:pt>
                <c:pt idx="11" formatCode="0%">
                  <c:v>8.1151832460732987E-2</c:v>
                </c:pt>
                <c:pt idx="12" formatCode="0%">
                  <c:v>8.1264108352144468E-2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0A9-4A38-9D35-735F42AC7B89}"/>
            </c:ext>
          </c:extLst>
        </c:ser>
        <c:ser>
          <c:idx val="9"/>
          <c:order val="9"/>
          <c:tx>
            <c:strRef>
              <c:f>SOCDEM!$B$55</c:f>
              <c:strCache>
                <c:ptCount val="1"/>
                <c:pt idx="0">
                  <c:v>mestská hromadná doprava</c:v>
                </c:pt>
              </c:strCache>
            </c:strRef>
          </c:tx>
          <c:spPr>
            <a:solidFill>
              <a:srgbClr val="CCFF3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SOCDEM!$C$55:$O$55</c:f>
              <c:numCache>
                <c:formatCode>General</c:formatCode>
                <c:ptCount val="13"/>
                <c:pt idx="0" formatCode="0%">
                  <c:v>5.5E-2</c:v>
                </c:pt>
                <c:pt idx="2" formatCode="0%">
                  <c:v>6.3694267515923567E-2</c:v>
                </c:pt>
                <c:pt idx="3" formatCode="0%">
                  <c:v>4.725897920604915E-2</c:v>
                </c:pt>
                <c:pt idx="5" formatCode="0%">
                  <c:v>5.7851239669421489E-2</c:v>
                </c:pt>
                <c:pt idx="6" formatCode="0%">
                  <c:v>7.2961373390557943E-2</c:v>
                </c:pt>
                <c:pt idx="7" formatCode="0%">
                  <c:v>5.0359712230215826E-2</c:v>
                </c:pt>
                <c:pt idx="8" formatCode="0%">
                  <c:v>2.3809523809523808E-2</c:v>
                </c:pt>
                <c:pt idx="10" formatCode="0%">
                  <c:v>5.1428571428571435E-2</c:v>
                </c:pt>
                <c:pt idx="11" formatCode="0%">
                  <c:v>6.8062827225130892E-2</c:v>
                </c:pt>
                <c:pt idx="12" formatCode="0%">
                  <c:v>4.5146726862302484E-2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0A9-4A38-9D35-735F42AC7B89}"/>
            </c:ext>
          </c:extLst>
        </c:ser>
        <c:ser>
          <c:idx val="10"/>
          <c:order val="10"/>
          <c:tx>
            <c:strRef>
              <c:f>SOCDEM!$B$56</c:f>
              <c:strCache>
                <c:ptCount val="1"/>
                <c:pt idx="0">
                  <c:v>do všetkých oblastí treba investovať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SOCDEM!$C$56:$O$56</c:f>
              <c:numCache>
                <c:formatCode>General</c:formatCode>
                <c:ptCount val="13"/>
                <c:pt idx="0" formatCode="0%">
                  <c:v>4.8000000000000001E-2</c:v>
                </c:pt>
                <c:pt idx="2" formatCode="0%">
                  <c:v>3.3970276008492568E-2</c:v>
                </c:pt>
                <c:pt idx="3" formatCode="0%">
                  <c:v>6.0491493383742913E-2</c:v>
                </c:pt>
                <c:pt idx="5" formatCode="0%">
                  <c:v>7.1625344352617082E-2</c:v>
                </c:pt>
                <c:pt idx="6" formatCode="0%">
                  <c:v>1.7167381974248927E-2</c:v>
                </c:pt>
                <c:pt idx="7" formatCode="0%">
                  <c:v>5.0359712230215826E-2</c:v>
                </c:pt>
                <c:pt idx="8" formatCode="0%">
                  <c:v>3.1746031746031744E-2</c:v>
                </c:pt>
                <c:pt idx="10" formatCode="0%">
                  <c:v>0.08</c:v>
                </c:pt>
                <c:pt idx="11" formatCode="0%">
                  <c:v>3.6649214659685868E-2</c:v>
                </c:pt>
                <c:pt idx="12" formatCode="0%">
                  <c:v>4.5146726862302484E-2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0A9-4A38-9D35-735F42AC7B89}"/>
            </c:ext>
          </c:extLst>
        </c:ser>
        <c:ser>
          <c:idx val="11"/>
          <c:order val="11"/>
          <c:tx>
            <c:strRef>
              <c:f>SOCDEM!$B$57</c:f>
              <c:strCache>
                <c:ptCount val="1"/>
                <c:pt idx="0">
                  <c:v>iné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SOCDEM!$C$57:$O$57</c:f>
              <c:numCache>
                <c:formatCode>General</c:formatCode>
                <c:ptCount val="13"/>
                <c:pt idx="0" formatCode="0%">
                  <c:v>4.5999999999999999E-2</c:v>
                </c:pt>
                <c:pt idx="2" formatCode="0%">
                  <c:v>3.1847133757961783E-2</c:v>
                </c:pt>
                <c:pt idx="3" formatCode="0%">
                  <c:v>5.8601134215500943E-2</c:v>
                </c:pt>
                <c:pt idx="5" formatCode="0%">
                  <c:v>2.4793388429752067E-2</c:v>
                </c:pt>
                <c:pt idx="6" formatCode="0%">
                  <c:v>6.0085836909871244E-2</c:v>
                </c:pt>
                <c:pt idx="7" formatCode="0%">
                  <c:v>4.3165467625899276E-2</c:v>
                </c:pt>
                <c:pt idx="8" formatCode="0%">
                  <c:v>8.7301587301587297E-2</c:v>
                </c:pt>
                <c:pt idx="10" formatCode="0%">
                  <c:v>6.2857142857142861E-2</c:v>
                </c:pt>
                <c:pt idx="11" formatCode="0%">
                  <c:v>4.9738219895287955E-2</c:v>
                </c:pt>
                <c:pt idx="12" formatCode="0%">
                  <c:v>3.6117381489841983E-2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0A9-4A38-9D35-735F42AC7B89}"/>
            </c:ext>
          </c:extLst>
        </c:ser>
        <c:ser>
          <c:idx val="12"/>
          <c:order val="12"/>
          <c:tx>
            <c:strRef>
              <c:f>SOCDEM!$B$58</c:f>
              <c:strCache>
                <c:ptCount val="1"/>
                <c:pt idx="0">
                  <c:v>neviem, nechcem odpovedať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SOCDEM!$C$58:$O$58</c:f>
              <c:numCache>
                <c:formatCode>General</c:formatCode>
                <c:ptCount val="13"/>
                <c:pt idx="0" formatCode="0%">
                  <c:v>1.4999999999999999E-2</c:v>
                </c:pt>
                <c:pt idx="2" formatCode="0%">
                  <c:v>1.0615711252653927E-2</c:v>
                </c:pt>
                <c:pt idx="3" formatCode="0%">
                  <c:v>1.890359168241966E-2</c:v>
                </c:pt>
                <c:pt idx="5" formatCode="0%">
                  <c:v>2.4793388429752067E-2</c:v>
                </c:pt>
                <c:pt idx="6" formatCode="0%">
                  <c:v>1.2875536480686695E-2</c:v>
                </c:pt>
                <c:pt idx="8" formatCode="0%">
                  <c:v>2.3809523809523808E-2</c:v>
                </c:pt>
                <c:pt idx="10" formatCode="0%">
                  <c:v>5.7142857142857143E-3</c:v>
                </c:pt>
                <c:pt idx="11" formatCode="0%">
                  <c:v>1.8324607329842934E-2</c:v>
                </c:pt>
                <c:pt idx="12" formatCode="0%">
                  <c:v>1.580135440180587E-2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0A9-4A38-9D35-735F42AC7B8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3"/>
        <c:overlap val="100"/>
        <c:axId val="1511669600"/>
        <c:axId val="1511672480"/>
      </c:barChart>
      <c:catAx>
        <c:axId val="1511669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72480"/>
        <c:crosses val="autoZero"/>
        <c:auto val="1"/>
        <c:lblAlgn val="ctr"/>
        <c:lblOffset val="100"/>
        <c:noMultiLvlLbl val="0"/>
      </c:catAx>
      <c:valAx>
        <c:axId val="1511672480"/>
        <c:scaling>
          <c:orientation val="minMax"/>
          <c:max val="2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6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3420704262642308E-2"/>
          <c:y val="0.73885851928548951"/>
          <c:w val="0.95657929573735767"/>
          <c:h val="0.2611414807145104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ysClr val="windowText" lastClr="000000"/>
          </a:solidFill>
        </a:defRPr>
      </a:pPr>
      <a:endParaRPr lang="sk-SK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634505575603683"/>
          <c:y val="6.6162318904473313E-2"/>
          <c:w val="0.82016540227944101"/>
          <c:h val="0.6355779990471475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Ulice!$B$47</c:f>
              <c:strCache>
                <c:ptCount val="1"/>
                <c:pt idx="0">
                  <c:v>cesty a parkovacie kapacity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Ulice!$C$47:$H$47</c:f>
              <c:numCache>
                <c:formatCode>General</c:formatCode>
                <c:ptCount val="6"/>
                <c:pt idx="0" formatCode="0%">
                  <c:v>0.39100000000000001</c:v>
                </c:pt>
                <c:pt idx="2" formatCode="0%">
                  <c:v>0.41869918699186992</c:v>
                </c:pt>
                <c:pt idx="3" formatCode="0%">
                  <c:v>0.47859922178988329</c:v>
                </c:pt>
                <c:pt idx="4" formatCode="0%">
                  <c:v>0.38983050847457629</c:v>
                </c:pt>
                <c:pt idx="5" formatCode="0%">
                  <c:v>0.27969348659003829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E2-4316-BE80-B98D1ADDF008}"/>
            </c:ext>
          </c:extLst>
        </c:ser>
        <c:ser>
          <c:idx val="1"/>
          <c:order val="1"/>
          <c:tx>
            <c:strRef>
              <c:f>Ulice!$B$48</c:f>
              <c:strCache>
                <c:ptCount val="1"/>
                <c:pt idx="0">
                  <c:v>chodníky, verejné priestranstvá a zeleň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Ulice!$C$48:$H$48</c:f>
              <c:numCache>
                <c:formatCode>General</c:formatCode>
                <c:ptCount val="6"/>
                <c:pt idx="0" formatCode="0%">
                  <c:v>0.30299999999999999</c:v>
                </c:pt>
                <c:pt idx="2" formatCode="0%">
                  <c:v>0.36991869918699188</c:v>
                </c:pt>
                <c:pt idx="3" formatCode="0%">
                  <c:v>0.33073929961089499</c:v>
                </c:pt>
                <c:pt idx="4" formatCode="0%">
                  <c:v>0.30508474576271188</c:v>
                </c:pt>
                <c:pt idx="5" formatCode="0%">
                  <c:v>0.21072796934865898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E2-4316-BE80-B98D1ADDF008}"/>
            </c:ext>
          </c:extLst>
        </c:ser>
        <c:ser>
          <c:idx val="2"/>
          <c:order val="2"/>
          <c:tx>
            <c:strRef>
              <c:f>Ulice!$B$49</c:f>
              <c:strCache>
                <c:ptCount val="1"/>
                <c:pt idx="0">
                  <c:v>športoviská a detské ihriská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Ulice!$C$49:$H$49</c:f>
              <c:numCache>
                <c:formatCode>General</c:formatCode>
                <c:ptCount val="6"/>
                <c:pt idx="0" formatCode="0%">
                  <c:v>0.249</c:v>
                </c:pt>
                <c:pt idx="2" formatCode="0%">
                  <c:v>0.30081300813008133</c:v>
                </c:pt>
                <c:pt idx="3" formatCode="0%">
                  <c:v>0.22957198443579765</c:v>
                </c:pt>
                <c:pt idx="4" formatCode="0%">
                  <c:v>0.30932203389830509</c:v>
                </c:pt>
                <c:pt idx="5" formatCode="0%">
                  <c:v>0.1647509578544061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9E2-4316-BE80-B98D1ADDF008}"/>
            </c:ext>
          </c:extLst>
        </c:ser>
        <c:ser>
          <c:idx val="3"/>
          <c:order val="3"/>
          <c:tx>
            <c:strRef>
              <c:f>Ulice!$B$50</c:f>
              <c:strCache>
                <c:ptCount val="1"/>
                <c:pt idx="0">
                  <c:v>bezpečnosť obyvateľov a vymáhanie platných pravidiel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Ulice!$C$50:$H$50</c:f>
              <c:numCache>
                <c:formatCode>General</c:formatCode>
                <c:ptCount val="6"/>
                <c:pt idx="0" formatCode="0%">
                  <c:v>0.155</c:v>
                </c:pt>
                <c:pt idx="2" formatCode="0%">
                  <c:v>0.15040650406504066</c:v>
                </c:pt>
                <c:pt idx="3" formatCode="0%">
                  <c:v>0.14396887159533076</c:v>
                </c:pt>
                <c:pt idx="4" formatCode="0%">
                  <c:v>0.15677966101694915</c:v>
                </c:pt>
                <c:pt idx="5" formatCode="0%">
                  <c:v>0.16858237547892721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9E2-4316-BE80-B98D1ADDF008}"/>
            </c:ext>
          </c:extLst>
        </c:ser>
        <c:ser>
          <c:idx val="4"/>
          <c:order val="4"/>
          <c:tx>
            <c:strRef>
              <c:f>Ulice!$B$51</c:f>
              <c:strCache>
                <c:ptCount val="1"/>
                <c:pt idx="0">
                  <c:v>základné a materské školy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Ulice!$C$51:$H$51</c:f>
              <c:numCache>
                <c:formatCode>General</c:formatCode>
                <c:ptCount val="6"/>
                <c:pt idx="0" formatCode="0%">
                  <c:v>0.14800000000000002</c:v>
                </c:pt>
                <c:pt idx="2" formatCode="0%">
                  <c:v>0.14227642276422764</c:v>
                </c:pt>
                <c:pt idx="3" formatCode="0%">
                  <c:v>0.1517509727626459</c:v>
                </c:pt>
                <c:pt idx="4" formatCode="0%">
                  <c:v>0.13135593220338981</c:v>
                </c:pt>
                <c:pt idx="5" formatCode="0%">
                  <c:v>0.1647509578544061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9E2-4316-BE80-B98D1ADDF008}"/>
            </c:ext>
          </c:extLst>
        </c:ser>
        <c:ser>
          <c:idx val="5"/>
          <c:order val="5"/>
          <c:tx>
            <c:strRef>
              <c:f>Ulice!$B$52</c:f>
              <c:strCache>
                <c:ptCount val="1"/>
                <c:pt idx="0">
                  <c:v>kultúrne zariadenia a podujatia</c:v>
                </c:pt>
              </c:strCache>
            </c:strRef>
          </c:tx>
          <c:spPr>
            <a:solidFill>
              <a:srgbClr val="FF669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Ulice!$C$52:$H$52</c:f>
              <c:numCache>
                <c:formatCode>General</c:formatCode>
                <c:ptCount val="6"/>
                <c:pt idx="0" formatCode="0%">
                  <c:v>0.125</c:v>
                </c:pt>
                <c:pt idx="2" formatCode="0%">
                  <c:v>8.5365853658536592E-2</c:v>
                </c:pt>
                <c:pt idx="3" formatCode="0%">
                  <c:v>9.7276264591439676E-2</c:v>
                </c:pt>
                <c:pt idx="4" formatCode="0%">
                  <c:v>0.11864406779661017</c:v>
                </c:pt>
                <c:pt idx="5" formatCode="0%">
                  <c:v>0.1954022988505747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9E2-4316-BE80-B98D1ADDF008}"/>
            </c:ext>
          </c:extLst>
        </c:ser>
        <c:ser>
          <c:idx val="6"/>
          <c:order val="6"/>
          <c:tx>
            <c:strRef>
              <c:f>Ulice!$B$53</c:f>
              <c:strCache>
                <c:ptCount val="1"/>
                <c:pt idx="0">
                  <c:v>nájomné bývanie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Ulice!$C$53:$H$53</c:f>
              <c:numCache>
                <c:formatCode>General</c:formatCode>
                <c:ptCount val="6"/>
                <c:pt idx="0" formatCode="0%">
                  <c:v>0.11</c:v>
                </c:pt>
                <c:pt idx="2" formatCode="0%">
                  <c:v>0.13008130081300812</c:v>
                </c:pt>
                <c:pt idx="3" formatCode="0%">
                  <c:v>0.10894941634241245</c:v>
                </c:pt>
                <c:pt idx="4" formatCode="0%">
                  <c:v>0.1228813559322034</c:v>
                </c:pt>
                <c:pt idx="5" formatCode="0%">
                  <c:v>8.0459770114942528E-2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9E2-4316-BE80-B98D1ADDF008}"/>
            </c:ext>
          </c:extLst>
        </c:ser>
        <c:ser>
          <c:idx val="7"/>
          <c:order val="7"/>
          <c:tx>
            <c:strRef>
              <c:f>Ulice!$B$54</c:f>
              <c:strCache>
                <c:ptCount val="1"/>
                <c:pt idx="0">
                  <c:v>digitalizácia procesov (možnosť vybaviť veci z domu) a prístup k info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Ulice!$C$54:$H$54</c:f>
              <c:numCache>
                <c:formatCode>General</c:formatCode>
                <c:ptCount val="6"/>
                <c:pt idx="0" formatCode="0%">
                  <c:v>8.199999999999999E-2</c:v>
                </c:pt>
                <c:pt idx="2" formatCode="0%">
                  <c:v>9.3495934959349589E-2</c:v>
                </c:pt>
                <c:pt idx="3" formatCode="0%">
                  <c:v>5.4474708171206226E-2</c:v>
                </c:pt>
                <c:pt idx="4" formatCode="0%">
                  <c:v>8.8983050847457626E-2</c:v>
                </c:pt>
                <c:pt idx="5" formatCode="0%">
                  <c:v>9.1954022988505746E-2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9E2-4316-BE80-B98D1ADDF008}"/>
            </c:ext>
          </c:extLst>
        </c:ser>
        <c:ser>
          <c:idx val="8"/>
          <c:order val="8"/>
          <c:tx>
            <c:strRef>
              <c:f>Ulice!$B$55</c:f>
              <c:strCache>
                <c:ptCount val="1"/>
                <c:pt idx="0">
                  <c:v>zariadenia a služby pre sociálne znevýhodnené skupiny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Ulice!$C$55:$H$55</c:f>
              <c:numCache>
                <c:formatCode>General</c:formatCode>
                <c:ptCount val="6"/>
                <c:pt idx="0" formatCode="0%">
                  <c:v>8.1000000000000003E-2</c:v>
                </c:pt>
                <c:pt idx="2" formatCode="0%">
                  <c:v>0.1016260162601626</c:v>
                </c:pt>
                <c:pt idx="3" formatCode="0%">
                  <c:v>6.2256809338521402E-2</c:v>
                </c:pt>
                <c:pt idx="4" formatCode="0%">
                  <c:v>8.4745762711864417E-2</c:v>
                </c:pt>
                <c:pt idx="5" formatCode="0%">
                  <c:v>7.662835249042145E-2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9E2-4316-BE80-B98D1ADDF008}"/>
            </c:ext>
          </c:extLst>
        </c:ser>
        <c:ser>
          <c:idx val="9"/>
          <c:order val="9"/>
          <c:tx>
            <c:strRef>
              <c:f>Ulice!$B$56</c:f>
              <c:strCache>
                <c:ptCount val="1"/>
                <c:pt idx="0">
                  <c:v>mestská hromadná doprava</c:v>
                </c:pt>
              </c:strCache>
            </c:strRef>
          </c:tx>
          <c:spPr>
            <a:solidFill>
              <a:srgbClr val="CCFF3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Ulice!$C$56:$H$56</c:f>
              <c:numCache>
                <c:formatCode>General</c:formatCode>
                <c:ptCount val="6"/>
                <c:pt idx="0" formatCode="0%">
                  <c:v>5.5E-2</c:v>
                </c:pt>
                <c:pt idx="2" formatCode="0%">
                  <c:v>3.6585365853658541E-2</c:v>
                </c:pt>
                <c:pt idx="3" formatCode="0%">
                  <c:v>6.2256809338521402E-2</c:v>
                </c:pt>
                <c:pt idx="4" formatCode="0%">
                  <c:v>6.3559322033898302E-2</c:v>
                </c:pt>
                <c:pt idx="5" formatCode="0%">
                  <c:v>5.7471264367816091E-2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69E2-4316-BE80-B98D1ADDF008}"/>
            </c:ext>
          </c:extLst>
        </c:ser>
        <c:ser>
          <c:idx val="10"/>
          <c:order val="10"/>
          <c:tx>
            <c:strRef>
              <c:f>Ulice!$B$57</c:f>
              <c:strCache>
                <c:ptCount val="1"/>
                <c:pt idx="0">
                  <c:v>do všetkých oblastí treba investovať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Ulice!$C$57:$H$57</c:f>
              <c:numCache>
                <c:formatCode>General</c:formatCode>
                <c:ptCount val="6"/>
                <c:pt idx="0" formatCode="0%">
                  <c:v>4.8000000000000001E-2</c:v>
                </c:pt>
                <c:pt idx="3" formatCode="0%">
                  <c:v>3.8910505836575876E-2</c:v>
                </c:pt>
                <c:pt idx="4" formatCode="0%">
                  <c:v>1.6949152542372881E-2</c:v>
                </c:pt>
                <c:pt idx="5" formatCode="0%">
                  <c:v>0.13026819923371646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9E2-4316-BE80-B98D1ADDF008}"/>
            </c:ext>
          </c:extLst>
        </c:ser>
        <c:ser>
          <c:idx val="11"/>
          <c:order val="11"/>
          <c:tx>
            <c:strRef>
              <c:f>Ulice!$B$58</c:f>
              <c:strCache>
                <c:ptCount val="1"/>
                <c:pt idx="0">
                  <c:v>iné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Ulice!$C$58:$H$58</c:f>
              <c:numCache>
                <c:formatCode>General</c:formatCode>
                <c:ptCount val="6"/>
                <c:pt idx="0" formatCode="0%">
                  <c:v>4.5999999999999999E-2</c:v>
                </c:pt>
                <c:pt idx="2" formatCode="0%">
                  <c:v>5.2845528455284549E-2</c:v>
                </c:pt>
                <c:pt idx="3" formatCode="0%">
                  <c:v>5.8365758754863807E-2</c:v>
                </c:pt>
                <c:pt idx="4" formatCode="0%">
                  <c:v>4.6610169491525424E-2</c:v>
                </c:pt>
                <c:pt idx="5" formatCode="0%">
                  <c:v>2.681992337164751E-2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9E2-4316-BE80-B98D1ADDF008}"/>
            </c:ext>
          </c:extLst>
        </c:ser>
        <c:ser>
          <c:idx val="12"/>
          <c:order val="12"/>
          <c:tx>
            <c:strRef>
              <c:f>Ulice!$B$59</c:f>
              <c:strCache>
                <c:ptCount val="1"/>
                <c:pt idx="0">
                  <c:v>neviem, nechcem odpovedať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Ulice!$C$59:$H$59</c:f>
              <c:numCache>
                <c:formatCode>General</c:formatCode>
                <c:ptCount val="6"/>
                <c:pt idx="0" formatCode="0%">
                  <c:v>1.4999999999999999E-2</c:v>
                </c:pt>
                <c:pt idx="3" formatCode="0%">
                  <c:v>1.556420233463035E-2</c:v>
                </c:pt>
                <c:pt idx="4" formatCode="0%">
                  <c:v>1.6949152542372881E-2</c:v>
                </c:pt>
                <c:pt idx="5" formatCode="0%">
                  <c:v>2.681992337164751E-2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9E2-4316-BE80-B98D1ADDF00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3"/>
        <c:overlap val="100"/>
        <c:axId val="1511669600"/>
        <c:axId val="1511672480"/>
      </c:barChart>
      <c:catAx>
        <c:axId val="1511669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72480"/>
        <c:crosses val="autoZero"/>
        <c:auto val="1"/>
        <c:lblAlgn val="ctr"/>
        <c:lblOffset val="100"/>
        <c:noMultiLvlLbl val="0"/>
      </c:catAx>
      <c:valAx>
        <c:axId val="1511672480"/>
        <c:scaling>
          <c:orientation val="minMax"/>
          <c:max val="2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6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3877889917333433E-2"/>
          <c:y val="0.73885851928548951"/>
          <c:w val="0.96612211008266657"/>
          <c:h val="0.2611414807145104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2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6B7-42D7-92C3-929FADEE7A36}"/>
              </c:ext>
            </c:extLst>
          </c:dPt>
          <c:dPt>
            <c:idx val="7"/>
            <c:invertIfNegative val="0"/>
            <c:bubble3D val="0"/>
            <c:spPr>
              <a:solidFill>
                <a:sysClr val="window" lastClr="FFFFFF">
                  <a:lumMod val="50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56B7-42D7-92C3-929FADEE7A3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ZAKLADNE!$E$119:$E$126</c:f>
              <c:strCache>
                <c:ptCount val="8"/>
                <c:pt idx="0">
                  <c:v>rozbité cesty a chodníky</c:v>
                </c:pt>
                <c:pt idx="1">
                  <c:v>existencia dvoch parkovacích systémov (PPS s modrými čiarami a PAAS s bielymi čiarami)</c:v>
                </c:pt>
                <c:pt idx="2">
                  <c:v>meškajúce dokončenie električky a s tým spojené obmedzenia</c:v>
                </c:pt>
                <c:pt idx="3">
                  <c:v>kvalita, frekvencia a cena mestskej hromadnej dopravy</c:v>
                </c:pt>
                <c:pt idx="4">
                  <c:v> zmeny v dopravnom značení (semafory, cyklopruhy, spomaľovače</c:v>
                </c:pt>
                <c:pt idx="5">
                  <c:v>nedostatočná sieť cyklotrás</c:v>
                </c:pt>
                <c:pt idx="6">
                  <c:v>Iné</c:v>
                </c:pt>
                <c:pt idx="7">
                  <c:v>Neviem, nechcem odpovedať</c:v>
                </c:pt>
              </c:strCache>
            </c:strRef>
          </c:cat>
          <c:val>
            <c:numRef>
              <c:f>ZAKLADNE!$F$119:$F$126</c:f>
              <c:numCache>
                <c:formatCode>###0.0%</c:formatCode>
                <c:ptCount val="8"/>
                <c:pt idx="0">
                  <c:v>0.30599999999999999</c:v>
                </c:pt>
                <c:pt idx="1">
                  <c:v>0.27399999999999997</c:v>
                </c:pt>
                <c:pt idx="2">
                  <c:v>0.122</c:v>
                </c:pt>
                <c:pt idx="3">
                  <c:v>7.0999999999999994E-2</c:v>
                </c:pt>
                <c:pt idx="4">
                  <c:v>6.5000000000000002E-2</c:v>
                </c:pt>
                <c:pt idx="5">
                  <c:v>5.2000000000000005E-2</c:v>
                </c:pt>
                <c:pt idx="6">
                  <c:v>6.3E-2</c:v>
                </c:pt>
                <c:pt idx="7">
                  <c:v>4.7E-2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B7-42D7-92C3-929FADEE7A3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9"/>
        <c:axId val="224304208"/>
        <c:axId val="224319088"/>
      </c:barChart>
      <c:catAx>
        <c:axId val="2243042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224319088"/>
        <c:crosses val="autoZero"/>
        <c:auto val="1"/>
        <c:lblAlgn val="ctr"/>
        <c:lblOffset val="100"/>
        <c:noMultiLvlLbl val="0"/>
      </c:catAx>
      <c:valAx>
        <c:axId val="224319088"/>
        <c:scaling>
          <c:orientation val="minMax"/>
          <c:max val="1"/>
        </c:scaling>
        <c:delete val="0"/>
        <c:axPos val="t"/>
        <c:numFmt formatCode="###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224304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7024806047127891"/>
          <c:y val="6.6406852982135944E-2"/>
          <c:w val="0.80609508775483385"/>
          <c:h val="0.5722264798415398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SOCDEM!$B$60</c:f>
              <c:strCache>
                <c:ptCount val="1"/>
                <c:pt idx="0">
                  <c:v>rozbité cesty a chodníky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SOCDEM!$C$60:$O$60</c:f>
              <c:numCache>
                <c:formatCode>General</c:formatCode>
                <c:ptCount val="13"/>
                <c:pt idx="0" formatCode="0%">
                  <c:v>0.30599999999999999</c:v>
                </c:pt>
                <c:pt idx="2" formatCode="0%">
                  <c:v>0.32908704883227174</c:v>
                </c:pt>
                <c:pt idx="3" formatCode="0%">
                  <c:v>0.28544423440453687</c:v>
                </c:pt>
                <c:pt idx="5" formatCode="0%">
                  <c:v>0.30578512396694213</c:v>
                </c:pt>
                <c:pt idx="6" formatCode="0%">
                  <c:v>0.35193133047210301</c:v>
                </c:pt>
                <c:pt idx="7" formatCode="0%">
                  <c:v>0.2733812949640288</c:v>
                </c:pt>
                <c:pt idx="8" formatCode="0%">
                  <c:v>0.29365079365079366</c:v>
                </c:pt>
                <c:pt idx="10" formatCode="0%">
                  <c:v>0.28000000000000003</c:v>
                </c:pt>
                <c:pt idx="11" formatCode="0%">
                  <c:v>0.32460732984293195</c:v>
                </c:pt>
                <c:pt idx="12" formatCode="0%">
                  <c:v>0.30022573363431149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A6-44A2-9C07-371178647DB7}"/>
            </c:ext>
          </c:extLst>
        </c:ser>
        <c:ser>
          <c:idx val="1"/>
          <c:order val="1"/>
          <c:tx>
            <c:strRef>
              <c:f>SOCDEM!$B$61</c:f>
              <c:strCache>
                <c:ptCount val="1"/>
                <c:pt idx="0">
                  <c:v>existencia dvoch parkovacích systémov (PPS s modrými čiarami a PAAS s bielymi čiarami)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SOCDEM!$C$61:$O$61</c:f>
              <c:numCache>
                <c:formatCode>General</c:formatCode>
                <c:ptCount val="13"/>
                <c:pt idx="0" formatCode="0%">
                  <c:v>0.27399999999999997</c:v>
                </c:pt>
                <c:pt idx="2" formatCode="0%">
                  <c:v>0.26963906581740976</c:v>
                </c:pt>
                <c:pt idx="3" formatCode="0%">
                  <c:v>0.27788279773156899</c:v>
                </c:pt>
                <c:pt idx="5" formatCode="0%">
                  <c:v>0.26170798898071623</c:v>
                </c:pt>
                <c:pt idx="6" formatCode="0%">
                  <c:v>0.26180257510729615</c:v>
                </c:pt>
                <c:pt idx="7" formatCode="0%">
                  <c:v>0.34172661870503596</c:v>
                </c:pt>
                <c:pt idx="8" formatCode="0%">
                  <c:v>0.18253968253968253</c:v>
                </c:pt>
                <c:pt idx="10" formatCode="0%">
                  <c:v>0.22285714285714284</c:v>
                </c:pt>
                <c:pt idx="11" formatCode="0%">
                  <c:v>0.27486910994764396</c:v>
                </c:pt>
                <c:pt idx="12" formatCode="0%">
                  <c:v>0.2934537246049661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A6-44A2-9C07-371178647DB7}"/>
            </c:ext>
          </c:extLst>
        </c:ser>
        <c:ser>
          <c:idx val="2"/>
          <c:order val="2"/>
          <c:tx>
            <c:strRef>
              <c:f>SOCDEM!$B$62</c:f>
              <c:strCache>
                <c:ptCount val="1"/>
                <c:pt idx="0">
                  <c:v>meškajúce dokončenie električky a s tým spojené obmedzenia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SOCDEM!$C$62:$O$62</c:f>
              <c:numCache>
                <c:formatCode>General</c:formatCode>
                <c:ptCount val="13"/>
                <c:pt idx="0" formatCode="0%">
                  <c:v>0.122</c:v>
                </c:pt>
                <c:pt idx="2" formatCode="0%">
                  <c:v>0.12951167728237792</c:v>
                </c:pt>
                <c:pt idx="3" formatCode="0%">
                  <c:v>0.11531190926275993</c:v>
                </c:pt>
                <c:pt idx="5" formatCode="0%">
                  <c:v>0.12396694214876033</c:v>
                </c:pt>
                <c:pt idx="6" formatCode="0%">
                  <c:v>0.10729613733905578</c:v>
                </c:pt>
                <c:pt idx="7" formatCode="0%">
                  <c:v>0.11870503597122303</c:v>
                </c:pt>
                <c:pt idx="8" formatCode="0%">
                  <c:v>0.15079365079365079</c:v>
                </c:pt>
                <c:pt idx="10" formatCode="0%">
                  <c:v>0.12</c:v>
                </c:pt>
                <c:pt idx="11" formatCode="0%">
                  <c:v>0.11780104712041885</c:v>
                </c:pt>
                <c:pt idx="12" formatCode="0%">
                  <c:v>0.12641083521444696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A6-44A2-9C07-371178647DB7}"/>
            </c:ext>
          </c:extLst>
        </c:ser>
        <c:ser>
          <c:idx val="3"/>
          <c:order val="3"/>
          <c:tx>
            <c:strRef>
              <c:f>SOCDEM!$B$63</c:f>
              <c:strCache>
                <c:ptCount val="1"/>
                <c:pt idx="0">
                  <c:v>kvalita, frekvencia a cena mestskej hromadnej dopravy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SOCDEM!$C$63:$O$63</c:f>
              <c:numCache>
                <c:formatCode>General</c:formatCode>
                <c:ptCount val="13"/>
                <c:pt idx="0" formatCode="0%">
                  <c:v>7.0999999999999994E-2</c:v>
                </c:pt>
                <c:pt idx="2" formatCode="0%">
                  <c:v>5.9447983014861989E-2</c:v>
                </c:pt>
                <c:pt idx="3" formatCode="0%">
                  <c:v>8.1285444234404536E-2</c:v>
                </c:pt>
                <c:pt idx="5" formatCode="0%">
                  <c:v>8.2644628099173542E-2</c:v>
                </c:pt>
                <c:pt idx="6" formatCode="0%">
                  <c:v>7.2961373390557943E-2</c:v>
                </c:pt>
                <c:pt idx="7" formatCode="0%">
                  <c:v>6.4748201438848921E-2</c:v>
                </c:pt>
                <c:pt idx="8" formatCode="0%">
                  <c:v>4.7619047619047616E-2</c:v>
                </c:pt>
                <c:pt idx="10" formatCode="0%">
                  <c:v>7.4285714285714288E-2</c:v>
                </c:pt>
                <c:pt idx="11" formatCode="0%">
                  <c:v>7.8534031413612565E-2</c:v>
                </c:pt>
                <c:pt idx="12" formatCode="0%">
                  <c:v>6.320541760722348E-2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CA6-44A2-9C07-371178647DB7}"/>
            </c:ext>
          </c:extLst>
        </c:ser>
        <c:ser>
          <c:idx val="4"/>
          <c:order val="4"/>
          <c:tx>
            <c:strRef>
              <c:f>SOCDEM!$B$64</c:f>
              <c:strCache>
                <c:ptCount val="1"/>
                <c:pt idx="0">
                  <c:v> zmeny v dopravnom značení (semafory, cyklopruhy, spomaľovače)</c:v>
                </c:pt>
              </c:strCache>
            </c:strRef>
          </c:tx>
          <c:spPr>
            <a:solidFill>
              <a:srgbClr val="A02B9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SOCDEM!$C$64:$O$64</c:f>
              <c:numCache>
                <c:formatCode>General</c:formatCode>
                <c:ptCount val="13"/>
                <c:pt idx="0" formatCode="0%">
                  <c:v>6.5000000000000002E-2</c:v>
                </c:pt>
                <c:pt idx="2" formatCode="0%">
                  <c:v>6.5817409766454352E-2</c:v>
                </c:pt>
                <c:pt idx="3" formatCode="0%">
                  <c:v>6.4272211720226846E-2</c:v>
                </c:pt>
                <c:pt idx="5" formatCode="0%">
                  <c:v>7.43801652892562E-2</c:v>
                </c:pt>
                <c:pt idx="6" formatCode="0%">
                  <c:v>6.4377682403433487E-2</c:v>
                </c:pt>
                <c:pt idx="7" formatCode="0%">
                  <c:v>6.4748201438848921E-2</c:v>
                </c:pt>
                <c:pt idx="8" formatCode="0%">
                  <c:v>3.968253968253968E-2</c:v>
                </c:pt>
                <c:pt idx="10" formatCode="0%">
                  <c:v>6.8571428571428561E-2</c:v>
                </c:pt>
                <c:pt idx="11" formatCode="0%">
                  <c:v>8.1151832460732987E-2</c:v>
                </c:pt>
                <c:pt idx="12" formatCode="0%">
                  <c:v>4.9661399548532728E-2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CA6-44A2-9C07-371178647DB7}"/>
            </c:ext>
          </c:extLst>
        </c:ser>
        <c:ser>
          <c:idx val="5"/>
          <c:order val="5"/>
          <c:tx>
            <c:strRef>
              <c:f>SOCDEM!$B$65</c:f>
              <c:strCache>
                <c:ptCount val="1"/>
                <c:pt idx="0">
                  <c:v>nedostatočná sieť cyklotrás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SOCDEM!$C$65:$O$65</c:f>
              <c:numCache>
                <c:formatCode>General</c:formatCode>
                <c:ptCount val="13"/>
                <c:pt idx="0" formatCode="0%">
                  <c:v>5.2000000000000005E-2</c:v>
                </c:pt>
                <c:pt idx="2" formatCode="0%">
                  <c:v>4.6709129511677279E-2</c:v>
                </c:pt>
                <c:pt idx="3" formatCode="0%">
                  <c:v>5.6710775047258979E-2</c:v>
                </c:pt>
                <c:pt idx="5" formatCode="0%">
                  <c:v>7.9889807162534437E-2</c:v>
                </c:pt>
                <c:pt idx="6" formatCode="0%">
                  <c:v>3.0042918454935622E-2</c:v>
                </c:pt>
                <c:pt idx="7" formatCode="0%">
                  <c:v>3.9568345323741004E-2</c:v>
                </c:pt>
                <c:pt idx="8" formatCode="0%">
                  <c:v>3.968253968253968E-2</c:v>
                </c:pt>
                <c:pt idx="10" formatCode="0%">
                  <c:v>0.12571428571428572</c:v>
                </c:pt>
                <c:pt idx="11" formatCode="0%">
                  <c:v>1.8324607329842934E-2</c:v>
                </c:pt>
                <c:pt idx="12" formatCode="0%">
                  <c:v>5.1918735891647853E-2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CA6-44A2-9C07-371178647DB7}"/>
            </c:ext>
          </c:extLst>
        </c:ser>
        <c:ser>
          <c:idx val="6"/>
          <c:order val="6"/>
          <c:tx>
            <c:strRef>
              <c:f>SOCDEM!$B$66</c:f>
              <c:strCache>
                <c:ptCount val="1"/>
                <c:pt idx="0">
                  <c:v> Iné</c:v>
                </c:pt>
              </c:strCache>
            </c:strRef>
          </c:tx>
          <c:spPr>
            <a:solidFill>
              <a:srgbClr val="E97132">
                <a:lumMod val="20000"/>
                <a:lumOff val="8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SOCDEM!$C$66:$O$66</c:f>
              <c:numCache>
                <c:formatCode>General</c:formatCode>
                <c:ptCount val="13"/>
                <c:pt idx="0" formatCode="0%">
                  <c:v>6.3E-2</c:v>
                </c:pt>
                <c:pt idx="2" formatCode="0%">
                  <c:v>6.7940552016985137E-2</c:v>
                </c:pt>
                <c:pt idx="3" formatCode="0%">
                  <c:v>5.8601134215500943E-2</c:v>
                </c:pt>
                <c:pt idx="5" formatCode="0%">
                  <c:v>3.0303030303030304E-2</c:v>
                </c:pt>
                <c:pt idx="6" formatCode="0%">
                  <c:v>6.4377682403433487E-2</c:v>
                </c:pt>
                <c:pt idx="7" formatCode="0%">
                  <c:v>6.4748201438848921E-2</c:v>
                </c:pt>
                <c:pt idx="8" formatCode="0%">
                  <c:v>0.15079365079365079</c:v>
                </c:pt>
                <c:pt idx="10" formatCode="0%">
                  <c:v>4.5714285714285714E-2</c:v>
                </c:pt>
                <c:pt idx="11" formatCode="0%">
                  <c:v>5.7591623036649213E-2</c:v>
                </c:pt>
                <c:pt idx="12" formatCode="0%">
                  <c:v>7.4492099322799099E-2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CA6-44A2-9C07-371178647DB7}"/>
            </c:ext>
          </c:extLst>
        </c:ser>
        <c:ser>
          <c:idx val="7"/>
          <c:order val="7"/>
          <c:tx>
            <c:strRef>
              <c:f>SOCDEM!$B$67</c:f>
              <c:strCache>
                <c:ptCount val="1"/>
                <c:pt idx="0">
                  <c:v> neviem, nechcem odpovedať</c:v>
                </c:pt>
              </c:strCache>
            </c:strRef>
          </c:tx>
          <c:spPr>
            <a:solidFill>
              <a:sysClr val="window" lastClr="FFFFFF">
                <a:lumMod val="7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SOCDEM!$C$67:$O$67</c:f>
              <c:numCache>
                <c:formatCode>General</c:formatCode>
                <c:ptCount val="13"/>
                <c:pt idx="0" formatCode="0%">
                  <c:v>4.7E-2</c:v>
                </c:pt>
                <c:pt idx="2" formatCode="0%">
                  <c:v>3.1847133757961783E-2</c:v>
                </c:pt>
                <c:pt idx="3" formatCode="0%">
                  <c:v>6.0491493383742913E-2</c:v>
                </c:pt>
                <c:pt idx="5" formatCode="0%">
                  <c:v>4.1322314049586771E-2</c:v>
                </c:pt>
                <c:pt idx="6" formatCode="0%">
                  <c:v>4.7210300429184553E-2</c:v>
                </c:pt>
                <c:pt idx="7" formatCode="0%">
                  <c:v>3.237410071942446E-2</c:v>
                </c:pt>
                <c:pt idx="8" formatCode="0%">
                  <c:v>9.5238095238095233E-2</c:v>
                </c:pt>
                <c:pt idx="10" formatCode="0%">
                  <c:v>6.2857142857142861E-2</c:v>
                </c:pt>
                <c:pt idx="11" formatCode="0%">
                  <c:v>4.712041884816754E-2</c:v>
                </c:pt>
                <c:pt idx="12" formatCode="0%">
                  <c:v>4.0632054176072234E-2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CA6-44A2-9C07-371178647DB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3"/>
        <c:overlap val="100"/>
        <c:axId val="1511669600"/>
        <c:axId val="1511672480"/>
      </c:barChart>
      <c:catAx>
        <c:axId val="1511669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72480"/>
        <c:crosses val="autoZero"/>
        <c:auto val="1"/>
        <c:lblAlgn val="ctr"/>
        <c:lblOffset val="100"/>
        <c:noMultiLvlLbl val="0"/>
      </c:catAx>
      <c:valAx>
        <c:axId val="1511672480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6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312857215468595E-2"/>
          <c:y val="0.66123134260365646"/>
          <c:w val="0.98448199228495692"/>
          <c:h val="0.338768657396343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623250925649871"/>
          <c:y val="6.6406852982135944E-2"/>
          <c:w val="0.84011057830839675"/>
          <c:h val="0.5722264798415398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Ulice!$B$61</c:f>
              <c:strCache>
                <c:ptCount val="1"/>
                <c:pt idx="0">
                  <c:v>rozbité cesty a chodníky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Ulice!$C$61:$H$61</c:f>
              <c:numCache>
                <c:formatCode>General</c:formatCode>
                <c:ptCount val="6"/>
                <c:pt idx="0" formatCode="0%">
                  <c:v>0.30599999999999999</c:v>
                </c:pt>
                <c:pt idx="2" formatCode="0%">
                  <c:v>0.32113821138211385</c:v>
                </c:pt>
                <c:pt idx="3" formatCode="0%">
                  <c:v>0.29182879377431908</c:v>
                </c:pt>
                <c:pt idx="4" formatCode="0%">
                  <c:v>0.36864406779661019</c:v>
                </c:pt>
                <c:pt idx="5" formatCode="0%">
                  <c:v>0.24904214559386972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D7-45AB-A22E-368B2F4682B7}"/>
            </c:ext>
          </c:extLst>
        </c:ser>
        <c:ser>
          <c:idx val="1"/>
          <c:order val="1"/>
          <c:tx>
            <c:strRef>
              <c:f>Ulice!$B$62</c:f>
              <c:strCache>
                <c:ptCount val="1"/>
                <c:pt idx="0">
                  <c:v>existencia dvoch parkovacích systémov (PPS s modrými čiarami a PAAS s bielymi čiarami)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Ulice!$C$62:$H$62</c:f>
              <c:numCache>
                <c:formatCode>General</c:formatCode>
                <c:ptCount val="6"/>
                <c:pt idx="0" formatCode="0%">
                  <c:v>0.27399999999999997</c:v>
                </c:pt>
                <c:pt idx="2" formatCode="0%">
                  <c:v>0.26829268292682928</c:v>
                </c:pt>
                <c:pt idx="3" formatCode="0%">
                  <c:v>0.30739299610894943</c:v>
                </c:pt>
                <c:pt idx="4" formatCode="0%">
                  <c:v>0.24576271186440679</c:v>
                </c:pt>
                <c:pt idx="5" formatCode="0%">
                  <c:v>0.27203065134099619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D7-45AB-A22E-368B2F4682B7}"/>
            </c:ext>
          </c:extLst>
        </c:ser>
        <c:ser>
          <c:idx val="2"/>
          <c:order val="2"/>
          <c:tx>
            <c:strRef>
              <c:f>Ulice!$B$63</c:f>
              <c:strCache>
                <c:ptCount val="1"/>
                <c:pt idx="0">
                  <c:v>meškajúce dokončenie električky a s tým spojené obmedzenia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Ulice!$C$63:$H$63</c:f>
              <c:numCache>
                <c:formatCode>General</c:formatCode>
                <c:ptCount val="6"/>
                <c:pt idx="0" formatCode="0%">
                  <c:v>0.122</c:v>
                </c:pt>
                <c:pt idx="2" formatCode="0%">
                  <c:v>0.1016260162601626</c:v>
                </c:pt>
                <c:pt idx="3" formatCode="0%">
                  <c:v>0.13618677042801555</c:v>
                </c:pt>
                <c:pt idx="4" formatCode="0%">
                  <c:v>0.1440677966101695</c:v>
                </c:pt>
                <c:pt idx="5" formatCode="0%">
                  <c:v>0.10727969348659004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ED7-45AB-A22E-368B2F4682B7}"/>
            </c:ext>
          </c:extLst>
        </c:ser>
        <c:ser>
          <c:idx val="3"/>
          <c:order val="3"/>
          <c:tx>
            <c:strRef>
              <c:f>Ulice!$B$64</c:f>
              <c:strCache>
                <c:ptCount val="1"/>
                <c:pt idx="0">
                  <c:v>kvalita, frekvencia a cena mestskej hromadnej dopravy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Ulice!$C$64:$H$64</c:f>
              <c:numCache>
                <c:formatCode>General</c:formatCode>
                <c:ptCount val="6"/>
                <c:pt idx="0" formatCode="0%">
                  <c:v>7.0999999999999994E-2</c:v>
                </c:pt>
                <c:pt idx="2" formatCode="0%">
                  <c:v>6.5040650406504058E-2</c:v>
                </c:pt>
                <c:pt idx="3" formatCode="0%">
                  <c:v>7.0038910505836577E-2</c:v>
                </c:pt>
                <c:pt idx="4" formatCode="0%">
                  <c:v>6.3559322033898302E-2</c:v>
                </c:pt>
                <c:pt idx="5" formatCode="0%">
                  <c:v>8.4291187739463605E-2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ED7-45AB-A22E-368B2F4682B7}"/>
            </c:ext>
          </c:extLst>
        </c:ser>
        <c:ser>
          <c:idx val="4"/>
          <c:order val="4"/>
          <c:tx>
            <c:strRef>
              <c:f>Ulice!$B$65</c:f>
              <c:strCache>
                <c:ptCount val="1"/>
                <c:pt idx="0">
                  <c:v>zmeny v dopravnom značení (semafory, cyklopruhy, spomaľovače)</c:v>
                </c:pt>
              </c:strCache>
            </c:strRef>
          </c:tx>
          <c:spPr>
            <a:solidFill>
              <a:srgbClr val="A02B9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Ulice!$C$65:$H$65</c:f>
              <c:numCache>
                <c:formatCode>General</c:formatCode>
                <c:ptCount val="6"/>
                <c:pt idx="0" formatCode="0%">
                  <c:v>6.5000000000000002E-2</c:v>
                </c:pt>
                <c:pt idx="2" formatCode="0%">
                  <c:v>6.5040650406504058E-2</c:v>
                </c:pt>
                <c:pt idx="3" formatCode="0%">
                  <c:v>6.2256809338521402E-2</c:v>
                </c:pt>
                <c:pt idx="4" formatCode="0%">
                  <c:v>3.8135593220338986E-2</c:v>
                </c:pt>
                <c:pt idx="5" formatCode="0%">
                  <c:v>9.1954022988505746E-2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ED7-45AB-A22E-368B2F4682B7}"/>
            </c:ext>
          </c:extLst>
        </c:ser>
        <c:ser>
          <c:idx val="5"/>
          <c:order val="5"/>
          <c:tx>
            <c:strRef>
              <c:f>Ulice!$B$66</c:f>
              <c:strCache>
                <c:ptCount val="1"/>
                <c:pt idx="0">
                  <c:v>nedostatočná sieť cyklotrás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Ulice!$C$66:$H$66</c:f>
              <c:numCache>
                <c:formatCode>General</c:formatCode>
                <c:ptCount val="6"/>
                <c:pt idx="0" formatCode="0%">
                  <c:v>5.2000000000000005E-2</c:v>
                </c:pt>
                <c:pt idx="2" formatCode="0%">
                  <c:v>4.4715447154471545E-2</c:v>
                </c:pt>
                <c:pt idx="3" formatCode="0%">
                  <c:v>2.7237354085603113E-2</c:v>
                </c:pt>
                <c:pt idx="4" formatCode="0%">
                  <c:v>3.3898305084745763E-2</c:v>
                </c:pt>
                <c:pt idx="5" formatCode="0%">
                  <c:v>9.9616858237547901E-2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ED7-45AB-A22E-368B2F4682B7}"/>
            </c:ext>
          </c:extLst>
        </c:ser>
        <c:ser>
          <c:idx val="6"/>
          <c:order val="6"/>
          <c:tx>
            <c:strRef>
              <c:f>Ulice!$B$67</c:f>
              <c:strCache>
                <c:ptCount val="1"/>
                <c:pt idx="0">
                  <c:v>iné</c:v>
                </c:pt>
              </c:strCache>
            </c:strRef>
          </c:tx>
          <c:spPr>
            <a:solidFill>
              <a:srgbClr val="E97132">
                <a:lumMod val="20000"/>
                <a:lumOff val="8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Ulice!$C$67:$H$67</c:f>
              <c:numCache>
                <c:formatCode>General</c:formatCode>
                <c:ptCount val="6"/>
                <c:pt idx="0" formatCode="0%">
                  <c:v>6.3E-2</c:v>
                </c:pt>
                <c:pt idx="2" formatCode="0%">
                  <c:v>8.943089430894309E-2</c:v>
                </c:pt>
                <c:pt idx="3" formatCode="0%">
                  <c:v>7.0038910505836577E-2</c:v>
                </c:pt>
                <c:pt idx="4" formatCode="0%">
                  <c:v>7.6271186440677971E-2</c:v>
                </c:pt>
                <c:pt idx="5" formatCode="0%">
                  <c:v>1.9157088122605363E-2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ED7-45AB-A22E-368B2F4682B7}"/>
            </c:ext>
          </c:extLst>
        </c:ser>
        <c:ser>
          <c:idx val="7"/>
          <c:order val="7"/>
          <c:tx>
            <c:strRef>
              <c:f>Ulice!$B$68</c:f>
              <c:strCache>
                <c:ptCount val="1"/>
                <c:pt idx="0">
                  <c:v>neviem, nechcem odpovedať</c:v>
                </c:pt>
              </c:strCache>
            </c:strRef>
          </c:tx>
          <c:spPr>
            <a:solidFill>
              <a:sysClr val="window" lastClr="FFFFFF">
                <a:lumMod val="7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Ulice!$C$68:$H$68</c:f>
              <c:numCache>
                <c:formatCode>General</c:formatCode>
                <c:ptCount val="6"/>
                <c:pt idx="0" formatCode="0%">
                  <c:v>4.7E-2</c:v>
                </c:pt>
                <c:pt idx="2" formatCode="0%">
                  <c:v>4.4715447154471545E-2</c:v>
                </c:pt>
                <c:pt idx="3" formatCode="0%">
                  <c:v>3.5019455252918288E-2</c:v>
                </c:pt>
                <c:pt idx="4" formatCode="0%">
                  <c:v>2.9661016949152543E-2</c:v>
                </c:pt>
                <c:pt idx="5" formatCode="0%">
                  <c:v>7.662835249042145E-2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ED7-45AB-A22E-368B2F4682B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3"/>
        <c:overlap val="100"/>
        <c:axId val="1511669600"/>
        <c:axId val="1511672480"/>
      </c:barChart>
      <c:catAx>
        <c:axId val="1511669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72480"/>
        <c:crosses val="autoZero"/>
        <c:auto val="1"/>
        <c:lblAlgn val="ctr"/>
        <c:lblOffset val="100"/>
        <c:noMultiLvlLbl val="0"/>
      </c:catAx>
      <c:valAx>
        <c:axId val="1511672480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6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312857215468595E-2"/>
          <c:y val="0.66123134260365646"/>
          <c:w val="0.98448199228495692"/>
          <c:h val="0.338768657396343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2526614040924354"/>
          <c:y val="7.2685067435654033E-2"/>
          <c:w val="0.5470764243757581"/>
          <c:h val="0.8909193817055041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4472C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A28-4443-91EE-5E4077706C47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A28-4443-91EE-5E4077706C47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A28-4443-91EE-5E4077706C47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A28-4443-91EE-5E4077706C47}"/>
              </c:ext>
            </c:extLst>
          </c:dPt>
          <c:dPt>
            <c:idx val="4"/>
            <c:invertIfNegative val="0"/>
            <c:bubble3D val="0"/>
            <c:spPr>
              <a:solidFill>
                <a:sysClr val="windowText" lastClr="0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CA28-4443-91EE-5E4077706C47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A28-4443-91EE-5E4077706C47}"/>
              </c:ext>
            </c:extLst>
          </c:dPt>
          <c:dPt>
            <c:idx val="6"/>
            <c:invertIfNegative val="0"/>
            <c:bubble3D val="0"/>
            <c:spPr>
              <a:solidFill>
                <a:sysClr val="window" lastClr="FFFFFF">
                  <a:lumMod val="50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A28-4443-91EE-5E4077706C4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ZAKLADNE!$B$130:$B$136</c:f>
              <c:strCache>
                <c:ptCount val="7"/>
                <c:pt idx="0">
                  <c:v>Petržalský parkovací systém (PPS), modré čiary</c:v>
                </c:pt>
                <c:pt idx="1">
                  <c:v>Bratislavský parkovací asistent (PAAS), biele čiary</c:v>
                </c:pt>
                <c:pt idx="2">
                  <c:v>Iný parkovací systém s inými pravidlami</c:v>
                </c:pt>
                <c:pt idx="3">
                  <c:v>Žiadna regulácia (návrat do stavu spred jesene 2019)</c:v>
                </c:pt>
                <c:pt idx="4">
                  <c:v>Nejazdím autom/ nemám auto</c:v>
                </c:pt>
                <c:pt idx="5">
                  <c:v>Ani jeden systém</c:v>
                </c:pt>
                <c:pt idx="6">
                  <c:v>Neviem, nechcem odpovedať</c:v>
                </c:pt>
              </c:strCache>
            </c:strRef>
          </c:cat>
          <c:val>
            <c:numRef>
              <c:f>ZAKLADNE!$C$130:$C$136</c:f>
              <c:numCache>
                <c:formatCode>###0.0%</c:formatCode>
                <c:ptCount val="7"/>
                <c:pt idx="0">
                  <c:v>0.23899999999999999</c:v>
                </c:pt>
                <c:pt idx="1">
                  <c:v>0.23600000000000002</c:v>
                </c:pt>
                <c:pt idx="2">
                  <c:v>0.20199999999999999</c:v>
                </c:pt>
                <c:pt idx="3">
                  <c:v>0.10400000000000001</c:v>
                </c:pt>
                <c:pt idx="4">
                  <c:v>8.900000000000001E-2</c:v>
                </c:pt>
                <c:pt idx="5">
                  <c:v>5.2000000000000005E-2</c:v>
                </c:pt>
                <c:pt idx="6">
                  <c:v>7.8E-2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28-4443-91EE-5E4077706C4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9"/>
        <c:axId val="224304208"/>
        <c:axId val="224319088"/>
      </c:barChart>
      <c:catAx>
        <c:axId val="2243042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224319088"/>
        <c:crosses val="autoZero"/>
        <c:auto val="1"/>
        <c:lblAlgn val="ctr"/>
        <c:lblOffset val="100"/>
        <c:noMultiLvlLbl val="0"/>
      </c:catAx>
      <c:valAx>
        <c:axId val="224319088"/>
        <c:scaling>
          <c:orientation val="minMax"/>
          <c:max val="1"/>
        </c:scaling>
        <c:delete val="0"/>
        <c:axPos val="t"/>
        <c:numFmt formatCode="###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224304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184462695153753"/>
          <c:y val="7.2512320480406997E-2"/>
          <c:w val="0.78177766215116107"/>
          <c:h val="0.6809449693945204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SOCDEM!$B$69</c:f>
              <c:strCache>
                <c:ptCount val="1"/>
                <c:pt idx="0">
                  <c:v>Nejazdím autom/ nemám auto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SOCDEM!$C$69:$O$69</c:f>
              <c:numCache>
                <c:formatCode>General</c:formatCode>
                <c:ptCount val="13"/>
                <c:pt idx="0" formatCode="0%">
                  <c:v>8.900000000000001E-2</c:v>
                </c:pt>
                <c:pt idx="2" formatCode="0%">
                  <c:v>5.3078556263269634E-2</c:v>
                </c:pt>
                <c:pt idx="3" formatCode="0%">
                  <c:v>0.12098298676748583</c:v>
                </c:pt>
                <c:pt idx="5" formatCode="0%">
                  <c:v>0.10743801652892562</c:v>
                </c:pt>
                <c:pt idx="6" formatCode="0%">
                  <c:v>6.4377682403433487E-2</c:v>
                </c:pt>
                <c:pt idx="7" formatCode="0%">
                  <c:v>3.5971223021582732E-2</c:v>
                </c:pt>
                <c:pt idx="8" formatCode="0%">
                  <c:v>0.19841269841269843</c:v>
                </c:pt>
                <c:pt idx="10" formatCode="0%">
                  <c:v>0.10857142857142858</c:v>
                </c:pt>
                <c:pt idx="11" formatCode="0%">
                  <c:v>9.4240837696335081E-2</c:v>
                </c:pt>
                <c:pt idx="12" formatCode="0%">
                  <c:v>7.6749435665914231E-2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90-4B62-AABA-4A1E694C15A9}"/>
            </c:ext>
          </c:extLst>
        </c:ser>
        <c:ser>
          <c:idx val="1"/>
          <c:order val="1"/>
          <c:tx>
            <c:strRef>
              <c:f>SOCDEM!$B$70</c:f>
              <c:strCache>
                <c:ptCount val="1"/>
                <c:pt idx="0">
                  <c:v>Petržalský parkovací systém (PPS), modré čiary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SOCDEM!$C$70:$O$70</c:f>
              <c:numCache>
                <c:formatCode>General</c:formatCode>
                <c:ptCount val="13"/>
                <c:pt idx="0" formatCode="0%">
                  <c:v>0.23899999999999999</c:v>
                </c:pt>
                <c:pt idx="2" formatCode="0%">
                  <c:v>0.25265392781316348</c:v>
                </c:pt>
                <c:pt idx="3" formatCode="0%">
                  <c:v>0.22684310018903592</c:v>
                </c:pt>
                <c:pt idx="5" formatCode="0%">
                  <c:v>0.23415977961432508</c:v>
                </c:pt>
                <c:pt idx="6" formatCode="0%">
                  <c:v>0.24463519313304721</c:v>
                </c:pt>
                <c:pt idx="7" formatCode="0%">
                  <c:v>0.25179856115107913</c:v>
                </c:pt>
                <c:pt idx="8" formatCode="0%">
                  <c:v>0.21428571428571427</c:v>
                </c:pt>
                <c:pt idx="10" formatCode="0%">
                  <c:v>0.18857142857142858</c:v>
                </c:pt>
                <c:pt idx="11" formatCode="0%">
                  <c:v>0.23036649214659685</c:v>
                </c:pt>
                <c:pt idx="12" formatCode="0%">
                  <c:v>0.26636568848758463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90-4B62-AABA-4A1E694C15A9}"/>
            </c:ext>
          </c:extLst>
        </c:ser>
        <c:ser>
          <c:idx val="2"/>
          <c:order val="2"/>
          <c:tx>
            <c:strRef>
              <c:f>SOCDEM!$B$71</c:f>
              <c:strCache>
                <c:ptCount val="1"/>
                <c:pt idx="0">
                  <c:v>Žiadna regulácia (návrat do stavu spred jesene 2019)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SOCDEM!$C$71:$O$71</c:f>
              <c:numCache>
                <c:formatCode>General</c:formatCode>
                <c:ptCount val="13"/>
                <c:pt idx="0" formatCode="0%">
                  <c:v>0.10400000000000001</c:v>
                </c:pt>
                <c:pt idx="2" formatCode="0%">
                  <c:v>9.5541401273885357E-2</c:v>
                </c:pt>
                <c:pt idx="3" formatCode="0%">
                  <c:v>0.111531190926276</c:v>
                </c:pt>
                <c:pt idx="5" formatCode="0%">
                  <c:v>7.9889807162534437E-2</c:v>
                </c:pt>
                <c:pt idx="6" formatCode="0%">
                  <c:v>0.11158798283261802</c:v>
                </c:pt>
                <c:pt idx="7" formatCode="0%">
                  <c:v>0.14388489208633093</c:v>
                </c:pt>
                <c:pt idx="8" formatCode="0%">
                  <c:v>7.1428571428571438E-2</c:v>
                </c:pt>
                <c:pt idx="10" formatCode="0%">
                  <c:v>0.16571428571428573</c:v>
                </c:pt>
                <c:pt idx="11" formatCode="0%">
                  <c:v>0.12041884816753927</c:v>
                </c:pt>
                <c:pt idx="12" formatCode="0%">
                  <c:v>6.5462753950338598E-2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390-4B62-AABA-4A1E694C15A9}"/>
            </c:ext>
          </c:extLst>
        </c:ser>
        <c:ser>
          <c:idx val="3"/>
          <c:order val="3"/>
          <c:tx>
            <c:strRef>
              <c:f>SOCDEM!$B$72</c:f>
              <c:strCache>
                <c:ptCount val="1"/>
                <c:pt idx="0">
                  <c:v>Bratislavský parkovací asistent (PAAS), biele čiary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SOCDEM!$C$72:$O$72</c:f>
              <c:numCache>
                <c:formatCode>General</c:formatCode>
                <c:ptCount val="13"/>
                <c:pt idx="0" formatCode="0%">
                  <c:v>0.23600000000000002</c:v>
                </c:pt>
                <c:pt idx="2" formatCode="0%">
                  <c:v>0.29087048832271761</c:v>
                </c:pt>
                <c:pt idx="3" formatCode="0%">
                  <c:v>0.18714555765595464</c:v>
                </c:pt>
                <c:pt idx="5" formatCode="0%">
                  <c:v>0.24517906336088152</c:v>
                </c:pt>
                <c:pt idx="6" formatCode="0%">
                  <c:v>0.24892703862660945</c:v>
                </c:pt>
                <c:pt idx="7" formatCode="0%">
                  <c:v>0.26618705035971224</c:v>
                </c:pt>
                <c:pt idx="8" formatCode="0%">
                  <c:v>0.11904761904761905</c:v>
                </c:pt>
                <c:pt idx="10" formatCode="0%">
                  <c:v>0.23428571428571426</c:v>
                </c:pt>
                <c:pt idx="11" formatCode="0%">
                  <c:v>0.19895287958115182</c:v>
                </c:pt>
                <c:pt idx="12" formatCode="0%">
                  <c:v>0.26862302483069977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390-4B62-AABA-4A1E694C15A9}"/>
            </c:ext>
          </c:extLst>
        </c:ser>
        <c:ser>
          <c:idx val="4"/>
          <c:order val="4"/>
          <c:tx>
            <c:strRef>
              <c:f>SOCDEM!$B$73</c:f>
              <c:strCache>
                <c:ptCount val="1"/>
                <c:pt idx="0">
                  <c:v>Iný parkovací systém s inými pravidlami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SOCDEM!$C$73:$O$73</c:f>
              <c:numCache>
                <c:formatCode>General</c:formatCode>
                <c:ptCount val="13"/>
                <c:pt idx="0" formatCode="0%">
                  <c:v>0.20199999999999999</c:v>
                </c:pt>
                <c:pt idx="2" formatCode="0%">
                  <c:v>0.1889596602972399</c:v>
                </c:pt>
                <c:pt idx="3" formatCode="0%">
                  <c:v>0.21361058601134214</c:v>
                </c:pt>
                <c:pt idx="5" formatCode="0%">
                  <c:v>0.20936639118457301</c:v>
                </c:pt>
                <c:pt idx="6" formatCode="0%">
                  <c:v>0.21030042918454936</c:v>
                </c:pt>
                <c:pt idx="7" formatCode="0%">
                  <c:v>0.1906474820143885</c:v>
                </c:pt>
                <c:pt idx="8" formatCode="0%">
                  <c:v>0.19047619047619047</c:v>
                </c:pt>
                <c:pt idx="10" formatCode="0%">
                  <c:v>0.21714285714285717</c:v>
                </c:pt>
                <c:pt idx="11" formatCode="0%">
                  <c:v>0.193717277486911</c:v>
                </c:pt>
                <c:pt idx="12" formatCode="0%">
                  <c:v>0.20316027088036118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390-4B62-AABA-4A1E694C15A9}"/>
            </c:ext>
          </c:extLst>
        </c:ser>
        <c:ser>
          <c:idx val="5"/>
          <c:order val="5"/>
          <c:tx>
            <c:strRef>
              <c:f>SOCDEM!$B$74</c:f>
              <c:strCache>
                <c:ptCount val="1"/>
                <c:pt idx="0">
                  <c:v>Ani jeden systém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SOCDEM!$C$74:$O$74</c:f>
              <c:numCache>
                <c:formatCode>General</c:formatCode>
                <c:ptCount val="13"/>
                <c:pt idx="0" formatCode="0%">
                  <c:v>5.2000000000000005E-2</c:v>
                </c:pt>
                <c:pt idx="2" formatCode="0%">
                  <c:v>5.3078556263269634E-2</c:v>
                </c:pt>
                <c:pt idx="3" formatCode="0%">
                  <c:v>5.1039697542533083E-2</c:v>
                </c:pt>
                <c:pt idx="5" formatCode="0%">
                  <c:v>6.0606060606060608E-2</c:v>
                </c:pt>
                <c:pt idx="6" formatCode="0%">
                  <c:v>5.1502145922746781E-2</c:v>
                </c:pt>
                <c:pt idx="7" formatCode="0%">
                  <c:v>4.3165467625899276E-2</c:v>
                </c:pt>
                <c:pt idx="8" formatCode="0%">
                  <c:v>4.7619047619047616E-2</c:v>
                </c:pt>
                <c:pt idx="10" formatCode="0%">
                  <c:v>0.04</c:v>
                </c:pt>
                <c:pt idx="11" formatCode="0%">
                  <c:v>6.0209424083769635E-2</c:v>
                </c:pt>
                <c:pt idx="12" formatCode="0%">
                  <c:v>4.9661399548532728E-2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390-4B62-AABA-4A1E694C15A9}"/>
            </c:ext>
          </c:extLst>
        </c:ser>
        <c:ser>
          <c:idx val="6"/>
          <c:order val="6"/>
          <c:tx>
            <c:strRef>
              <c:f>SOCDEM!$B$75</c:f>
              <c:strCache>
                <c:ptCount val="1"/>
                <c:pt idx="0">
                  <c:v>Neviem, nechcem odpovedať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SOCDEM!$C$75:$O$75</c:f>
              <c:numCache>
                <c:formatCode>General</c:formatCode>
                <c:ptCount val="13"/>
                <c:pt idx="0" formatCode="0%">
                  <c:v>7.8E-2</c:v>
                </c:pt>
                <c:pt idx="2" formatCode="0%">
                  <c:v>6.5817409766454352E-2</c:v>
                </c:pt>
                <c:pt idx="3" formatCode="0%">
                  <c:v>8.8846880907372403E-2</c:v>
                </c:pt>
                <c:pt idx="5" formatCode="0%">
                  <c:v>6.3360881542699726E-2</c:v>
                </c:pt>
                <c:pt idx="6" formatCode="0%">
                  <c:v>6.8669527896995708E-2</c:v>
                </c:pt>
                <c:pt idx="7" formatCode="0%">
                  <c:v>6.83453237410072E-2</c:v>
                </c:pt>
                <c:pt idx="8" formatCode="0%">
                  <c:v>0.15873015873015872</c:v>
                </c:pt>
                <c:pt idx="10" formatCode="0%">
                  <c:v>4.5714285714285714E-2</c:v>
                </c:pt>
                <c:pt idx="11" formatCode="0%">
                  <c:v>0.10209424083769633</c:v>
                </c:pt>
                <c:pt idx="12" formatCode="0%">
                  <c:v>6.9977426636568849E-2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390-4B62-AABA-4A1E694C15A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3"/>
        <c:overlap val="100"/>
        <c:axId val="1511669600"/>
        <c:axId val="1511672480"/>
      </c:barChart>
      <c:catAx>
        <c:axId val="1511669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72480"/>
        <c:crosses val="autoZero"/>
        <c:auto val="1"/>
        <c:lblAlgn val="ctr"/>
        <c:lblOffset val="100"/>
        <c:noMultiLvlLbl val="0"/>
      </c:catAx>
      <c:valAx>
        <c:axId val="1511672480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6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295118487566514E-4"/>
          <c:y val="0.78240241333955374"/>
          <c:w val="0.99735536785833334"/>
          <c:h val="0.2175975866604461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Ulice!$B$70</c:f>
              <c:strCache>
                <c:ptCount val="1"/>
                <c:pt idx="0">
                  <c:v>Nejazdím autom/ nemám auto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Ulice!$C$70:$H$70</c:f>
              <c:numCache>
                <c:formatCode>General</c:formatCode>
                <c:ptCount val="6"/>
                <c:pt idx="0" formatCode="0%">
                  <c:v>8.900000000000001E-2</c:v>
                </c:pt>
                <c:pt idx="2" formatCode="0%">
                  <c:v>0.12195121951219512</c:v>
                </c:pt>
                <c:pt idx="3" formatCode="0%">
                  <c:v>6.6147859922178989E-2</c:v>
                </c:pt>
                <c:pt idx="4" formatCode="0%">
                  <c:v>8.4745762711864417E-2</c:v>
                </c:pt>
                <c:pt idx="5" formatCode="0%">
                  <c:v>8.4291187739463605E-2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C9-47CC-96A8-2138D511E615}"/>
            </c:ext>
          </c:extLst>
        </c:ser>
        <c:ser>
          <c:idx val="1"/>
          <c:order val="1"/>
          <c:tx>
            <c:strRef>
              <c:f>Ulice!$B$71</c:f>
              <c:strCache>
                <c:ptCount val="1"/>
                <c:pt idx="0">
                  <c:v>Petržalský parkovací systém (PPS), modré čiary,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Ulice!$C$71:$H$71</c:f>
              <c:numCache>
                <c:formatCode>General</c:formatCode>
                <c:ptCount val="6"/>
                <c:pt idx="0" formatCode="0%">
                  <c:v>0.23899999999999999</c:v>
                </c:pt>
                <c:pt idx="2" formatCode="0%">
                  <c:v>0.28455284552845528</c:v>
                </c:pt>
                <c:pt idx="3" formatCode="0%">
                  <c:v>0.25291828793774318</c:v>
                </c:pt>
                <c:pt idx="4" formatCode="0%">
                  <c:v>0.28389830508474578</c:v>
                </c:pt>
                <c:pt idx="5" formatCode="0%">
                  <c:v>0.1417624521072797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C9-47CC-96A8-2138D511E615}"/>
            </c:ext>
          </c:extLst>
        </c:ser>
        <c:ser>
          <c:idx val="2"/>
          <c:order val="2"/>
          <c:tx>
            <c:strRef>
              <c:f>Ulice!$B$72</c:f>
              <c:strCache>
                <c:ptCount val="1"/>
                <c:pt idx="0">
                  <c:v>Žiadna regulácia (návrat do stavu spred jesene 2019)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Ulice!$C$72:$H$72</c:f>
              <c:numCache>
                <c:formatCode>General</c:formatCode>
                <c:ptCount val="6"/>
                <c:pt idx="0" formatCode="0%">
                  <c:v>0.10400000000000001</c:v>
                </c:pt>
                <c:pt idx="2" formatCode="0%">
                  <c:v>3.6585365853658541E-2</c:v>
                </c:pt>
                <c:pt idx="3" formatCode="0%">
                  <c:v>8.9494163424124515E-2</c:v>
                </c:pt>
                <c:pt idx="4" formatCode="0%">
                  <c:v>0.10169491525423728</c:v>
                </c:pt>
                <c:pt idx="5" formatCode="0%">
                  <c:v>0.18390804597701149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7C9-47CC-96A8-2138D511E615}"/>
            </c:ext>
          </c:extLst>
        </c:ser>
        <c:ser>
          <c:idx val="3"/>
          <c:order val="3"/>
          <c:tx>
            <c:strRef>
              <c:f>Ulice!$B$73</c:f>
              <c:strCache>
                <c:ptCount val="1"/>
                <c:pt idx="0">
                  <c:v>Bratislavský parkovací asistent (PAAS), biele čiary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Ulice!$C$73:$H$73</c:f>
              <c:numCache>
                <c:formatCode>General</c:formatCode>
                <c:ptCount val="6"/>
                <c:pt idx="0" formatCode="0%">
                  <c:v>0.23600000000000002</c:v>
                </c:pt>
                <c:pt idx="2" formatCode="0%">
                  <c:v>0.29268292682926833</c:v>
                </c:pt>
                <c:pt idx="3" formatCode="0%">
                  <c:v>0.21789883268482491</c:v>
                </c:pt>
                <c:pt idx="4" formatCode="0%">
                  <c:v>0.27542372881355931</c:v>
                </c:pt>
                <c:pt idx="5" formatCode="0%">
                  <c:v>0.1647509578544061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7C9-47CC-96A8-2138D511E615}"/>
            </c:ext>
          </c:extLst>
        </c:ser>
        <c:ser>
          <c:idx val="4"/>
          <c:order val="4"/>
          <c:tx>
            <c:strRef>
              <c:f>Ulice!$B$74</c:f>
              <c:strCache>
                <c:ptCount val="1"/>
                <c:pt idx="0">
                  <c:v>Iný parkovací systém s inými pravidlami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Ulice!$C$74:$H$74</c:f>
              <c:numCache>
                <c:formatCode>General</c:formatCode>
                <c:ptCount val="6"/>
                <c:pt idx="0" formatCode="0%">
                  <c:v>0.20199999999999999</c:v>
                </c:pt>
                <c:pt idx="2" formatCode="0%">
                  <c:v>0.15853658536585366</c:v>
                </c:pt>
                <c:pt idx="3" formatCode="0%">
                  <c:v>0.22957198443579765</c:v>
                </c:pt>
                <c:pt idx="4" formatCode="0%">
                  <c:v>0.15254237288135594</c:v>
                </c:pt>
                <c:pt idx="5" formatCode="0%">
                  <c:v>0.26053639846743293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7C9-47CC-96A8-2138D511E615}"/>
            </c:ext>
          </c:extLst>
        </c:ser>
        <c:ser>
          <c:idx val="5"/>
          <c:order val="5"/>
          <c:tx>
            <c:strRef>
              <c:f>Ulice!$B$75</c:f>
              <c:strCache>
                <c:ptCount val="1"/>
                <c:pt idx="0">
                  <c:v>Ani jeden systém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Ulice!$C$75:$H$75</c:f>
              <c:numCache>
                <c:formatCode>General</c:formatCode>
                <c:ptCount val="6"/>
                <c:pt idx="0" formatCode="0%">
                  <c:v>5.2000000000000005E-2</c:v>
                </c:pt>
                <c:pt idx="2" formatCode="0%">
                  <c:v>3.6585365853658541E-2</c:v>
                </c:pt>
                <c:pt idx="3" formatCode="0%">
                  <c:v>4.6692607003891051E-2</c:v>
                </c:pt>
                <c:pt idx="4" formatCode="0%">
                  <c:v>3.3898305084745763E-2</c:v>
                </c:pt>
                <c:pt idx="5" formatCode="0%">
                  <c:v>8.8122605363984668E-2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7C9-47CC-96A8-2138D511E615}"/>
            </c:ext>
          </c:extLst>
        </c:ser>
        <c:ser>
          <c:idx val="6"/>
          <c:order val="6"/>
          <c:tx>
            <c:strRef>
              <c:f>Ulice!$B$76</c:f>
              <c:strCache>
                <c:ptCount val="1"/>
                <c:pt idx="0">
                  <c:v>Neviem, nechcem odpovedať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Ulice!$C$76:$H$76</c:f>
              <c:numCache>
                <c:formatCode>General</c:formatCode>
                <c:ptCount val="6"/>
                <c:pt idx="0" formatCode="0%">
                  <c:v>7.8E-2</c:v>
                </c:pt>
                <c:pt idx="2" formatCode="0%">
                  <c:v>6.910569105691057E-2</c:v>
                </c:pt>
                <c:pt idx="3" formatCode="0%">
                  <c:v>9.7276264591439676E-2</c:v>
                </c:pt>
                <c:pt idx="4" formatCode="0%">
                  <c:v>6.7796610169491525E-2</c:v>
                </c:pt>
                <c:pt idx="5" formatCode="0%">
                  <c:v>7.662835249042145E-2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7C9-47CC-96A8-2138D511E61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3"/>
        <c:overlap val="100"/>
        <c:axId val="1511669600"/>
        <c:axId val="1511672480"/>
      </c:barChart>
      <c:catAx>
        <c:axId val="1511669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72480"/>
        <c:crosses val="autoZero"/>
        <c:auto val="1"/>
        <c:lblAlgn val="ctr"/>
        <c:lblOffset val="100"/>
        <c:noMultiLvlLbl val="0"/>
      </c:catAx>
      <c:valAx>
        <c:axId val="1511672480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6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947418685715588"/>
          <c:y val="5.911821506275948E-2"/>
          <c:w val="0.83190738749148352"/>
          <c:h val="0.653655482722942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SOCDEM!$B$3</c:f>
              <c:strCache>
                <c:ptCount val="1"/>
                <c:pt idx="0">
                  <c:v>Parkovanie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SOCDEM!$C$3:$O$3</c:f>
              <c:numCache>
                <c:formatCode>General</c:formatCode>
                <c:ptCount val="4"/>
                <c:pt idx="0" formatCode="0%">
                  <c:v>0.50150150150150152</c:v>
                </c:pt>
                <c:pt idx="2" formatCode="0%">
                  <c:v>0.55531914893617018</c:v>
                </c:pt>
                <c:pt idx="3" formatCode="0%">
                  <c:v>0.45368620037807184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879F-4765-9ACC-0ABA9361B21B}"/>
            </c:ext>
          </c:extLst>
        </c:ser>
        <c:ser>
          <c:idx val="1"/>
          <c:order val="1"/>
          <c:tx>
            <c:strRef>
              <c:f>SOCDEM!$B$4</c:f>
              <c:strCache>
                <c:ptCount val="1"/>
                <c:pt idx="0">
                  <c:v>Cesty, chodníky</c:v>
                </c:pt>
              </c:strCache>
            </c:strRef>
          </c:tx>
          <c:spPr>
            <a:solidFill>
              <a:srgbClr val="ED7D31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SOCDEM!$C$4:$O$4</c:f>
              <c:numCache>
                <c:formatCode>General</c:formatCode>
                <c:ptCount val="4"/>
                <c:pt idx="0" formatCode="0%">
                  <c:v>0.2162162162162162</c:v>
                </c:pt>
                <c:pt idx="2" formatCode="0%">
                  <c:v>0.23617021276595743</c:v>
                </c:pt>
                <c:pt idx="3" formatCode="0%">
                  <c:v>0.19848771266540641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879F-4765-9ACC-0ABA9361B21B}"/>
            </c:ext>
          </c:extLst>
        </c:ser>
        <c:ser>
          <c:idx val="2"/>
          <c:order val="2"/>
          <c:tx>
            <c:strRef>
              <c:f>SOCDEM!$B$5</c:f>
              <c:strCache>
                <c:ptCount val="1"/>
                <c:pt idx="0">
                  <c:v>Zeleň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SOCDEM!$C$5:$O$5</c:f>
              <c:numCache>
                <c:formatCode>General</c:formatCode>
                <c:ptCount val="4"/>
                <c:pt idx="0" formatCode="0%">
                  <c:v>0.10510510510510511</c:v>
                </c:pt>
                <c:pt idx="2" formatCode="0%">
                  <c:v>7.6595744680851063E-2</c:v>
                </c:pt>
                <c:pt idx="3" formatCode="0%">
                  <c:v>0.13043478260869565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879F-4765-9ACC-0ABA9361B21B}"/>
            </c:ext>
          </c:extLst>
        </c:ser>
        <c:ser>
          <c:idx val="3"/>
          <c:order val="3"/>
          <c:tx>
            <c:strRef>
              <c:f>SOCDEM!$B$6</c:f>
              <c:strCache>
                <c:ptCount val="1"/>
                <c:pt idx="0">
                  <c:v>Nič, nie som nespokojná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SOCDEM!$C$6:$O$6</c:f>
              <c:numCache>
                <c:formatCode>General</c:formatCode>
                <c:ptCount val="4"/>
                <c:pt idx="0" formatCode="0%">
                  <c:v>7.9079079079079073E-2</c:v>
                </c:pt>
                <c:pt idx="2" formatCode="0%">
                  <c:v>6.3829787234042548E-2</c:v>
                </c:pt>
                <c:pt idx="3" formatCode="0%">
                  <c:v>9.2627599243856343E-2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879F-4765-9ACC-0ABA9361B21B}"/>
            </c:ext>
          </c:extLst>
        </c:ser>
        <c:ser>
          <c:idx val="4"/>
          <c:order val="4"/>
          <c:tx>
            <c:strRef>
              <c:f>SOCDEM!$B$7</c:f>
              <c:strCache>
                <c:ptCount val="1"/>
                <c:pt idx="0">
                  <c:v>Čistota sídliska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SOCDEM!$C$7:$O$7</c:f>
              <c:numCache>
                <c:formatCode>General</c:formatCode>
                <c:ptCount val="4"/>
                <c:pt idx="0" formatCode="0%">
                  <c:v>7.6076076076076082E-2</c:v>
                </c:pt>
                <c:pt idx="2" formatCode="0%">
                  <c:v>7.4468085106382975E-2</c:v>
                </c:pt>
                <c:pt idx="3" formatCode="0%">
                  <c:v>7.7504725897920609E-2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879F-4765-9ACC-0ABA9361B21B}"/>
            </c:ext>
          </c:extLst>
        </c:ser>
        <c:ser>
          <c:idx val="5"/>
          <c:order val="5"/>
          <c:tx>
            <c:strRef>
              <c:f>SOCDEM!$B$8</c:f>
              <c:strCache>
                <c:ptCount val="1"/>
                <c:pt idx="0">
                  <c:v>Električka - dokončovacie práce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SOCDEM!$C$8:$O$8</c:f>
              <c:numCache>
                <c:formatCode>General</c:formatCode>
                <c:ptCount val="4"/>
                <c:pt idx="0" formatCode="0%">
                  <c:v>7.3073073073073078E-2</c:v>
                </c:pt>
                <c:pt idx="2" formatCode="0%">
                  <c:v>9.5744680851063843E-2</c:v>
                </c:pt>
                <c:pt idx="3" formatCode="0%">
                  <c:v>5.2930056710775046E-2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879F-4765-9ACC-0ABA9361B21B}"/>
            </c:ext>
          </c:extLst>
        </c:ser>
        <c:ser>
          <c:idx val="6"/>
          <c:order val="6"/>
          <c:tx>
            <c:strRef>
              <c:f>SOCDEM!$B$9</c:f>
              <c:strCache>
                <c:ptCount val="1"/>
                <c:pt idx="0">
                  <c:v>Doprava, MHD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SOCDEM!$C$9:$O$9</c:f>
              <c:numCache>
                <c:formatCode>General</c:formatCode>
                <c:ptCount val="4"/>
                <c:pt idx="0" formatCode="0%">
                  <c:v>6.6066066066066076E-2</c:v>
                </c:pt>
                <c:pt idx="2" formatCode="0%">
                  <c:v>6.1702127659574474E-2</c:v>
                </c:pt>
                <c:pt idx="3" formatCode="0%">
                  <c:v>6.9943289224952743E-2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6-879F-4765-9ACC-0ABA9361B21B}"/>
            </c:ext>
          </c:extLst>
        </c:ser>
        <c:ser>
          <c:idx val="7"/>
          <c:order val="7"/>
          <c:tx>
            <c:strRef>
              <c:f>SOCDEM!$B$10</c:f>
              <c:strCache>
                <c:ptCount val="1"/>
                <c:pt idx="0">
                  <c:v>Nedostavaný most pri Technopole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SOCDEM!$C$10:$O$10</c:f>
              <c:numCache>
                <c:formatCode>General</c:formatCode>
                <c:ptCount val="4"/>
                <c:pt idx="0" formatCode="0%">
                  <c:v>6.2062062062062058E-2</c:v>
                </c:pt>
                <c:pt idx="2" formatCode="0%">
                  <c:v>7.0212765957446799E-2</c:v>
                </c:pt>
                <c:pt idx="3" formatCode="0%">
                  <c:v>5.4820415879017009E-2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7-879F-4765-9ACC-0ABA9361B21B}"/>
            </c:ext>
          </c:extLst>
        </c:ser>
        <c:ser>
          <c:idx val="8"/>
          <c:order val="8"/>
          <c:tx>
            <c:strRef>
              <c:f>SOCDEM!$B$11</c:f>
              <c:strCache>
                <c:ptCount val="1"/>
                <c:pt idx="0">
                  <c:v>Terasy - zlý stav</c:v>
                </c:pt>
              </c:strCache>
            </c:strRef>
          </c:tx>
          <c:spPr>
            <a:solidFill>
              <a:srgbClr val="CCFF3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SOCDEM!$C$11:$O$11</c:f>
              <c:numCache>
                <c:formatCode>General</c:formatCode>
                <c:ptCount val="4"/>
                <c:pt idx="0" formatCode="0%">
                  <c:v>5.1051051051051052E-2</c:v>
                </c:pt>
                <c:pt idx="2" formatCode="0%">
                  <c:v>5.3191489361702128E-2</c:v>
                </c:pt>
                <c:pt idx="3" formatCode="0%">
                  <c:v>4.9149338374291113E-2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8-879F-4765-9ACC-0ABA9361B21B}"/>
            </c:ext>
          </c:extLst>
        </c:ser>
        <c:ser>
          <c:idx val="9"/>
          <c:order val="9"/>
          <c:tx>
            <c:strRef>
              <c:f>SOCDEM!$B$12</c:f>
              <c:strCache>
                <c:ptCount val="1"/>
                <c:pt idx="0">
                  <c:v>Bezdomov, narkomani, asociáli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SOCDEM!$C$12:$O$12</c:f>
              <c:numCache>
                <c:formatCode>General</c:formatCode>
                <c:ptCount val="4"/>
                <c:pt idx="0" formatCode="0%">
                  <c:v>4.4044044044044044E-2</c:v>
                </c:pt>
                <c:pt idx="2" formatCode="0%">
                  <c:v>4.4680851063829782E-2</c:v>
                </c:pt>
                <c:pt idx="3" formatCode="0%">
                  <c:v>4.3478260869565216E-2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9-879F-4765-9ACC-0ABA9361B21B}"/>
            </c:ext>
          </c:extLst>
        </c:ser>
        <c:ser>
          <c:idx val="10"/>
          <c:order val="10"/>
          <c:tx>
            <c:strRef>
              <c:f>SOCDEM!$B$13</c:f>
              <c:strCache>
                <c:ptCount val="1"/>
                <c:pt idx="0">
                  <c:v>Bezpečnosť</c:v>
                </c:pt>
              </c:strCache>
            </c:strRef>
          </c:tx>
          <c:spPr>
            <a:solidFill>
              <a:srgbClr val="FFC000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SOCDEM!$C$13:$O$13</c:f>
              <c:numCache>
                <c:formatCode>General</c:formatCode>
                <c:ptCount val="4"/>
                <c:pt idx="0" formatCode="0%">
                  <c:v>3.7037037037037035E-2</c:v>
                </c:pt>
                <c:pt idx="2" formatCode="0%">
                  <c:v>3.1914893617021274E-2</c:v>
                </c:pt>
                <c:pt idx="3" formatCode="0%">
                  <c:v>4.1587901701323246E-2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A-879F-4765-9ACC-0ABA9361B21B}"/>
            </c:ext>
          </c:extLst>
        </c:ser>
        <c:ser>
          <c:idx val="11"/>
          <c:order val="11"/>
          <c:tx>
            <c:strRef>
              <c:f>SOCDEM!$B$14</c:f>
              <c:strCache>
                <c:ptCount val="1"/>
                <c:pt idx="0">
                  <c:v>Cyklotrasy - zlé značenie, málo</c:v>
                </c:pt>
              </c:strCache>
            </c:strRef>
          </c:tx>
          <c:spPr>
            <a:solidFill>
              <a:srgbClr val="FFCC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SOCDEM!$C$14:$O$14</c:f>
              <c:numCache>
                <c:formatCode>General</c:formatCode>
                <c:ptCount val="4"/>
                <c:pt idx="0" formatCode="0%">
                  <c:v>3.7037037037037035E-2</c:v>
                </c:pt>
                <c:pt idx="2" formatCode="0%">
                  <c:v>2.5531914893617023E-2</c:v>
                </c:pt>
                <c:pt idx="3" formatCode="0%">
                  <c:v>4.725897920604915E-2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B-879F-4765-9ACC-0ABA9361B21B}"/>
            </c:ext>
          </c:extLst>
        </c:ser>
        <c:ser>
          <c:idx val="12"/>
          <c:order val="12"/>
          <c:tx>
            <c:strRef>
              <c:f>SOCDEM!$B$15</c:f>
              <c:strCache>
                <c:ptCount val="1"/>
                <c:pt idx="0">
                  <c:v>Psíčkari</c:v>
                </c:pt>
              </c:strCache>
            </c:strRef>
          </c:tx>
          <c:spPr>
            <a:solidFill>
              <a:srgbClr val="ED7D31">
                <a:lumMod val="5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SOCDEM!$C$15:$O$15</c:f>
              <c:numCache>
                <c:formatCode>General</c:formatCode>
                <c:ptCount val="4"/>
                <c:pt idx="0" formatCode="0%">
                  <c:v>3.5035035035035036E-2</c:v>
                </c:pt>
                <c:pt idx="2" formatCode="0%">
                  <c:v>2.1276595744680851E-2</c:v>
                </c:pt>
                <c:pt idx="3" formatCode="0%">
                  <c:v>4.725897920604915E-2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C-879F-4765-9ACC-0ABA9361B21B}"/>
            </c:ext>
          </c:extLst>
        </c:ser>
        <c:ser>
          <c:idx val="13"/>
          <c:order val="13"/>
          <c:tx>
            <c:strRef>
              <c:f>SOCDEM!$B$16</c:f>
              <c:strCache>
                <c:ptCount val="1"/>
                <c:pt idx="0">
                  <c:v>Športoviská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SOCDEM!$C$16:$O$16</c:f>
              <c:numCache>
                <c:formatCode>General</c:formatCode>
                <c:ptCount val="4"/>
                <c:pt idx="0" formatCode="0%">
                  <c:v>3.3033033033033038E-2</c:v>
                </c:pt>
                <c:pt idx="2" formatCode="0%">
                  <c:v>4.2553191489361701E-2</c:v>
                </c:pt>
                <c:pt idx="3" formatCode="0%">
                  <c:v>2.4574669187145556E-2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D-879F-4765-9ACC-0ABA9361B21B}"/>
            </c:ext>
          </c:extLst>
        </c:ser>
        <c:ser>
          <c:idx val="14"/>
          <c:order val="14"/>
          <c:tx>
            <c:strRef>
              <c:f>SOCDEM!$B$17</c:f>
              <c:strCache>
                <c:ptCount val="1"/>
                <c:pt idx="0">
                  <c:v>Smetné koše, odpad - málo odvozov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SOCDEM!$C$17:$O$17</c:f>
              <c:numCache>
                <c:formatCode>General</c:formatCode>
                <c:ptCount val="4"/>
                <c:pt idx="0" formatCode="0%">
                  <c:v>2.8028028028028028E-2</c:v>
                </c:pt>
                <c:pt idx="2" formatCode="0%">
                  <c:v>2.3404255319148935E-2</c:v>
                </c:pt>
                <c:pt idx="3" formatCode="0%">
                  <c:v>3.2136105860113423E-2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E-879F-4765-9ACC-0ABA9361B21B}"/>
            </c:ext>
          </c:extLst>
        </c:ser>
        <c:ser>
          <c:idx val="15"/>
          <c:order val="15"/>
          <c:tx>
            <c:strRef>
              <c:f>SOCDEM!$B$18</c:f>
              <c:strCache>
                <c:ptCount val="1"/>
                <c:pt idx="0">
                  <c:v>Detské ihriská</c:v>
                </c:pt>
              </c:strCache>
            </c:strRef>
          </c:tx>
          <c:spPr>
            <a:solidFill>
              <a:srgbClr val="CCCC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SOCDEM!$C$18:$O$18</c:f>
              <c:numCache>
                <c:formatCode>General</c:formatCode>
                <c:ptCount val="4"/>
                <c:pt idx="0" formatCode="0%">
                  <c:v>2.5025025025025027E-2</c:v>
                </c:pt>
                <c:pt idx="2" formatCode="0%">
                  <c:v>1.7021276595744681E-2</c:v>
                </c:pt>
                <c:pt idx="3" formatCode="0%">
                  <c:v>3.2136105860113423E-2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F-879F-4765-9ACC-0ABA9361B21B}"/>
            </c:ext>
          </c:extLst>
        </c:ser>
        <c:ser>
          <c:idx val="16"/>
          <c:order val="16"/>
          <c:tx>
            <c:strRef>
              <c:f>SOCDEM!$B$19</c:f>
              <c:strCache>
                <c:ptCount val="1"/>
                <c:pt idx="0">
                  <c:v>Hustota výstavby</c:v>
                </c:pt>
              </c:strCache>
            </c:strRef>
          </c:tx>
          <c:spPr>
            <a:solidFill>
              <a:srgbClr val="4472C4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SOCDEM!$C$19:$O$19</c:f>
              <c:numCache>
                <c:formatCode>General</c:formatCode>
                <c:ptCount val="4"/>
                <c:pt idx="0" formatCode="0%">
                  <c:v>2.2022022022022022E-2</c:v>
                </c:pt>
                <c:pt idx="2" formatCode="0%">
                  <c:v>1.4893617021276595E-2</c:v>
                </c:pt>
                <c:pt idx="3" formatCode="0%">
                  <c:v>2.835538752362949E-2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0-879F-4765-9ACC-0ABA9361B21B}"/>
            </c:ext>
          </c:extLst>
        </c:ser>
        <c:ser>
          <c:idx val="17"/>
          <c:order val="17"/>
          <c:tx>
            <c:strRef>
              <c:f>SOCDEM!$B$20</c:f>
              <c:strCache>
                <c:ptCount val="1"/>
                <c:pt idx="0">
                  <c:v>Križovatky, kruháče</c:v>
                </c:pt>
              </c:strCache>
            </c:strRef>
          </c:tx>
          <c:spPr>
            <a:solidFill>
              <a:srgbClr val="CC00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SOCDEM!$C$20:$O$20</c:f>
              <c:numCache>
                <c:formatCode>General</c:formatCode>
                <c:ptCount val="4"/>
                <c:pt idx="0" formatCode="0%">
                  <c:v>2.1021021021021023E-2</c:v>
                </c:pt>
                <c:pt idx="2" formatCode="0%">
                  <c:v>1.9148936170212766E-2</c:v>
                </c:pt>
                <c:pt idx="3" formatCode="0%">
                  <c:v>2.268431001890359E-2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1-879F-4765-9ACC-0ABA9361B21B}"/>
            </c:ext>
          </c:extLst>
        </c:ser>
        <c:ser>
          <c:idx val="18"/>
          <c:order val="18"/>
          <c:tx>
            <c:strRef>
              <c:f>SOCDEM!$B$21</c:f>
              <c:strCache>
                <c:ptCount val="1"/>
                <c:pt idx="0">
                  <c:v>Nedostatok služieb, obchodov</c:v>
                </c:pt>
              </c:strCache>
            </c:strRef>
          </c:tx>
          <c:spPr>
            <a:solidFill>
              <a:srgbClr val="00FF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SOCDEM!$C$21:$O$21</c:f>
              <c:numCache>
                <c:formatCode>General</c:formatCode>
                <c:ptCount val="4"/>
                <c:pt idx="0" formatCode="0%">
                  <c:v>2.0020020020020023E-2</c:v>
                </c:pt>
                <c:pt idx="2" formatCode="0%">
                  <c:v>2.9787234042553189E-2</c:v>
                </c:pt>
                <c:pt idx="3" formatCode="0%">
                  <c:v>1.1342155009451795E-2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2-879F-4765-9ACC-0ABA9361B21B}"/>
            </c:ext>
          </c:extLst>
        </c:ser>
        <c:ser>
          <c:idx val="19"/>
          <c:order val="19"/>
          <c:tx>
            <c:strRef>
              <c:f>SOCDEM!$B$22</c:f>
              <c:strCache>
                <c:ptCount val="1"/>
                <c:pt idx="0">
                  <c:v>Iné</c:v>
                </c:pt>
              </c:strCache>
            </c:strRef>
          </c:tx>
          <c:spPr>
            <a:solidFill>
              <a:srgbClr val="ED7D31">
                <a:lumMod val="20000"/>
                <a:lumOff val="8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SOCDEM!$C$22:$O$22</c:f>
              <c:numCache>
                <c:formatCode>General</c:formatCode>
                <c:ptCount val="4"/>
                <c:pt idx="0" formatCode="0%">
                  <c:v>0.23123123123123124</c:v>
                </c:pt>
                <c:pt idx="2" formatCode="0%">
                  <c:v>0.21276595744680854</c:v>
                </c:pt>
                <c:pt idx="3" formatCode="0%">
                  <c:v>0.24763705103969755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3-879F-4765-9ACC-0ABA9361B21B}"/>
            </c:ext>
          </c:extLst>
        </c:ser>
        <c:ser>
          <c:idx val="20"/>
          <c:order val="20"/>
          <c:tx>
            <c:strRef>
              <c:f>SOCDEM!$B$23</c:f>
              <c:strCache>
                <c:ptCount val="1"/>
                <c:pt idx="0">
                  <c:v>Neviem</c:v>
                </c:pt>
              </c:strCache>
            </c:strRef>
          </c:tx>
          <c:spPr>
            <a:solidFill>
              <a:sysClr val="window" lastClr="FFFFFF">
                <a:lumMod val="75000"/>
              </a:sysClr>
            </a:solidFill>
            <a:ln>
              <a:noFill/>
            </a:ln>
            <a:effectLst/>
          </c:spPr>
          <c:invertIfNegative val="0"/>
          <c:dLbls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79F-4765-9ACC-0ABA9361B2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SOCDEM!$C$23:$O$23</c:f>
              <c:numCache>
                <c:formatCode>General</c:formatCode>
                <c:ptCount val="4"/>
                <c:pt idx="0" formatCode="0%">
                  <c:v>7.0070070070070069E-3</c:v>
                </c:pt>
                <c:pt idx="2" formatCode="0%">
                  <c:v>1.2765957446808512E-2</c:v>
                </c:pt>
                <c:pt idx="3" formatCode="0%">
                  <c:v>1.890359168241966E-3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6-879F-4765-9ACC-0ABA9361B21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"/>
        <c:overlap val="100"/>
        <c:axId val="1626584143"/>
        <c:axId val="1626587503"/>
        <c:extLst>
          <c:ext xmlns:c15="http://schemas.microsoft.com/office/drawing/2012/chart" uri="{02D57815-91ED-43cb-92C2-25804820EDAC}">
            <c15:filteredBarSeries>
              <c15:ser>
                <c:idx val="21"/>
                <c:order val="21"/>
                <c:tx>
                  <c:strRef>
                    <c:extLst>
                      <c:ext uri="{02D57815-91ED-43cb-92C2-25804820EDAC}">
                        <c15:formulaRef>
                          <c15:sqref>SOCDEM!#REF!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solidFill>
                    <a:schemeClr val="accent4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400" b="1" i="0" u="none" strike="noStrike" kern="1200" baseline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sk-SK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SOCDEM!$C$2:$O$2</c15:sqref>
                        </c15:formulaRef>
                      </c:ext>
                    </c:extLst>
                    <c:strCache>
                      <c:ptCount val="13"/>
                      <c:pt idx="0">
                        <c:v>Prieskumná vzorka</c:v>
                      </c:pt>
                      <c:pt idx="2">
                        <c:v>Muž</c:v>
                      </c:pt>
                      <c:pt idx="3">
                        <c:v>Žena</c:v>
                      </c:pt>
                      <c:pt idx="5">
                        <c:v>18-34 rokov</c:v>
                      </c:pt>
                      <c:pt idx="6">
                        <c:v>35-49 rokov</c:v>
                      </c:pt>
                      <c:pt idx="7">
                        <c:v>50-64 rokov</c:v>
                      </c:pt>
                      <c:pt idx="8">
                        <c:v>65 a viac rokov</c:v>
                      </c:pt>
                      <c:pt idx="10">
                        <c:v>ZŠ alebo SŠ bez maturity</c:v>
                      </c:pt>
                      <c:pt idx="11">
                        <c:v>SŠ s maturitou</c:v>
                      </c:pt>
                      <c:pt idx="12">
                        <c:v>VŠ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SOCDEM!#REF!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7-879F-4765-9ACC-0ABA9361B21B}"/>
                  </c:ext>
                </c:extLst>
              </c15:ser>
            </c15:filteredBarSeries>
          </c:ext>
        </c:extLst>
      </c:barChart>
      <c:catAx>
        <c:axId val="162658414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626587503"/>
        <c:crosses val="autoZero"/>
        <c:auto val="1"/>
        <c:lblAlgn val="ctr"/>
        <c:lblOffset val="100"/>
        <c:noMultiLvlLbl val="0"/>
      </c:catAx>
      <c:valAx>
        <c:axId val="1626587503"/>
        <c:scaling>
          <c:orientation val="minMax"/>
          <c:max val="1.8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6265841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</c:legendEntry>
      <c:layout>
        <c:manualLayout>
          <c:xMode val="edge"/>
          <c:yMode val="edge"/>
          <c:x val="5.1425089250778121E-2"/>
          <c:y val="0.76073559549275893"/>
          <c:w val="0.94772531892102951"/>
          <c:h val="0.2392644045072409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  <c:extLst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279980055209199"/>
          <c:y val="8.5944944502136383E-2"/>
          <c:w val="0.31711124006963765"/>
          <c:h val="0.72262115580159647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bg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E06-4837-A537-37D638C8D4A4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E06-4837-A537-37D638C8D4A4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E06-4837-A537-37D638C8D4A4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E06-4837-A537-37D638C8D4A4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E06-4837-A537-37D638C8D4A4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E06-4837-A537-37D638C8D4A4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3E06-4837-A537-37D638C8D4A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3E06-4837-A537-37D638C8D4A4}"/>
                </c:ext>
              </c:extLst>
            </c:dLbl>
            <c:dLbl>
              <c:idx val="5"/>
              <c:layout>
                <c:manualLayout>
                  <c:x val="2.1764278483577006E-2"/>
                  <c:y val="9.030067238655151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E06-4837-A537-37D638C8D4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ZAKLADNE!$B$140:$B$145</c:f>
              <c:strCache>
                <c:ptCount val="6"/>
                <c:pt idx="0">
                  <c:v>neviem, nechcem odpovedať</c:v>
                </c:pt>
                <c:pt idx="1">
                  <c:v>veľmi pozitívne</c:v>
                </c:pt>
                <c:pt idx="2">
                  <c:v>skôr pozitívne</c:v>
                </c:pt>
                <c:pt idx="3">
                  <c:v>skôr negatívne</c:v>
                </c:pt>
                <c:pt idx="4">
                  <c:v>veľmi negatívne</c:v>
                </c:pt>
                <c:pt idx="5">
                  <c:v>neviem posúdiť, je mi to jedno</c:v>
                </c:pt>
              </c:strCache>
            </c:strRef>
          </c:cat>
          <c:val>
            <c:numRef>
              <c:f>ZAKLADNE!$C$140:$C$145</c:f>
              <c:numCache>
                <c:formatCode>###0.0%</c:formatCode>
                <c:ptCount val="6"/>
                <c:pt idx="0">
                  <c:v>8.0000000000000002E-3</c:v>
                </c:pt>
                <c:pt idx="1">
                  <c:v>0.14000000000000001</c:v>
                </c:pt>
                <c:pt idx="2">
                  <c:v>0.45700000000000002</c:v>
                </c:pt>
                <c:pt idx="3">
                  <c:v>0.26200000000000001</c:v>
                </c:pt>
                <c:pt idx="4">
                  <c:v>8.4000000000000005E-2</c:v>
                </c:pt>
                <c:pt idx="5">
                  <c:v>4.9000000000000002E-2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E06-4837-A537-37D638C8D4A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4489680097355668E-2"/>
          <c:y val="0.84973385188691797"/>
          <c:w val="0.87801165206531095"/>
          <c:h val="0.132355270945501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sk-SK"/>
    </a:p>
  </c:txPr>
  <c:externalData r:id="rId3">
    <c:autoUpdate val="0"/>
  </c:externalData>
  <c:userShapes r:id="rId4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SOCDEM!$B$77</c:f>
              <c:strCache>
                <c:ptCount val="1"/>
                <c:pt idx="0">
                  <c:v>veľmi pozitívne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SOCDEM!$C$77:$O$77</c:f>
              <c:numCache>
                <c:formatCode>General</c:formatCode>
                <c:ptCount val="13"/>
                <c:pt idx="0" formatCode="0%">
                  <c:v>0.14000000000000001</c:v>
                </c:pt>
                <c:pt idx="2" formatCode="0%">
                  <c:v>0.13800424628450106</c:v>
                </c:pt>
                <c:pt idx="3" formatCode="0%">
                  <c:v>0.14177693761814744</c:v>
                </c:pt>
                <c:pt idx="5" formatCode="0%">
                  <c:v>0.13223140495867769</c:v>
                </c:pt>
                <c:pt idx="6" formatCode="0%">
                  <c:v>0.14592274678111589</c:v>
                </c:pt>
                <c:pt idx="7" formatCode="0%">
                  <c:v>0.14748201438848921</c:v>
                </c:pt>
                <c:pt idx="8" formatCode="0%">
                  <c:v>0.13492063492063491</c:v>
                </c:pt>
                <c:pt idx="10" formatCode="0%">
                  <c:v>0.10857142857142858</c:v>
                </c:pt>
                <c:pt idx="11" formatCode="0%">
                  <c:v>0.13612565445026178</c:v>
                </c:pt>
                <c:pt idx="12" formatCode="0%">
                  <c:v>0.15575620767494358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19-48E9-8ABD-ECCA6FB08327}"/>
            </c:ext>
          </c:extLst>
        </c:ser>
        <c:ser>
          <c:idx val="1"/>
          <c:order val="1"/>
          <c:tx>
            <c:strRef>
              <c:f>SOCDEM!$B$78</c:f>
              <c:strCache>
                <c:ptCount val="1"/>
                <c:pt idx="0">
                  <c:v>skôr pozitívne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SOCDEM!$C$78:$O$78</c:f>
              <c:numCache>
                <c:formatCode>General</c:formatCode>
                <c:ptCount val="13"/>
                <c:pt idx="0" formatCode="0%">
                  <c:v>0.45700000000000002</c:v>
                </c:pt>
                <c:pt idx="2" formatCode="0%">
                  <c:v>0.44161358811040335</c:v>
                </c:pt>
                <c:pt idx="3" formatCode="0%">
                  <c:v>0.47069943289224953</c:v>
                </c:pt>
                <c:pt idx="5" formatCode="0%">
                  <c:v>0.49586776859504134</c:v>
                </c:pt>
                <c:pt idx="6" formatCode="0%">
                  <c:v>0.42060085836909872</c:v>
                </c:pt>
                <c:pt idx="7" formatCode="0%">
                  <c:v>0.46043165467625896</c:v>
                </c:pt>
                <c:pt idx="8" formatCode="0%">
                  <c:v>0.40476190476190477</c:v>
                </c:pt>
                <c:pt idx="10" formatCode="0%">
                  <c:v>0.46285714285714286</c:v>
                </c:pt>
                <c:pt idx="11" formatCode="0%">
                  <c:v>0.43979057591623039</c:v>
                </c:pt>
                <c:pt idx="12" formatCode="0%">
                  <c:v>0.46952595936794578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19-48E9-8ABD-ECCA6FB08327}"/>
            </c:ext>
          </c:extLst>
        </c:ser>
        <c:ser>
          <c:idx val="2"/>
          <c:order val="2"/>
          <c:tx>
            <c:strRef>
              <c:f>SOCDEM!$B$79</c:f>
              <c:strCache>
                <c:ptCount val="1"/>
                <c:pt idx="0">
                  <c:v>skôr negatívne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SOCDEM!$C$79:$O$79</c:f>
              <c:numCache>
                <c:formatCode>General</c:formatCode>
                <c:ptCount val="13"/>
                <c:pt idx="0" formatCode="0%">
                  <c:v>0.26200000000000001</c:v>
                </c:pt>
                <c:pt idx="2" formatCode="0%">
                  <c:v>0.26114649681528662</c:v>
                </c:pt>
                <c:pt idx="3" formatCode="0%">
                  <c:v>0.26275992438563328</c:v>
                </c:pt>
                <c:pt idx="5" formatCode="0%">
                  <c:v>0.26721763085399447</c:v>
                </c:pt>
                <c:pt idx="6" formatCode="0%">
                  <c:v>0.26609442060085836</c:v>
                </c:pt>
                <c:pt idx="7" formatCode="0%">
                  <c:v>0.25179856115107913</c:v>
                </c:pt>
                <c:pt idx="8" formatCode="0%">
                  <c:v>0.26190476190476192</c:v>
                </c:pt>
                <c:pt idx="10" formatCode="0%">
                  <c:v>0.28571428571428575</c:v>
                </c:pt>
                <c:pt idx="11" formatCode="0%">
                  <c:v>0.28010471204188481</c:v>
                </c:pt>
                <c:pt idx="12" formatCode="0%">
                  <c:v>0.23702031602708803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E19-48E9-8ABD-ECCA6FB08327}"/>
            </c:ext>
          </c:extLst>
        </c:ser>
        <c:ser>
          <c:idx val="3"/>
          <c:order val="3"/>
          <c:tx>
            <c:strRef>
              <c:f>SOCDEM!$B$80</c:f>
              <c:strCache>
                <c:ptCount val="1"/>
                <c:pt idx="0">
                  <c:v>veľmi negatívne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SOCDEM!$C$80:$O$80</c:f>
              <c:numCache>
                <c:formatCode>General</c:formatCode>
                <c:ptCount val="13"/>
                <c:pt idx="0" formatCode="0%">
                  <c:v>8.4000000000000005E-2</c:v>
                </c:pt>
                <c:pt idx="2" formatCode="0%">
                  <c:v>8.9171974522292988E-2</c:v>
                </c:pt>
                <c:pt idx="3" formatCode="0%">
                  <c:v>7.939508506616258E-2</c:v>
                </c:pt>
                <c:pt idx="5" formatCode="0%">
                  <c:v>5.2341597796143252E-2</c:v>
                </c:pt>
                <c:pt idx="6" formatCode="0%">
                  <c:v>9.012875536480687E-2</c:v>
                </c:pt>
                <c:pt idx="7" formatCode="0%">
                  <c:v>8.9928057553956831E-2</c:v>
                </c:pt>
                <c:pt idx="8" formatCode="0%">
                  <c:v>0.15079365079365079</c:v>
                </c:pt>
                <c:pt idx="10" formatCode="0%">
                  <c:v>8.5714285714285715E-2</c:v>
                </c:pt>
                <c:pt idx="11" formatCode="0%">
                  <c:v>7.5916230366492143E-2</c:v>
                </c:pt>
                <c:pt idx="12" formatCode="0%">
                  <c:v>9.0293453724604969E-2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19-48E9-8ABD-ECCA6FB08327}"/>
            </c:ext>
          </c:extLst>
        </c:ser>
        <c:ser>
          <c:idx val="4"/>
          <c:order val="4"/>
          <c:tx>
            <c:strRef>
              <c:f>SOCDEM!$B$81</c:f>
              <c:strCache>
                <c:ptCount val="1"/>
                <c:pt idx="0">
                  <c:v>neviem posúdiť, je mi to jedno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SOCDEM!$C$81:$O$81</c:f>
              <c:numCache>
                <c:formatCode>General</c:formatCode>
                <c:ptCount val="13"/>
                <c:pt idx="0" formatCode="0%">
                  <c:v>4.9000000000000002E-2</c:v>
                </c:pt>
                <c:pt idx="2" formatCode="0%">
                  <c:v>5.9447983014861989E-2</c:v>
                </c:pt>
                <c:pt idx="3" formatCode="0%">
                  <c:v>3.969754253308129E-2</c:v>
                </c:pt>
                <c:pt idx="5" formatCode="0%">
                  <c:v>4.9586776859504134E-2</c:v>
                </c:pt>
                <c:pt idx="6" formatCode="0%">
                  <c:v>5.5793991416309009E-2</c:v>
                </c:pt>
                <c:pt idx="7" formatCode="0%">
                  <c:v>4.6762589928057555E-2</c:v>
                </c:pt>
                <c:pt idx="8" formatCode="0%">
                  <c:v>3.968253968253968E-2</c:v>
                </c:pt>
                <c:pt idx="10" formatCode="0%">
                  <c:v>5.1428571428571435E-2</c:v>
                </c:pt>
                <c:pt idx="11" formatCode="0%">
                  <c:v>5.2356020942408377E-2</c:v>
                </c:pt>
                <c:pt idx="12" formatCode="0%">
                  <c:v>4.5146726862302484E-2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E19-48E9-8ABD-ECCA6FB08327}"/>
            </c:ext>
          </c:extLst>
        </c:ser>
        <c:ser>
          <c:idx val="5"/>
          <c:order val="5"/>
          <c:tx>
            <c:strRef>
              <c:f>SOCDEM!$B$82</c:f>
              <c:strCache>
                <c:ptCount val="1"/>
                <c:pt idx="0">
                  <c:v>neviem, nechcem odpovedať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E19-48E9-8ABD-ECCA6FB0832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E19-48E9-8ABD-ECCA6FB08327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E19-48E9-8ABD-ECCA6FB083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SOCDEM!$C$82:$O$82</c:f>
              <c:numCache>
                <c:formatCode>General</c:formatCode>
                <c:ptCount val="13"/>
                <c:pt idx="0" formatCode="0%">
                  <c:v>8.0000000000000002E-3</c:v>
                </c:pt>
                <c:pt idx="2" formatCode="0%">
                  <c:v>1.0615711252653927E-2</c:v>
                </c:pt>
                <c:pt idx="3" formatCode="0%">
                  <c:v>5.6710775047258974E-3</c:v>
                </c:pt>
                <c:pt idx="5" formatCode="0%">
                  <c:v>2.7548209366391185E-3</c:v>
                </c:pt>
                <c:pt idx="6" formatCode="0%">
                  <c:v>2.1459227467811159E-2</c:v>
                </c:pt>
                <c:pt idx="7" formatCode="0%">
                  <c:v>3.5971223021582731E-3</c:v>
                </c:pt>
                <c:pt idx="8" formatCode="0%">
                  <c:v>7.9365079365079361E-3</c:v>
                </c:pt>
                <c:pt idx="10" formatCode="0%">
                  <c:v>5.7142857142857143E-3</c:v>
                </c:pt>
                <c:pt idx="11" formatCode="0%">
                  <c:v>1.5706806282722516E-2</c:v>
                </c:pt>
                <c:pt idx="12" formatCode="0%">
                  <c:v>2.257336343115124E-3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E19-48E9-8ABD-ECCA6FB0832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3"/>
        <c:overlap val="100"/>
        <c:axId val="1511669600"/>
        <c:axId val="1511672480"/>
      </c:barChart>
      <c:catAx>
        <c:axId val="1511669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72480"/>
        <c:crosses val="autoZero"/>
        <c:auto val="1"/>
        <c:lblAlgn val="ctr"/>
        <c:lblOffset val="100"/>
        <c:noMultiLvlLbl val="0"/>
      </c:catAx>
      <c:valAx>
        <c:axId val="1511672480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6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0101085861726815"/>
          <c:w val="1"/>
          <c:h val="9.89891413827318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3">
    <c:autoUpdate val="0"/>
  </c:externalData>
  <c:userShapes r:id="rId4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Ulice!$B$78</c:f>
              <c:strCache>
                <c:ptCount val="1"/>
                <c:pt idx="0">
                  <c:v>veľmi pozitívne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1.8260998348704524E-2"/>
                  <c:y val="2.957333003007502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6BB-45DE-BF9C-78B037EDDF5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Ulice!$C$78:$H$78</c:f>
              <c:numCache>
                <c:formatCode>General</c:formatCode>
                <c:ptCount val="6"/>
                <c:pt idx="0" formatCode="0%">
                  <c:v>0.14000000000000001</c:v>
                </c:pt>
                <c:pt idx="2" formatCode="0%">
                  <c:v>0.13414634146341464</c:v>
                </c:pt>
                <c:pt idx="3" formatCode="0%">
                  <c:v>0.1284046692607004</c:v>
                </c:pt>
                <c:pt idx="4" formatCode="0%">
                  <c:v>0.19491525423728814</c:v>
                </c:pt>
                <c:pt idx="5" formatCode="0%">
                  <c:v>0.10727969348659004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19-48E9-8ABD-ECCA6FB08327}"/>
            </c:ext>
          </c:extLst>
        </c:ser>
        <c:ser>
          <c:idx val="1"/>
          <c:order val="1"/>
          <c:tx>
            <c:strRef>
              <c:f>Ulice!$B$79</c:f>
              <c:strCache>
                <c:ptCount val="1"/>
                <c:pt idx="0">
                  <c:v>skôr pozitívne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Ulice!$C$79:$H$79</c:f>
              <c:numCache>
                <c:formatCode>General</c:formatCode>
                <c:ptCount val="6"/>
                <c:pt idx="0" formatCode="0%">
                  <c:v>0.45700000000000002</c:v>
                </c:pt>
                <c:pt idx="2" formatCode="0%">
                  <c:v>0.50406504065040647</c:v>
                </c:pt>
                <c:pt idx="3" formatCode="0%">
                  <c:v>0.43579766536964981</c:v>
                </c:pt>
                <c:pt idx="4" formatCode="0%">
                  <c:v>0.44067796610169496</c:v>
                </c:pt>
                <c:pt idx="5" formatCode="0%">
                  <c:v>0.44827586206896552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19-48E9-8ABD-ECCA6FB08327}"/>
            </c:ext>
          </c:extLst>
        </c:ser>
        <c:ser>
          <c:idx val="2"/>
          <c:order val="2"/>
          <c:tx>
            <c:strRef>
              <c:f>Ulice!$B$80</c:f>
              <c:strCache>
                <c:ptCount val="1"/>
                <c:pt idx="0">
                  <c:v>skôr negatívne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Ulice!$C$80:$H$80</c:f>
              <c:numCache>
                <c:formatCode>General</c:formatCode>
                <c:ptCount val="6"/>
                <c:pt idx="0" formatCode="0%">
                  <c:v>0.26200000000000001</c:v>
                </c:pt>
                <c:pt idx="2" formatCode="0%">
                  <c:v>0.21544715447154469</c:v>
                </c:pt>
                <c:pt idx="3" formatCode="0%">
                  <c:v>0.2723735408560311</c:v>
                </c:pt>
                <c:pt idx="4" formatCode="0%">
                  <c:v>0.20338983050847456</c:v>
                </c:pt>
                <c:pt idx="5" formatCode="0%">
                  <c:v>0.34865900383141762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E19-48E9-8ABD-ECCA6FB08327}"/>
            </c:ext>
          </c:extLst>
        </c:ser>
        <c:ser>
          <c:idx val="3"/>
          <c:order val="3"/>
          <c:tx>
            <c:strRef>
              <c:f>Ulice!$B$81</c:f>
              <c:strCache>
                <c:ptCount val="1"/>
                <c:pt idx="0">
                  <c:v>veľmi negatívne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Ulice!$C$81:$H$81</c:f>
              <c:numCache>
                <c:formatCode>General</c:formatCode>
                <c:ptCount val="6"/>
                <c:pt idx="0" formatCode="0%">
                  <c:v>8.4000000000000005E-2</c:v>
                </c:pt>
                <c:pt idx="2" formatCode="0%">
                  <c:v>8.1300813008130093E-2</c:v>
                </c:pt>
                <c:pt idx="3" formatCode="0%">
                  <c:v>9.7276264591439676E-2</c:v>
                </c:pt>
                <c:pt idx="4" formatCode="0%">
                  <c:v>0.11016949152542374</c:v>
                </c:pt>
                <c:pt idx="5" formatCode="0%">
                  <c:v>4.980842911877395E-2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19-48E9-8ABD-ECCA6FB08327}"/>
            </c:ext>
          </c:extLst>
        </c:ser>
        <c:ser>
          <c:idx val="4"/>
          <c:order val="4"/>
          <c:tx>
            <c:strRef>
              <c:f>Ulice!$B$82</c:f>
              <c:strCache>
                <c:ptCount val="1"/>
                <c:pt idx="0">
                  <c:v>neviem posúdiť, je mi to jedno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Ulice!$C$82:$H$82</c:f>
              <c:numCache>
                <c:formatCode>General</c:formatCode>
                <c:ptCount val="6"/>
                <c:pt idx="0" formatCode="0%">
                  <c:v>4.9000000000000002E-2</c:v>
                </c:pt>
                <c:pt idx="2" formatCode="0%">
                  <c:v>5.2845528455284549E-2</c:v>
                </c:pt>
                <c:pt idx="3" formatCode="0%">
                  <c:v>5.8365758754863807E-2</c:v>
                </c:pt>
                <c:pt idx="4" formatCode="0%">
                  <c:v>4.6610169491525424E-2</c:v>
                </c:pt>
                <c:pt idx="5" formatCode="0%">
                  <c:v>3.8314176245210725E-2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E19-48E9-8ABD-ECCA6FB08327}"/>
            </c:ext>
          </c:extLst>
        </c:ser>
        <c:ser>
          <c:idx val="5"/>
          <c:order val="5"/>
          <c:tx>
            <c:strRef>
              <c:f>Ulice!$B$83</c:f>
              <c:strCache>
                <c:ptCount val="1"/>
                <c:pt idx="0">
                  <c:v>neviem, nechcem odpovedať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6BB-45DE-BF9C-78B037EDDF5E}"/>
                </c:ext>
              </c:extLst>
            </c:dLbl>
            <c:dLbl>
              <c:idx val="5"/>
              <c:layout>
                <c:manualLayout>
                  <c:x val="1.5652284298889613E-2"/>
                  <c:y val="1.08425753340531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E19-48E9-8ABD-ECCA6FB0832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E19-48E9-8ABD-ECCA6FB08327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E19-48E9-8ABD-ECCA6FB083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Ulice!$C$83:$H$83</c:f>
              <c:numCache>
                <c:formatCode>General</c:formatCode>
                <c:ptCount val="6"/>
                <c:pt idx="0" formatCode="0%">
                  <c:v>8.0000000000000002E-3</c:v>
                </c:pt>
                <c:pt idx="2" formatCode="0%">
                  <c:v>1.2195121951219513E-2</c:v>
                </c:pt>
                <c:pt idx="3" formatCode="0%">
                  <c:v>7.7821011673151752E-3</c:v>
                </c:pt>
                <c:pt idx="4" formatCode="0%">
                  <c:v>4.2372881355932203E-3</c:v>
                </c:pt>
                <c:pt idx="5" formatCode="0%">
                  <c:v>7.6628352490421461E-3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E19-48E9-8ABD-ECCA6FB0832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3"/>
        <c:overlap val="100"/>
        <c:axId val="1511669600"/>
        <c:axId val="1511672480"/>
      </c:barChart>
      <c:catAx>
        <c:axId val="1511669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72480"/>
        <c:crosses val="autoZero"/>
        <c:auto val="1"/>
        <c:lblAlgn val="ctr"/>
        <c:lblOffset val="100"/>
        <c:noMultiLvlLbl val="0"/>
      </c:catAx>
      <c:valAx>
        <c:axId val="1511672480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6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0101085861726815"/>
          <c:w val="1"/>
          <c:h val="9.89891413827318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  <c:userShapes r:id="rId5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1674616044438303"/>
          <c:y val="8.3699082082087609E-2"/>
          <c:w val="0.31440985561490525"/>
          <c:h val="0.6776939868363608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bg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ED1-4461-87F4-87E059D656C7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ED1-4461-87F4-87E059D656C7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ED1-4461-87F4-87E059D656C7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ED1-4461-87F4-87E059D656C7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ED1-4461-87F4-87E059D656C7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ED1-4461-87F4-87E059D656C7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7ED1-4461-87F4-87E059D656C7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7ED1-4461-87F4-87E059D656C7}"/>
                </c:ext>
              </c:extLst>
            </c:dLbl>
            <c:dLbl>
              <c:idx val="5"/>
              <c:layout>
                <c:manualLayout>
                  <c:x val="3.469655214284513E-2"/>
                  <c:y val="0.10176675711372567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ED1-4461-87F4-87E059D656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ZAKLADNE!$B$149:$B$154</c:f>
              <c:strCache>
                <c:ptCount val="6"/>
                <c:pt idx="0">
                  <c:v>neviem, nechcem odpovedať</c:v>
                </c:pt>
                <c:pt idx="1">
                  <c:v>úplne primerané</c:v>
                </c:pt>
                <c:pt idx="2">
                  <c:v>skôr primerané</c:v>
                </c:pt>
                <c:pt idx="3">
                  <c:v>skôr neprimerané</c:v>
                </c:pt>
                <c:pt idx="4">
                  <c:v>úplne neprimerané</c:v>
                </c:pt>
                <c:pt idx="5">
                  <c:v>neviem posúdiť, je mi to jedno</c:v>
                </c:pt>
              </c:strCache>
            </c:strRef>
          </c:cat>
          <c:val>
            <c:numRef>
              <c:f>ZAKLADNE!$C$149:$C$154</c:f>
              <c:numCache>
                <c:formatCode>###0.0%</c:formatCode>
                <c:ptCount val="6"/>
                <c:pt idx="0">
                  <c:v>6.9999999999999993E-3</c:v>
                </c:pt>
                <c:pt idx="1">
                  <c:v>0.158</c:v>
                </c:pt>
                <c:pt idx="2">
                  <c:v>0.46500000000000002</c:v>
                </c:pt>
                <c:pt idx="3">
                  <c:v>0.23499999999999999</c:v>
                </c:pt>
                <c:pt idx="4">
                  <c:v>9.1999999999999998E-2</c:v>
                </c:pt>
                <c:pt idx="5">
                  <c:v>4.2999999999999997E-2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ED1-4461-87F4-87E059D656C7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214831336041061E-3"/>
          <c:y val="0.84509215100053603"/>
          <c:w val="0.86774500485495243"/>
          <c:h val="0.138063696097881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sk-SK"/>
    </a:p>
  </c:txPr>
  <c:externalData r:id="rId4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SOCDEM!$B$84</c:f>
              <c:strCache>
                <c:ptCount val="1"/>
                <c:pt idx="0">
                  <c:v>úplne primerané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SOCDEM!$C$84:$O$84</c:f>
              <c:numCache>
                <c:formatCode>General</c:formatCode>
                <c:ptCount val="13"/>
                <c:pt idx="0" formatCode="0%">
                  <c:v>0.158</c:v>
                </c:pt>
                <c:pt idx="2" formatCode="0%">
                  <c:v>0.15923566878980891</c:v>
                </c:pt>
                <c:pt idx="3" formatCode="0%">
                  <c:v>0.15689981096408318</c:v>
                </c:pt>
                <c:pt idx="5" formatCode="0%">
                  <c:v>0.1487603305785124</c:v>
                </c:pt>
                <c:pt idx="6" formatCode="0%">
                  <c:v>0.19313304721030045</c:v>
                </c:pt>
                <c:pt idx="7" formatCode="0%">
                  <c:v>0.15827338129496402</c:v>
                </c:pt>
                <c:pt idx="8" formatCode="0%">
                  <c:v>0.11904761904761905</c:v>
                </c:pt>
                <c:pt idx="10" formatCode="0%">
                  <c:v>0.15428571428571428</c:v>
                </c:pt>
                <c:pt idx="11" formatCode="0%">
                  <c:v>0.16492146596858639</c:v>
                </c:pt>
                <c:pt idx="12" formatCode="0%">
                  <c:v>0.15349887133182846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19-48E9-8ABD-ECCA6FB08327}"/>
            </c:ext>
          </c:extLst>
        </c:ser>
        <c:ser>
          <c:idx val="1"/>
          <c:order val="1"/>
          <c:tx>
            <c:strRef>
              <c:f>SOCDEM!$B$85</c:f>
              <c:strCache>
                <c:ptCount val="1"/>
                <c:pt idx="0">
                  <c:v>skôr primerané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SOCDEM!$C$85:$O$85</c:f>
              <c:numCache>
                <c:formatCode>General</c:formatCode>
                <c:ptCount val="13"/>
                <c:pt idx="0" formatCode="0%">
                  <c:v>0.46500000000000002</c:v>
                </c:pt>
                <c:pt idx="2" formatCode="0%">
                  <c:v>0.46284501061571126</c:v>
                </c:pt>
                <c:pt idx="3" formatCode="0%">
                  <c:v>0.46691871455576561</c:v>
                </c:pt>
                <c:pt idx="5" formatCode="0%">
                  <c:v>0.43250688705234164</c:v>
                </c:pt>
                <c:pt idx="6" formatCode="0%">
                  <c:v>0.45064377682403434</c:v>
                </c:pt>
                <c:pt idx="7" formatCode="0%">
                  <c:v>0.46762589928057552</c:v>
                </c:pt>
                <c:pt idx="8" formatCode="0%">
                  <c:v>0.57936507936507942</c:v>
                </c:pt>
                <c:pt idx="10" formatCode="0%">
                  <c:v>0.42285714285714282</c:v>
                </c:pt>
                <c:pt idx="11" formatCode="0%">
                  <c:v>0.48429319371727753</c:v>
                </c:pt>
                <c:pt idx="12" formatCode="0%">
                  <c:v>0.4650112866817156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19-48E9-8ABD-ECCA6FB08327}"/>
            </c:ext>
          </c:extLst>
        </c:ser>
        <c:ser>
          <c:idx val="2"/>
          <c:order val="2"/>
          <c:tx>
            <c:strRef>
              <c:f>SOCDEM!$B$86</c:f>
              <c:strCache>
                <c:ptCount val="1"/>
                <c:pt idx="0">
                  <c:v>skôr neprimerané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SOCDEM!$C$86:$O$86</c:f>
              <c:numCache>
                <c:formatCode>General</c:formatCode>
                <c:ptCount val="13"/>
                <c:pt idx="0" formatCode="0%">
                  <c:v>0.23499999999999999</c:v>
                </c:pt>
                <c:pt idx="2" formatCode="0%">
                  <c:v>0.23991507430997877</c:v>
                </c:pt>
                <c:pt idx="3" formatCode="0%">
                  <c:v>0.23062381852551986</c:v>
                </c:pt>
                <c:pt idx="5" formatCode="0%">
                  <c:v>0.278236914600551</c:v>
                </c:pt>
                <c:pt idx="6" formatCode="0%">
                  <c:v>0.24034334763948498</c:v>
                </c:pt>
                <c:pt idx="7" formatCode="0%">
                  <c:v>0.22661870503597123</c:v>
                </c:pt>
                <c:pt idx="8" formatCode="0%">
                  <c:v>0.11904761904761905</c:v>
                </c:pt>
                <c:pt idx="10" formatCode="0%">
                  <c:v>0.25142857142857145</c:v>
                </c:pt>
                <c:pt idx="11" formatCode="0%">
                  <c:v>0.22251308900523561</c:v>
                </c:pt>
                <c:pt idx="12" formatCode="0%">
                  <c:v>0.23927765237020318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E19-48E9-8ABD-ECCA6FB08327}"/>
            </c:ext>
          </c:extLst>
        </c:ser>
        <c:ser>
          <c:idx val="3"/>
          <c:order val="3"/>
          <c:tx>
            <c:strRef>
              <c:f>SOCDEM!$B$87</c:f>
              <c:strCache>
                <c:ptCount val="1"/>
                <c:pt idx="0">
                  <c:v>úplne neprimerané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SOCDEM!$C$87:$O$87</c:f>
              <c:numCache>
                <c:formatCode>General</c:formatCode>
                <c:ptCount val="13"/>
                <c:pt idx="0" formatCode="0%">
                  <c:v>9.1999999999999998E-2</c:v>
                </c:pt>
                <c:pt idx="2" formatCode="0%">
                  <c:v>8.0679405520169847E-2</c:v>
                </c:pt>
                <c:pt idx="3" formatCode="0%">
                  <c:v>0.10207939508506617</c:v>
                </c:pt>
                <c:pt idx="5" formatCode="0%">
                  <c:v>8.2644628099173542E-2</c:v>
                </c:pt>
                <c:pt idx="6" formatCode="0%">
                  <c:v>6.4377682403433487E-2</c:v>
                </c:pt>
                <c:pt idx="7" formatCode="0%">
                  <c:v>0.11510791366906474</c:v>
                </c:pt>
                <c:pt idx="8" formatCode="0%">
                  <c:v>0.11904761904761905</c:v>
                </c:pt>
                <c:pt idx="10" formatCode="0%">
                  <c:v>0.12</c:v>
                </c:pt>
                <c:pt idx="11" formatCode="0%">
                  <c:v>7.3298429319371736E-2</c:v>
                </c:pt>
                <c:pt idx="12" formatCode="0%">
                  <c:v>9.7065462753950338E-2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19-48E9-8ABD-ECCA6FB08327}"/>
            </c:ext>
          </c:extLst>
        </c:ser>
        <c:ser>
          <c:idx val="4"/>
          <c:order val="4"/>
          <c:tx>
            <c:strRef>
              <c:f>SOCDEM!$B$88</c:f>
              <c:strCache>
                <c:ptCount val="1"/>
                <c:pt idx="0">
                  <c:v>neviem posúdiť, je mi to jedno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SOCDEM!$C$88:$O$88</c:f>
              <c:numCache>
                <c:formatCode>General</c:formatCode>
                <c:ptCount val="13"/>
                <c:pt idx="0" formatCode="0%">
                  <c:v>4.2999999999999997E-2</c:v>
                </c:pt>
                <c:pt idx="2" formatCode="0%">
                  <c:v>4.8832271762208064E-2</c:v>
                </c:pt>
                <c:pt idx="3" formatCode="0%">
                  <c:v>3.780718336483932E-2</c:v>
                </c:pt>
                <c:pt idx="5" formatCode="0%">
                  <c:v>5.5096418732782364E-2</c:v>
                </c:pt>
                <c:pt idx="6" formatCode="0%">
                  <c:v>3.8626609442060082E-2</c:v>
                </c:pt>
                <c:pt idx="7" formatCode="0%">
                  <c:v>2.5179856115107913E-2</c:v>
                </c:pt>
                <c:pt idx="8" formatCode="0%">
                  <c:v>5.5555555555555552E-2</c:v>
                </c:pt>
                <c:pt idx="10" formatCode="0%">
                  <c:v>5.1428571428571435E-2</c:v>
                </c:pt>
                <c:pt idx="11" formatCode="0%">
                  <c:v>4.1884816753926704E-2</c:v>
                </c:pt>
                <c:pt idx="12" formatCode="0%">
                  <c:v>4.0632054176072234E-2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E19-48E9-8ABD-ECCA6FB08327}"/>
            </c:ext>
          </c:extLst>
        </c:ser>
        <c:ser>
          <c:idx val="5"/>
          <c:order val="5"/>
          <c:tx>
            <c:strRef>
              <c:f>SOCDEM!$B$89</c:f>
              <c:strCache>
                <c:ptCount val="1"/>
                <c:pt idx="0">
                  <c:v>neviem, nechcem odpovedať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E19-48E9-8ABD-ECCA6FB0832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E19-48E9-8ABD-ECCA6FB08327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E19-48E9-8ABD-ECCA6FB083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SOCDEM!$C$89:$O$89</c:f>
              <c:numCache>
                <c:formatCode>General</c:formatCode>
                <c:ptCount val="13"/>
                <c:pt idx="0" formatCode="0%">
                  <c:v>6.9999999999999993E-3</c:v>
                </c:pt>
                <c:pt idx="2" formatCode="0%">
                  <c:v>8.4925690021231421E-3</c:v>
                </c:pt>
                <c:pt idx="3" formatCode="0%">
                  <c:v>5.6710775047258974E-3</c:v>
                </c:pt>
                <c:pt idx="5" formatCode="0%">
                  <c:v>2.7548209366391185E-3</c:v>
                </c:pt>
                <c:pt idx="6" formatCode="0%">
                  <c:v>1.2875536480686695E-2</c:v>
                </c:pt>
                <c:pt idx="7" formatCode="0%">
                  <c:v>7.1942446043165463E-3</c:v>
                </c:pt>
                <c:pt idx="8" formatCode="0%">
                  <c:v>7.9365079365079361E-3</c:v>
                </c:pt>
                <c:pt idx="11" formatCode="0%">
                  <c:v>1.3089005235602094E-2</c:v>
                </c:pt>
                <c:pt idx="12" formatCode="0%">
                  <c:v>4.5146726862302479E-3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E19-48E9-8ABD-ECCA6FB0832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3"/>
        <c:overlap val="100"/>
        <c:axId val="1511669600"/>
        <c:axId val="1511672480"/>
      </c:barChart>
      <c:catAx>
        <c:axId val="1511669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72480"/>
        <c:crosses val="autoZero"/>
        <c:auto val="1"/>
        <c:lblAlgn val="ctr"/>
        <c:lblOffset val="100"/>
        <c:noMultiLvlLbl val="0"/>
      </c:catAx>
      <c:valAx>
        <c:axId val="1511672480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6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0101085861726815"/>
          <c:w val="1"/>
          <c:h val="9.89891413827318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  <c:userShapes r:id="rId5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Ulice!$B$85</c:f>
              <c:strCache>
                <c:ptCount val="1"/>
                <c:pt idx="0">
                  <c:v>úplne primerané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Ulice!$C$85:$H$85</c:f>
              <c:numCache>
                <c:formatCode>General</c:formatCode>
                <c:ptCount val="6"/>
                <c:pt idx="0" formatCode="0%">
                  <c:v>0.158</c:v>
                </c:pt>
                <c:pt idx="2" formatCode="0%">
                  <c:v>0.14634146341463417</c:v>
                </c:pt>
                <c:pt idx="3" formatCode="0%">
                  <c:v>0.16731517509727628</c:v>
                </c:pt>
                <c:pt idx="4" formatCode="0%">
                  <c:v>0.19067796610169491</c:v>
                </c:pt>
                <c:pt idx="5" formatCode="0%">
                  <c:v>0.13026819923371646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19-48E9-8ABD-ECCA6FB08327}"/>
            </c:ext>
          </c:extLst>
        </c:ser>
        <c:ser>
          <c:idx val="1"/>
          <c:order val="1"/>
          <c:tx>
            <c:strRef>
              <c:f>Ulice!$B$86</c:f>
              <c:strCache>
                <c:ptCount val="1"/>
                <c:pt idx="0">
                  <c:v>skôr primerané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Ulice!$C$86:$H$86</c:f>
              <c:numCache>
                <c:formatCode>General</c:formatCode>
                <c:ptCount val="6"/>
                <c:pt idx="0" formatCode="0%">
                  <c:v>0.46500000000000002</c:v>
                </c:pt>
                <c:pt idx="2" formatCode="0%">
                  <c:v>0.48780487804878048</c:v>
                </c:pt>
                <c:pt idx="3" formatCode="0%">
                  <c:v>0.44747081712062253</c:v>
                </c:pt>
                <c:pt idx="4" formatCode="0%">
                  <c:v>0.51271186440677963</c:v>
                </c:pt>
                <c:pt idx="5" formatCode="0%">
                  <c:v>0.41762452107279691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19-48E9-8ABD-ECCA6FB08327}"/>
            </c:ext>
          </c:extLst>
        </c:ser>
        <c:ser>
          <c:idx val="2"/>
          <c:order val="2"/>
          <c:tx>
            <c:strRef>
              <c:f>Ulice!$B$87</c:f>
              <c:strCache>
                <c:ptCount val="1"/>
                <c:pt idx="0">
                  <c:v>skôr neprimerané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Ulice!$C$87:$H$87</c:f>
              <c:numCache>
                <c:formatCode>General</c:formatCode>
                <c:ptCount val="6"/>
                <c:pt idx="0" formatCode="0%">
                  <c:v>0.23499999999999999</c:v>
                </c:pt>
                <c:pt idx="2" formatCode="0%">
                  <c:v>0.21951219512195125</c:v>
                </c:pt>
                <c:pt idx="3" formatCode="0%">
                  <c:v>0.24124513618677043</c:v>
                </c:pt>
                <c:pt idx="4" formatCode="0%">
                  <c:v>0.16949152542372883</c:v>
                </c:pt>
                <c:pt idx="5" formatCode="0%">
                  <c:v>0.30268199233716475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E19-48E9-8ABD-ECCA6FB08327}"/>
            </c:ext>
          </c:extLst>
        </c:ser>
        <c:ser>
          <c:idx val="3"/>
          <c:order val="3"/>
          <c:tx>
            <c:strRef>
              <c:f>Ulice!$B$88</c:f>
              <c:strCache>
                <c:ptCount val="1"/>
                <c:pt idx="0">
                  <c:v>úplne neprimerané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Ulice!$C$88:$H$88</c:f>
              <c:numCache>
                <c:formatCode>General</c:formatCode>
                <c:ptCount val="6"/>
                <c:pt idx="0" formatCode="0%">
                  <c:v>9.1999999999999998E-2</c:v>
                </c:pt>
                <c:pt idx="2" formatCode="0%">
                  <c:v>7.7235772357723581E-2</c:v>
                </c:pt>
                <c:pt idx="3" formatCode="0%">
                  <c:v>0.11673151750972761</c:v>
                </c:pt>
                <c:pt idx="4" formatCode="0%">
                  <c:v>7.2033898305084748E-2</c:v>
                </c:pt>
                <c:pt idx="5" formatCode="0%">
                  <c:v>9.9616858237547901E-2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19-48E9-8ABD-ECCA6FB08327}"/>
            </c:ext>
          </c:extLst>
        </c:ser>
        <c:ser>
          <c:idx val="4"/>
          <c:order val="4"/>
          <c:tx>
            <c:strRef>
              <c:f>Ulice!$B$89</c:f>
              <c:strCache>
                <c:ptCount val="1"/>
                <c:pt idx="0">
                  <c:v>neviem posúdiť, je mi to jedno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Ulice!$C$89:$H$89</c:f>
              <c:numCache>
                <c:formatCode>General</c:formatCode>
                <c:ptCount val="6"/>
                <c:pt idx="0" formatCode="0%">
                  <c:v>4.2999999999999997E-2</c:v>
                </c:pt>
                <c:pt idx="2" formatCode="0%">
                  <c:v>5.2845528455284549E-2</c:v>
                </c:pt>
                <c:pt idx="3" formatCode="0%">
                  <c:v>2.3346303501945526E-2</c:v>
                </c:pt>
                <c:pt idx="4" formatCode="0%">
                  <c:v>5.084745762711864E-2</c:v>
                </c:pt>
                <c:pt idx="5" formatCode="0%">
                  <c:v>4.5977011494252873E-2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E19-48E9-8ABD-ECCA6FB08327}"/>
            </c:ext>
          </c:extLst>
        </c:ser>
        <c:ser>
          <c:idx val="5"/>
          <c:order val="5"/>
          <c:tx>
            <c:strRef>
              <c:f>Ulice!$B$90</c:f>
              <c:strCache>
                <c:ptCount val="1"/>
                <c:pt idx="0">
                  <c:v>neviem, nechcem odpovedať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2C0-4630-BDD5-7E6B4ECCE03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2C0-4630-BDD5-7E6B4ECCE03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E19-48E9-8ABD-ECCA6FB0832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E19-48E9-8ABD-ECCA6FB08327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E19-48E9-8ABD-ECCA6FB083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Ulice!$C$90:$H$90</c:f>
              <c:numCache>
                <c:formatCode>General</c:formatCode>
                <c:ptCount val="6"/>
                <c:pt idx="0" formatCode="0%">
                  <c:v>6.9999999999999993E-3</c:v>
                </c:pt>
                <c:pt idx="2" formatCode="0%">
                  <c:v>1.6260162601626015E-2</c:v>
                </c:pt>
                <c:pt idx="3" formatCode="0%">
                  <c:v>3.8910505836575876E-3</c:v>
                </c:pt>
                <c:pt idx="4" formatCode="0%">
                  <c:v>4.2372881355932203E-3</c:v>
                </c:pt>
                <c:pt idx="5" formatCode="0%">
                  <c:v>3.831417624521073E-3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E19-48E9-8ABD-ECCA6FB0832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3"/>
        <c:overlap val="100"/>
        <c:axId val="1511669600"/>
        <c:axId val="1511672480"/>
      </c:barChart>
      <c:catAx>
        <c:axId val="1511669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72480"/>
        <c:crosses val="autoZero"/>
        <c:auto val="1"/>
        <c:lblAlgn val="ctr"/>
        <c:lblOffset val="100"/>
        <c:noMultiLvlLbl val="0"/>
      </c:catAx>
      <c:valAx>
        <c:axId val="1511672480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6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6729961711961323"/>
          <c:w val="1"/>
          <c:h val="0.132700382880386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  <c:userShapes r:id="rId5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8824059560646292"/>
          <c:y val="5.2216780227001713E-2"/>
          <c:w val="0.31541571478559655"/>
          <c:h val="0.7220913571197645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bg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85A-40E1-A22D-E5264795E282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85A-40E1-A22D-E5264795E282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85A-40E1-A22D-E5264795E282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85A-40E1-A22D-E5264795E282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85A-40E1-A22D-E5264795E282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85A-40E1-A22D-E5264795E282}"/>
              </c:ext>
            </c:extLst>
          </c:dPt>
          <c:dLbls>
            <c:dLbl>
              <c:idx val="0"/>
              <c:layout>
                <c:manualLayout>
                  <c:x val="-4.5565687075242939E-3"/>
                  <c:y val="6.7089071513076323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85A-40E1-A22D-E5264795E282}"/>
                </c:ext>
              </c:extLst>
            </c:dLbl>
            <c:dLbl>
              <c:idx val="1"/>
              <c:layout>
                <c:manualLayout>
                  <c:x val="-2.8814204027785013E-2"/>
                  <c:y val="0.1087274958132428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85A-40E1-A22D-E5264795E28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285A-40E1-A22D-E5264795E282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285A-40E1-A22D-E5264795E282}"/>
                </c:ext>
              </c:extLst>
            </c:dLbl>
            <c:dLbl>
              <c:idx val="5"/>
              <c:layout>
                <c:manualLayout>
                  <c:x val="2.9554702207023983E-2"/>
                  <c:y val="8.423405645530693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85A-40E1-A22D-E5264795E2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ZAKLADNE!$B$158:$B$163</c:f>
              <c:strCache>
                <c:ptCount val="6"/>
                <c:pt idx="0">
                  <c:v>neviem, nechcem odpovedať</c:v>
                </c:pt>
                <c:pt idx="1">
                  <c:v>úplne prijateľný</c:v>
                </c:pt>
                <c:pt idx="2">
                  <c:v>skôr prijateľný</c:v>
                </c:pt>
                <c:pt idx="3">
                  <c:v>skôr neprijateľný</c:v>
                </c:pt>
                <c:pt idx="4">
                  <c:v>úplne neprijateľný</c:v>
                </c:pt>
                <c:pt idx="5">
                  <c:v>neviem posúdiť, je mi to jedno</c:v>
                </c:pt>
              </c:strCache>
            </c:strRef>
          </c:cat>
          <c:val>
            <c:numRef>
              <c:f>ZAKLADNE!$C$158:$C$163</c:f>
              <c:numCache>
                <c:formatCode>###0.0%</c:formatCode>
                <c:ptCount val="6"/>
                <c:pt idx="0">
                  <c:v>1.9E-2</c:v>
                </c:pt>
                <c:pt idx="1">
                  <c:v>0.05</c:v>
                </c:pt>
                <c:pt idx="2">
                  <c:v>0.23499999999999999</c:v>
                </c:pt>
                <c:pt idx="3">
                  <c:v>0.34100000000000003</c:v>
                </c:pt>
                <c:pt idx="4">
                  <c:v>0.28600000000000003</c:v>
                </c:pt>
                <c:pt idx="5">
                  <c:v>6.9000000000000006E-2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85A-40E1-A22D-E5264795E28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0050387309109329E-3"/>
          <c:y val="0.83547012710884494"/>
          <c:w val="0.87034990115751742"/>
          <c:h val="0.1466394538210014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sk-SK"/>
    </a:p>
  </c:txPr>
  <c:externalData r:id="rId4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SOCDEM!$B$91</c:f>
              <c:strCache>
                <c:ptCount val="1"/>
                <c:pt idx="0">
                  <c:v>úplne prijateľný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SOCDEM!$C$91:$O$91</c:f>
              <c:numCache>
                <c:formatCode>General</c:formatCode>
                <c:ptCount val="13"/>
                <c:pt idx="0" formatCode="0%">
                  <c:v>0.05</c:v>
                </c:pt>
                <c:pt idx="2" formatCode="0%">
                  <c:v>4.4585987261146494E-2</c:v>
                </c:pt>
                <c:pt idx="3" formatCode="0%">
                  <c:v>5.4820415879017009E-2</c:v>
                </c:pt>
                <c:pt idx="5" formatCode="0%">
                  <c:v>6.0606060606060608E-2</c:v>
                </c:pt>
                <c:pt idx="6" formatCode="0%">
                  <c:v>3.0042918454935622E-2</c:v>
                </c:pt>
                <c:pt idx="7" formatCode="0%">
                  <c:v>5.0359712230215826E-2</c:v>
                </c:pt>
                <c:pt idx="8" formatCode="0%">
                  <c:v>5.5555555555555552E-2</c:v>
                </c:pt>
                <c:pt idx="10" formatCode="0%">
                  <c:v>5.1428571428571435E-2</c:v>
                </c:pt>
                <c:pt idx="11" formatCode="0%">
                  <c:v>4.712041884816754E-2</c:v>
                </c:pt>
                <c:pt idx="12" formatCode="0%">
                  <c:v>5.1918735891647853E-2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40-4B45-BC94-68ADFFAB74AA}"/>
            </c:ext>
          </c:extLst>
        </c:ser>
        <c:ser>
          <c:idx val="1"/>
          <c:order val="1"/>
          <c:tx>
            <c:strRef>
              <c:f>SOCDEM!$B$92</c:f>
              <c:strCache>
                <c:ptCount val="1"/>
                <c:pt idx="0">
                  <c:v>skôr prijateľný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SOCDEM!$C$92:$O$92</c:f>
              <c:numCache>
                <c:formatCode>General</c:formatCode>
                <c:ptCount val="13"/>
                <c:pt idx="0" formatCode="0%">
                  <c:v>0.23499999999999999</c:v>
                </c:pt>
                <c:pt idx="2" formatCode="0%">
                  <c:v>0.26326963906581741</c:v>
                </c:pt>
                <c:pt idx="3" formatCode="0%">
                  <c:v>0.20982986767485823</c:v>
                </c:pt>
                <c:pt idx="5" formatCode="0%">
                  <c:v>0.21763085399449036</c:v>
                </c:pt>
                <c:pt idx="6" formatCode="0%">
                  <c:v>0.26609442060085836</c:v>
                </c:pt>
                <c:pt idx="7" formatCode="0%">
                  <c:v>0.26618705035971224</c:v>
                </c:pt>
                <c:pt idx="8" formatCode="0%">
                  <c:v>0.15873015873015872</c:v>
                </c:pt>
                <c:pt idx="10" formatCode="0%">
                  <c:v>0.18857142857142858</c:v>
                </c:pt>
                <c:pt idx="11" formatCode="0%">
                  <c:v>0.22513089005235604</c:v>
                </c:pt>
                <c:pt idx="12" formatCode="0%">
                  <c:v>0.26185101580135439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40-4B45-BC94-68ADFFAB74AA}"/>
            </c:ext>
          </c:extLst>
        </c:ser>
        <c:ser>
          <c:idx val="2"/>
          <c:order val="2"/>
          <c:tx>
            <c:strRef>
              <c:f>SOCDEM!$B$93</c:f>
              <c:strCache>
                <c:ptCount val="1"/>
                <c:pt idx="0">
                  <c:v>skôr neprijateľný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SOCDEM!$C$93:$O$93</c:f>
              <c:numCache>
                <c:formatCode>General</c:formatCode>
                <c:ptCount val="13"/>
                <c:pt idx="0" formatCode="0%">
                  <c:v>0.34100000000000003</c:v>
                </c:pt>
                <c:pt idx="2" formatCode="0%">
                  <c:v>0.34394904458598724</c:v>
                </c:pt>
                <c:pt idx="3" formatCode="0%">
                  <c:v>0.33837429111531192</c:v>
                </c:pt>
                <c:pt idx="5" formatCode="0%">
                  <c:v>0.34710743801652894</c:v>
                </c:pt>
                <c:pt idx="6" formatCode="0%">
                  <c:v>0.35622317596566527</c:v>
                </c:pt>
                <c:pt idx="7" formatCode="0%">
                  <c:v>0.3273381294964029</c:v>
                </c:pt>
                <c:pt idx="8" formatCode="0%">
                  <c:v>0.32539682539682535</c:v>
                </c:pt>
                <c:pt idx="10" formatCode="0%">
                  <c:v>0.33142857142857146</c:v>
                </c:pt>
                <c:pt idx="11" formatCode="0%">
                  <c:v>0.36649214659685858</c:v>
                </c:pt>
                <c:pt idx="12" formatCode="0%">
                  <c:v>0.32279909706546278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40-4B45-BC94-68ADFFAB74AA}"/>
            </c:ext>
          </c:extLst>
        </c:ser>
        <c:ser>
          <c:idx val="3"/>
          <c:order val="3"/>
          <c:tx>
            <c:strRef>
              <c:f>SOCDEM!$B$94</c:f>
              <c:strCache>
                <c:ptCount val="1"/>
                <c:pt idx="0">
                  <c:v>úplne neprijateľný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SOCDEM!$C$94:$O$94</c:f>
              <c:numCache>
                <c:formatCode>General</c:formatCode>
                <c:ptCount val="13"/>
                <c:pt idx="0" formatCode="0%">
                  <c:v>0.28600000000000003</c:v>
                </c:pt>
                <c:pt idx="2" formatCode="0%">
                  <c:v>0.26326963906581741</c:v>
                </c:pt>
                <c:pt idx="3" formatCode="0%">
                  <c:v>0.30623818525519847</c:v>
                </c:pt>
                <c:pt idx="5" formatCode="0%">
                  <c:v>0.30578512396694213</c:v>
                </c:pt>
                <c:pt idx="6" formatCode="0%">
                  <c:v>0.27467811158798283</c:v>
                </c:pt>
                <c:pt idx="7" formatCode="0%">
                  <c:v>0.25179856115107913</c:v>
                </c:pt>
                <c:pt idx="8" formatCode="0%">
                  <c:v>0.32539682539682535</c:v>
                </c:pt>
                <c:pt idx="10" formatCode="0%">
                  <c:v>0.36</c:v>
                </c:pt>
                <c:pt idx="11" formatCode="0%">
                  <c:v>0.26178010471204188</c:v>
                </c:pt>
                <c:pt idx="12" formatCode="0%">
                  <c:v>0.2776523702031603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240-4B45-BC94-68ADFFAB74AA}"/>
            </c:ext>
          </c:extLst>
        </c:ser>
        <c:ser>
          <c:idx val="4"/>
          <c:order val="4"/>
          <c:tx>
            <c:strRef>
              <c:f>SOCDEM!$B$95</c:f>
              <c:strCache>
                <c:ptCount val="1"/>
                <c:pt idx="0">
                  <c:v>neviem posúdiť, je mi to jedno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SOCDEM!$C$95:$O$95</c:f>
              <c:numCache>
                <c:formatCode>General</c:formatCode>
                <c:ptCount val="13"/>
                <c:pt idx="0" formatCode="0%">
                  <c:v>6.9000000000000006E-2</c:v>
                </c:pt>
                <c:pt idx="2" formatCode="0%">
                  <c:v>6.3694267515923567E-2</c:v>
                </c:pt>
                <c:pt idx="3" formatCode="0%">
                  <c:v>7.3724007561436669E-2</c:v>
                </c:pt>
                <c:pt idx="5" formatCode="0%">
                  <c:v>5.5096418732782364E-2</c:v>
                </c:pt>
                <c:pt idx="6" formatCode="0%">
                  <c:v>5.1502145922746781E-2</c:v>
                </c:pt>
                <c:pt idx="7" formatCode="0%">
                  <c:v>7.5539568345323743E-2</c:v>
                </c:pt>
                <c:pt idx="8" formatCode="0%">
                  <c:v>0.12698412698412698</c:v>
                </c:pt>
                <c:pt idx="10" formatCode="0%">
                  <c:v>4.5714285714285714E-2</c:v>
                </c:pt>
                <c:pt idx="11" formatCode="0%">
                  <c:v>7.8534031413612565E-2</c:v>
                </c:pt>
                <c:pt idx="12" formatCode="0%">
                  <c:v>6.9977426636568849E-2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240-4B45-BC94-68ADFFAB74AA}"/>
            </c:ext>
          </c:extLst>
        </c:ser>
        <c:ser>
          <c:idx val="5"/>
          <c:order val="5"/>
          <c:tx>
            <c:strRef>
              <c:f>SOCDEM!$B$96</c:f>
              <c:strCache>
                <c:ptCount val="1"/>
                <c:pt idx="0">
                  <c:v>neviem, nechcem odpovedať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240-4B45-BC94-68ADFFAB74AA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240-4B45-BC94-68ADFFAB74AA}"/>
                </c:ext>
              </c:extLst>
            </c:dLbl>
            <c:dLbl>
              <c:idx val="8"/>
              <c:layout>
                <c:manualLayout>
                  <c:x val="4.3416647625626765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240-4B45-BC94-68ADFFAB74AA}"/>
                </c:ext>
              </c:extLst>
            </c:dLbl>
            <c:dLbl>
              <c:idx val="1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240-4B45-BC94-68ADFFAB74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SOCDEM!$C$96:$O$96</c:f>
              <c:numCache>
                <c:formatCode>General</c:formatCode>
                <c:ptCount val="13"/>
                <c:pt idx="0" formatCode="0%">
                  <c:v>1.9E-2</c:v>
                </c:pt>
                <c:pt idx="2" formatCode="0%">
                  <c:v>2.1231422505307854E-2</c:v>
                </c:pt>
                <c:pt idx="3" formatCode="0%">
                  <c:v>1.7013232514177693E-2</c:v>
                </c:pt>
                <c:pt idx="5" formatCode="0%">
                  <c:v>1.3774104683195591E-2</c:v>
                </c:pt>
                <c:pt idx="6" formatCode="0%">
                  <c:v>2.1459227467811159E-2</c:v>
                </c:pt>
                <c:pt idx="7" formatCode="0%">
                  <c:v>2.8776978417266185E-2</c:v>
                </c:pt>
                <c:pt idx="8" formatCode="0%">
                  <c:v>7.9365079365079361E-3</c:v>
                </c:pt>
                <c:pt idx="10" formatCode="0%">
                  <c:v>2.2857142857142857E-2</c:v>
                </c:pt>
                <c:pt idx="11" formatCode="0%">
                  <c:v>2.0942408376963352E-2</c:v>
                </c:pt>
                <c:pt idx="12" formatCode="0%">
                  <c:v>1.580135440180587E-2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240-4B45-BC94-68ADFFAB74A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3"/>
        <c:overlap val="100"/>
        <c:axId val="1511669600"/>
        <c:axId val="1511672480"/>
      </c:barChart>
      <c:catAx>
        <c:axId val="1511669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72480"/>
        <c:crosses val="autoZero"/>
        <c:auto val="1"/>
        <c:lblAlgn val="ctr"/>
        <c:lblOffset val="100"/>
        <c:noMultiLvlLbl val="0"/>
      </c:catAx>
      <c:valAx>
        <c:axId val="1511672480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6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8327517252150112"/>
          <c:w val="1"/>
          <c:h val="0.1167248274784989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  <c:userShapes r:id="rId5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Ulice!$B$92</c:f>
              <c:strCache>
                <c:ptCount val="1"/>
                <c:pt idx="0">
                  <c:v>úplne prijateľný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Ulice!$C$92:$H$92</c:f>
              <c:numCache>
                <c:formatCode>General</c:formatCode>
                <c:ptCount val="6"/>
                <c:pt idx="0" formatCode="0%">
                  <c:v>0.05</c:v>
                </c:pt>
                <c:pt idx="2" formatCode="0%">
                  <c:v>4.4715447154471545E-2</c:v>
                </c:pt>
                <c:pt idx="3" formatCode="0%">
                  <c:v>3.5019455252918288E-2</c:v>
                </c:pt>
                <c:pt idx="4" formatCode="0%">
                  <c:v>4.2372881355932208E-2</c:v>
                </c:pt>
                <c:pt idx="5" formatCode="0%">
                  <c:v>7.662835249042145E-2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19-48E9-8ABD-ECCA6FB08327}"/>
            </c:ext>
          </c:extLst>
        </c:ser>
        <c:ser>
          <c:idx val="1"/>
          <c:order val="1"/>
          <c:tx>
            <c:strRef>
              <c:f>Ulice!$B$93</c:f>
              <c:strCache>
                <c:ptCount val="1"/>
                <c:pt idx="0">
                  <c:v>skôr prijateľný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Ulice!$C$93:$H$93</c:f>
              <c:numCache>
                <c:formatCode>General</c:formatCode>
                <c:ptCount val="6"/>
                <c:pt idx="0" formatCode="0%">
                  <c:v>0.23499999999999999</c:v>
                </c:pt>
                <c:pt idx="2" formatCode="0%">
                  <c:v>0.22357723577235775</c:v>
                </c:pt>
                <c:pt idx="3" formatCode="0%">
                  <c:v>0.26459143968871596</c:v>
                </c:pt>
                <c:pt idx="4" formatCode="0%">
                  <c:v>0.22033898305084748</c:v>
                </c:pt>
                <c:pt idx="5" formatCode="0%">
                  <c:v>0.22988505747126436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19-48E9-8ABD-ECCA6FB08327}"/>
            </c:ext>
          </c:extLst>
        </c:ser>
        <c:ser>
          <c:idx val="2"/>
          <c:order val="2"/>
          <c:tx>
            <c:strRef>
              <c:f>Ulice!$B$94</c:f>
              <c:strCache>
                <c:ptCount val="1"/>
                <c:pt idx="0">
                  <c:v>skôr neprijateľný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Ulice!$C$94:$H$94</c:f>
              <c:numCache>
                <c:formatCode>General</c:formatCode>
                <c:ptCount val="6"/>
                <c:pt idx="0" formatCode="0%">
                  <c:v>0.34100000000000003</c:v>
                </c:pt>
                <c:pt idx="2" formatCode="0%">
                  <c:v>0.35772357723577236</c:v>
                </c:pt>
                <c:pt idx="3" formatCode="0%">
                  <c:v>0.29961089494163423</c:v>
                </c:pt>
                <c:pt idx="4" formatCode="0%">
                  <c:v>0.3559322033898305</c:v>
                </c:pt>
                <c:pt idx="5" formatCode="0%">
                  <c:v>0.35249042145593867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E19-48E9-8ABD-ECCA6FB08327}"/>
            </c:ext>
          </c:extLst>
        </c:ser>
        <c:ser>
          <c:idx val="3"/>
          <c:order val="3"/>
          <c:tx>
            <c:strRef>
              <c:f>Ulice!$B$95</c:f>
              <c:strCache>
                <c:ptCount val="1"/>
                <c:pt idx="0">
                  <c:v>úplne neprijateľný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Ulice!$C$95:$H$95</c:f>
              <c:numCache>
                <c:formatCode>General</c:formatCode>
                <c:ptCount val="6"/>
                <c:pt idx="0" formatCode="0%">
                  <c:v>0.28600000000000003</c:v>
                </c:pt>
                <c:pt idx="2" formatCode="0%">
                  <c:v>0.27235772357723576</c:v>
                </c:pt>
                <c:pt idx="3" formatCode="0%">
                  <c:v>0.28015564202334631</c:v>
                </c:pt>
                <c:pt idx="4" formatCode="0%">
                  <c:v>0.30932203389830509</c:v>
                </c:pt>
                <c:pt idx="5" formatCode="0%">
                  <c:v>0.28352490421455939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19-48E9-8ABD-ECCA6FB08327}"/>
            </c:ext>
          </c:extLst>
        </c:ser>
        <c:ser>
          <c:idx val="4"/>
          <c:order val="4"/>
          <c:tx>
            <c:strRef>
              <c:f>Ulice!$B$96</c:f>
              <c:strCache>
                <c:ptCount val="1"/>
                <c:pt idx="0">
                  <c:v>neviem posúdiť, je mi to jedno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Ulice!$C$96:$H$96</c:f>
              <c:numCache>
                <c:formatCode>General</c:formatCode>
                <c:ptCount val="6"/>
                <c:pt idx="0" formatCode="0%">
                  <c:v>6.9000000000000006E-2</c:v>
                </c:pt>
                <c:pt idx="2" formatCode="0%">
                  <c:v>8.943089430894309E-2</c:v>
                </c:pt>
                <c:pt idx="3" formatCode="0%">
                  <c:v>9.3385214007782102E-2</c:v>
                </c:pt>
                <c:pt idx="4" formatCode="0%">
                  <c:v>5.9322033898305086E-2</c:v>
                </c:pt>
                <c:pt idx="5" formatCode="0%">
                  <c:v>3.4482758620689655E-2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E19-48E9-8ABD-ECCA6FB08327}"/>
            </c:ext>
          </c:extLst>
        </c:ser>
        <c:ser>
          <c:idx val="5"/>
          <c:order val="5"/>
          <c:tx>
            <c:strRef>
              <c:f>Ulice!$B$97</c:f>
              <c:strCache>
                <c:ptCount val="1"/>
                <c:pt idx="0">
                  <c:v>neviem, nechcem odpovedať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E19-48E9-8ABD-ECCA6FB0832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E19-48E9-8ABD-ECCA6FB08327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E19-48E9-8ABD-ECCA6FB083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Ulice!$C$97:$H$97</c:f>
              <c:numCache>
                <c:formatCode>General</c:formatCode>
                <c:ptCount val="6"/>
                <c:pt idx="0" formatCode="0%">
                  <c:v>1.9E-2</c:v>
                </c:pt>
                <c:pt idx="2" formatCode="0%">
                  <c:v>1.2195121951219513E-2</c:v>
                </c:pt>
                <c:pt idx="3" formatCode="0%">
                  <c:v>2.7237354085603113E-2</c:v>
                </c:pt>
                <c:pt idx="4" formatCode="0%">
                  <c:v>1.271186440677966E-2</c:v>
                </c:pt>
                <c:pt idx="5" formatCode="0%">
                  <c:v>2.2988505747126436E-2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E19-48E9-8ABD-ECCA6FB0832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3"/>
        <c:overlap val="100"/>
        <c:axId val="1511669600"/>
        <c:axId val="1511672480"/>
      </c:barChart>
      <c:catAx>
        <c:axId val="1511669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72480"/>
        <c:crosses val="autoZero"/>
        <c:auto val="1"/>
        <c:lblAlgn val="ctr"/>
        <c:lblOffset val="100"/>
        <c:noMultiLvlLbl val="0"/>
      </c:catAx>
      <c:valAx>
        <c:axId val="1511672480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6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8031922383770123"/>
          <c:w val="1"/>
          <c:h val="0.11968077616229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  <c:userShapes r:id="rId5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3295015377092585"/>
          <c:y val="7.9399940283024564E-2"/>
          <c:w val="0.30805072943249773"/>
          <c:h val="0.6698117309739107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bg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EF6-4464-BA06-7D474B95D4A6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EF6-4464-BA06-7D474B95D4A6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EF6-4464-BA06-7D474B95D4A6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EF6-4464-BA06-7D474B95D4A6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EF6-4464-BA06-7D474B95D4A6}"/>
              </c:ext>
            </c:extLst>
          </c:dPt>
          <c:dPt>
            <c:idx val="5"/>
            <c:bubble3D val="0"/>
            <c:spPr>
              <a:solidFill>
                <a:sysClr val="windowText" lastClr="000000">
                  <a:lumMod val="95000"/>
                  <a:lumOff val="5000"/>
                </a:sys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EF6-4464-BA06-7D474B95D4A6}"/>
              </c:ext>
            </c:extLst>
          </c:dPt>
          <c:dPt>
            <c:idx val="6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EF6-4464-BA06-7D474B95D4A6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FEF6-4464-BA06-7D474B95D4A6}"/>
                </c:ext>
              </c:extLst>
            </c:dLbl>
            <c:dLbl>
              <c:idx val="4"/>
              <c:layout>
                <c:manualLayout>
                  <c:x val="6.1865876966030103E-2"/>
                  <c:y val="7.679785893012958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EF6-4464-BA06-7D474B95D4A6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FEF6-4464-BA06-7D474B95D4A6}"/>
                </c:ext>
              </c:extLst>
            </c:dLbl>
            <c:dLbl>
              <c:idx val="6"/>
              <c:layout>
                <c:manualLayout>
                  <c:x val="1.7392297793386188E-2"/>
                  <c:y val="9.149251631234520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EF6-4464-BA06-7D474B95D4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ZAKLADNE!$B$167:$B$173</c:f>
              <c:strCache>
                <c:ptCount val="7"/>
                <c:pt idx="0">
                  <c:v>neviem, nechcem odpovedať</c:v>
                </c:pt>
                <c:pt idx="1">
                  <c:v>veľmi pozitívne</c:v>
                </c:pt>
                <c:pt idx="2">
                  <c:v>skôr pozitívne</c:v>
                </c:pt>
                <c:pt idx="3">
                  <c:v>skôr negatívne</c:v>
                </c:pt>
                <c:pt idx="4">
                  <c:v>veľmi negatívne</c:v>
                </c:pt>
                <c:pt idx="5">
                  <c:v>necestujem MHD</c:v>
                </c:pt>
                <c:pt idx="6">
                  <c:v>neviem posúdiť, je mi to jedno</c:v>
                </c:pt>
              </c:strCache>
            </c:strRef>
          </c:cat>
          <c:val>
            <c:numRef>
              <c:f>ZAKLADNE!$C$167:$C$173</c:f>
              <c:numCache>
                <c:formatCode>###0.0%</c:formatCode>
                <c:ptCount val="7"/>
                <c:pt idx="0">
                  <c:v>1.4999999999999999E-2</c:v>
                </c:pt>
                <c:pt idx="1">
                  <c:v>0.13800000000000001</c:v>
                </c:pt>
                <c:pt idx="2">
                  <c:v>0.45899999999999996</c:v>
                </c:pt>
                <c:pt idx="3">
                  <c:v>0.20100000000000001</c:v>
                </c:pt>
                <c:pt idx="4">
                  <c:v>5.0999999999999997E-2</c:v>
                </c:pt>
                <c:pt idx="5">
                  <c:v>7.6999999999999999E-2</c:v>
                </c:pt>
                <c:pt idx="6">
                  <c:v>5.9000000000000004E-2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EF6-4464-BA06-7D474B95D4A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609935033475997E-3"/>
          <c:y val="0.77197191116843467"/>
          <c:w val="0.8820719345190603"/>
          <c:h val="0.211036178720107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sk-SK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059594121268422"/>
          <c:y val="5.911821506275948E-2"/>
          <c:w val="0.86078563313595513"/>
          <c:h val="0.653655482722942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SOCDEM!$B$3</c:f>
              <c:strCache>
                <c:ptCount val="1"/>
                <c:pt idx="0">
                  <c:v>Parkovanie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SOCDEM!$C$3:$O$3</c:f>
              <c:numCache>
                <c:formatCode>General</c:formatCode>
                <c:ptCount val="6"/>
                <c:pt idx="0" formatCode="0%">
                  <c:v>0.50150150150150152</c:v>
                </c:pt>
                <c:pt idx="2" formatCode="0%">
                  <c:v>0.47382920110192833</c:v>
                </c:pt>
                <c:pt idx="3" formatCode="0%">
                  <c:v>0.55364806866952787</c:v>
                </c:pt>
                <c:pt idx="4" formatCode="0%">
                  <c:v>0.54873646209386284</c:v>
                </c:pt>
                <c:pt idx="5" formatCode="0%">
                  <c:v>0.38095238095238093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B7A2-4E2A-B0B9-04E1A9284E8A}"/>
            </c:ext>
          </c:extLst>
        </c:ser>
        <c:ser>
          <c:idx val="1"/>
          <c:order val="1"/>
          <c:tx>
            <c:strRef>
              <c:f>SOCDEM!$B$4</c:f>
              <c:strCache>
                <c:ptCount val="1"/>
                <c:pt idx="0">
                  <c:v>Cesty, chodníky</c:v>
                </c:pt>
              </c:strCache>
            </c:strRef>
          </c:tx>
          <c:spPr>
            <a:solidFill>
              <a:srgbClr val="ED7D31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SOCDEM!$C$4:$O$4</c:f>
              <c:numCache>
                <c:formatCode>General</c:formatCode>
                <c:ptCount val="6"/>
                <c:pt idx="0" formatCode="0%">
                  <c:v>0.2162162162162162</c:v>
                </c:pt>
                <c:pt idx="2" formatCode="0%">
                  <c:v>0.23691460055096417</c:v>
                </c:pt>
                <c:pt idx="3" formatCode="0%">
                  <c:v>0.24034334763948498</c:v>
                </c:pt>
                <c:pt idx="4" formatCode="0%">
                  <c:v>0.18411552346570395</c:v>
                </c:pt>
                <c:pt idx="5" formatCode="0%">
                  <c:v>0.18253968253968253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B7A2-4E2A-B0B9-04E1A9284E8A}"/>
            </c:ext>
          </c:extLst>
        </c:ser>
        <c:ser>
          <c:idx val="2"/>
          <c:order val="2"/>
          <c:tx>
            <c:strRef>
              <c:f>SOCDEM!$B$5</c:f>
              <c:strCache>
                <c:ptCount val="1"/>
                <c:pt idx="0">
                  <c:v>Zeleň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SOCDEM!$C$5:$O$5</c:f>
              <c:numCache>
                <c:formatCode>General</c:formatCode>
                <c:ptCount val="6"/>
                <c:pt idx="0" formatCode="0%">
                  <c:v>0.10510510510510511</c:v>
                </c:pt>
                <c:pt idx="2" formatCode="0%">
                  <c:v>5.7851239669421489E-2</c:v>
                </c:pt>
                <c:pt idx="3" formatCode="0%">
                  <c:v>8.1545064377682414E-2</c:v>
                </c:pt>
                <c:pt idx="4" formatCode="0%">
                  <c:v>0.15162454873646211</c:v>
                </c:pt>
                <c:pt idx="5" formatCode="0%">
                  <c:v>0.18253968253968253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B7A2-4E2A-B0B9-04E1A9284E8A}"/>
            </c:ext>
          </c:extLst>
        </c:ser>
        <c:ser>
          <c:idx val="3"/>
          <c:order val="3"/>
          <c:tx>
            <c:strRef>
              <c:f>SOCDEM!$B$6</c:f>
              <c:strCache>
                <c:ptCount val="1"/>
                <c:pt idx="0">
                  <c:v>Nič, nie som nespokojná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SOCDEM!$C$6:$O$6</c:f>
              <c:numCache>
                <c:formatCode>General</c:formatCode>
                <c:ptCount val="6"/>
                <c:pt idx="0" formatCode="0%">
                  <c:v>7.9079079079079073E-2</c:v>
                </c:pt>
                <c:pt idx="2" formatCode="0%">
                  <c:v>8.8154269972451793E-2</c:v>
                </c:pt>
                <c:pt idx="3" formatCode="0%">
                  <c:v>5.5793991416309009E-2</c:v>
                </c:pt>
                <c:pt idx="4" formatCode="0%">
                  <c:v>6.4981949458483748E-2</c:v>
                </c:pt>
                <c:pt idx="5" formatCode="0%">
                  <c:v>0.12698412698412698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B7A2-4E2A-B0B9-04E1A9284E8A}"/>
            </c:ext>
          </c:extLst>
        </c:ser>
        <c:ser>
          <c:idx val="4"/>
          <c:order val="4"/>
          <c:tx>
            <c:strRef>
              <c:f>SOCDEM!$B$7</c:f>
              <c:strCache>
                <c:ptCount val="1"/>
                <c:pt idx="0">
                  <c:v>Čistota sídliska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SOCDEM!$C$7:$O$7</c:f>
              <c:numCache>
                <c:formatCode>General</c:formatCode>
                <c:ptCount val="6"/>
                <c:pt idx="0" formatCode="0%">
                  <c:v>7.6076076076076082E-2</c:v>
                </c:pt>
                <c:pt idx="2" formatCode="0%">
                  <c:v>6.6115702479338845E-2</c:v>
                </c:pt>
                <c:pt idx="3" formatCode="0%">
                  <c:v>5.5793991416309009E-2</c:v>
                </c:pt>
                <c:pt idx="4" formatCode="0%">
                  <c:v>7.9422382671480149E-2</c:v>
                </c:pt>
                <c:pt idx="5" formatCode="0%">
                  <c:v>0.13492063492063491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B7A2-4E2A-B0B9-04E1A9284E8A}"/>
            </c:ext>
          </c:extLst>
        </c:ser>
        <c:ser>
          <c:idx val="5"/>
          <c:order val="5"/>
          <c:tx>
            <c:strRef>
              <c:f>SOCDEM!$B$8</c:f>
              <c:strCache>
                <c:ptCount val="1"/>
                <c:pt idx="0">
                  <c:v>Električka - dokončovacie práce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SOCDEM!$C$8:$O$8</c:f>
              <c:numCache>
                <c:formatCode>General</c:formatCode>
                <c:ptCount val="6"/>
                <c:pt idx="0" formatCode="0%">
                  <c:v>7.3073073073073078E-2</c:v>
                </c:pt>
                <c:pt idx="2" formatCode="0%">
                  <c:v>5.5096418732782364E-2</c:v>
                </c:pt>
                <c:pt idx="3" formatCode="0%">
                  <c:v>8.5836909871244635E-2</c:v>
                </c:pt>
                <c:pt idx="4" formatCode="0%">
                  <c:v>7.5812274368231056E-2</c:v>
                </c:pt>
                <c:pt idx="5" formatCode="0%">
                  <c:v>9.5238095238095233E-2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B7A2-4E2A-B0B9-04E1A9284E8A}"/>
            </c:ext>
          </c:extLst>
        </c:ser>
        <c:ser>
          <c:idx val="6"/>
          <c:order val="6"/>
          <c:tx>
            <c:strRef>
              <c:f>SOCDEM!$B$9</c:f>
              <c:strCache>
                <c:ptCount val="1"/>
                <c:pt idx="0">
                  <c:v>Doprava, MHD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SOCDEM!$C$9:$O$9</c:f>
              <c:numCache>
                <c:formatCode>General</c:formatCode>
                <c:ptCount val="6"/>
                <c:pt idx="0" formatCode="0%">
                  <c:v>6.6066066066066076E-2</c:v>
                </c:pt>
                <c:pt idx="2" formatCode="0%">
                  <c:v>4.9586776859504134E-2</c:v>
                </c:pt>
                <c:pt idx="3" formatCode="0%">
                  <c:v>7.2961373390557943E-2</c:v>
                </c:pt>
                <c:pt idx="4" formatCode="0%">
                  <c:v>5.7761732851985562E-2</c:v>
                </c:pt>
                <c:pt idx="5" formatCode="0%">
                  <c:v>0.11904761904761905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6-B7A2-4E2A-B0B9-04E1A9284E8A}"/>
            </c:ext>
          </c:extLst>
        </c:ser>
        <c:ser>
          <c:idx val="7"/>
          <c:order val="7"/>
          <c:tx>
            <c:strRef>
              <c:f>SOCDEM!$B$10</c:f>
              <c:strCache>
                <c:ptCount val="1"/>
                <c:pt idx="0">
                  <c:v>Nedostavaný most pri Technopole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SOCDEM!$C$10:$O$10</c:f>
              <c:numCache>
                <c:formatCode>General</c:formatCode>
                <c:ptCount val="6"/>
                <c:pt idx="0" formatCode="0%">
                  <c:v>6.2062062062062058E-2</c:v>
                </c:pt>
                <c:pt idx="2" formatCode="0%">
                  <c:v>3.0303030303030304E-2</c:v>
                </c:pt>
                <c:pt idx="3" formatCode="0%">
                  <c:v>6.4377682403433487E-2</c:v>
                </c:pt>
                <c:pt idx="4" formatCode="0%">
                  <c:v>8.3032490974729256E-2</c:v>
                </c:pt>
                <c:pt idx="5" formatCode="0%">
                  <c:v>0.10317460317460318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7-B7A2-4E2A-B0B9-04E1A9284E8A}"/>
            </c:ext>
          </c:extLst>
        </c:ser>
        <c:ser>
          <c:idx val="8"/>
          <c:order val="8"/>
          <c:tx>
            <c:strRef>
              <c:f>SOCDEM!$B$11</c:f>
              <c:strCache>
                <c:ptCount val="1"/>
                <c:pt idx="0">
                  <c:v>Terasy - zlý stav</c:v>
                </c:pt>
              </c:strCache>
            </c:strRef>
          </c:tx>
          <c:spPr>
            <a:solidFill>
              <a:srgbClr val="CCFF3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SOCDEM!$C$11:$O$11</c:f>
              <c:numCache>
                <c:formatCode>General</c:formatCode>
                <c:ptCount val="6"/>
                <c:pt idx="0" formatCode="0%">
                  <c:v>5.1051051051051052E-2</c:v>
                </c:pt>
                <c:pt idx="2" formatCode="0%">
                  <c:v>3.3057851239669422E-2</c:v>
                </c:pt>
                <c:pt idx="3" formatCode="0%">
                  <c:v>5.1502145922746781E-2</c:v>
                </c:pt>
                <c:pt idx="4" formatCode="0%">
                  <c:v>7.5812274368231056E-2</c:v>
                </c:pt>
                <c:pt idx="5" formatCode="0%">
                  <c:v>4.7619047619047616E-2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8-B7A2-4E2A-B0B9-04E1A9284E8A}"/>
            </c:ext>
          </c:extLst>
        </c:ser>
        <c:ser>
          <c:idx val="9"/>
          <c:order val="9"/>
          <c:tx>
            <c:strRef>
              <c:f>SOCDEM!$B$12</c:f>
              <c:strCache>
                <c:ptCount val="1"/>
                <c:pt idx="0">
                  <c:v>Bezdomov, narkomani, asociáli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SOCDEM!$C$12:$O$12</c:f>
              <c:numCache>
                <c:formatCode>General</c:formatCode>
                <c:ptCount val="6"/>
                <c:pt idx="0" formatCode="0%">
                  <c:v>4.4044044044044044E-2</c:v>
                </c:pt>
                <c:pt idx="2" formatCode="0%">
                  <c:v>4.9586776859504134E-2</c:v>
                </c:pt>
                <c:pt idx="3" formatCode="0%">
                  <c:v>5.1502145922746781E-2</c:v>
                </c:pt>
                <c:pt idx="4" formatCode="0%">
                  <c:v>4.3321299638989175E-2</c:v>
                </c:pt>
                <c:pt idx="5" formatCode="0%">
                  <c:v>1.5873015873015872E-2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9-B7A2-4E2A-B0B9-04E1A9284E8A}"/>
            </c:ext>
          </c:extLst>
        </c:ser>
        <c:ser>
          <c:idx val="10"/>
          <c:order val="10"/>
          <c:tx>
            <c:strRef>
              <c:f>SOCDEM!$B$13</c:f>
              <c:strCache>
                <c:ptCount val="1"/>
                <c:pt idx="0">
                  <c:v>Bezpečnosť</c:v>
                </c:pt>
              </c:strCache>
            </c:strRef>
          </c:tx>
          <c:spPr>
            <a:solidFill>
              <a:srgbClr val="FFC000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SOCDEM!$C$13:$O$13</c:f>
              <c:numCache>
                <c:formatCode>General</c:formatCode>
                <c:ptCount val="6"/>
                <c:pt idx="0" formatCode="0%">
                  <c:v>3.7037037037037035E-2</c:v>
                </c:pt>
                <c:pt idx="2" formatCode="0%">
                  <c:v>4.4077134986225897E-2</c:v>
                </c:pt>
                <c:pt idx="3" formatCode="0%">
                  <c:v>3.4334763948497854E-2</c:v>
                </c:pt>
                <c:pt idx="4" formatCode="0%">
                  <c:v>1.444043321299639E-2</c:v>
                </c:pt>
                <c:pt idx="5" formatCode="0%">
                  <c:v>7.1428571428571438E-2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A-B7A2-4E2A-B0B9-04E1A9284E8A}"/>
            </c:ext>
          </c:extLst>
        </c:ser>
        <c:ser>
          <c:idx val="11"/>
          <c:order val="11"/>
          <c:tx>
            <c:strRef>
              <c:f>SOCDEM!$B$14</c:f>
              <c:strCache>
                <c:ptCount val="1"/>
                <c:pt idx="0">
                  <c:v>Cyklotrasy - zlé značenie, málo</c:v>
                </c:pt>
              </c:strCache>
            </c:strRef>
          </c:tx>
          <c:spPr>
            <a:solidFill>
              <a:srgbClr val="FFCC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SOCDEM!$C$14:$O$14</c:f>
              <c:numCache>
                <c:formatCode>General</c:formatCode>
                <c:ptCount val="6"/>
                <c:pt idx="0" formatCode="0%">
                  <c:v>3.7037037037037035E-2</c:v>
                </c:pt>
                <c:pt idx="2" formatCode="0%">
                  <c:v>4.6831955922865015E-2</c:v>
                </c:pt>
                <c:pt idx="3" formatCode="0%">
                  <c:v>3.0042918454935622E-2</c:v>
                </c:pt>
                <c:pt idx="4" formatCode="0%">
                  <c:v>3.2490974729241874E-2</c:v>
                </c:pt>
                <c:pt idx="5" formatCode="0%">
                  <c:v>3.1746031746031744E-2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B-B7A2-4E2A-B0B9-04E1A9284E8A}"/>
            </c:ext>
          </c:extLst>
        </c:ser>
        <c:ser>
          <c:idx val="12"/>
          <c:order val="12"/>
          <c:tx>
            <c:strRef>
              <c:f>SOCDEM!$B$15</c:f>
              <c:strCache>
                <c:ptCount val="1"/>
                <c:pt idx="0">
                  <c:v>Psíčkari</c:v>
                </c:pt>
              </c:strCache>
            </c:strRef>
          </c:tx>
          <c:spPr>
            <a:solidFill>
              <a:srgbClr val="ED7D31">
                <a:lumMod val="5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SOCDEM!$C$15:$O$15</c:f>
              <c:numCache>
                <c:formatCode>General</c:formatCode>
                <c:ptCount val="6"/>
                <c:pt idx="0" formatCode="0%">
                  <c:v>3.5035035035035036E-2</c:v>
                </c:pt>
                <c:pt idx="2" formatCode="0%">
                  <c:v>3.0303030303030304E-2</c:v>
                </c:pt>
                <c:pt idx="3" formatCode="0%">
                  <c:v>4.2918454935622317E-2</c:v>
                </c:pt>
                <c:pt idx="4" formatCode="0%">
                  <c:v>3.6101083032490974E-2</c:v>
                </c:pt>
                <c:pt idx="5" formatCode="0%">
                  <c:v>3.1746031746031744E-2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C-B7A2-4E2A-B0B9-04E1A9284E8A}"/>
            </c:ext>
          </c:extLst>
        </c:ser>
        <c:ser>
          <c:idx val="13"/>
          <c:order val="13"/>
          <c:tx>
            <c:strRef>
              <c:f>SOCDEM!$B$16</c:f>
              <c:strCache>
                <c:ptCount val="1"/>
                <c:pt idx="0">
                  <c:v>Športoviská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SOCDEM!$C$16:$O$16</c:f>
              <c:numCache>
                <c:formatCode>General</c:formatCode>
                <c:ptCount val="6"/>
                <c:pt idx="0" formatCode="0%">
                  <c:v>3.3033033033033038E-2</c:v>
                </c:pt>
                <c:pt idx="2" formatCode="0%">
                  <c:v>3.8567493112947659E-2</c:v>
                </c:pt>
                <c:pt idx="3" formatCode="0%">
                  <c:v>2.575107296137339E-2</c:v>
                </c:pt>
                <c:pt idx="4" formatCode="0%">
                  <c:v>2.1660649819494587E-2</c:v>
                </c:pt>
                <c:pt idx="5" formatCode="0%">
                  <c:v>5.5555555555555552E-2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D-B7A2-4E2A-B0B9-04E1A9284E8A}"/>
            </c:ext>
          </c:extLst>
        </c:ser>
        <c:ser>
          <c:idx val="14"/>
          <c:order val="14"/>
          <c:tx>
            <c:strRef>
              <c:f>SOCDEM!$B$17</c:f>
              <c:strCache>
                <c:ptCount val="1"/>
                <c:pt idx="0">
                  <c:v>Smetné koše, odpad - málo odvozov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SOCDEM!$C$17:$O$17</c:f>
              <c:numCache>
                <c:formatCode>General</c:formatCode>
                <c:ptCount val="6"/>
                <c:pt idx="0" formatCode="0%">
                  <c:v>2.8028028028028028E-2</c:v>
                </c:pt>
                <c:pt idx="2" formatCode="0%">
                  <c:v>3.3057851239669422E-2</c:v>
                </c:pt>
                <c:pt idx="3" formatCode="0%">
                  <c:v>1.7167381974248927E-2</c:v>
                </c:pt>
                <c:pt idx="4" formatCode="0%">
                  <c:v>3.2490974729241874E-2</c:v>
                </c:pt>
                <c:pt idx="5" formatCode="0%">
                  <c:v>2.3809523809523808E-2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E-B7A2-4E2A-B0B9-04E1A9284E8A}"/>
            </c:ext>
          </c:extLst>
        </c:ser>
        <c:ser>
          <c:idx val="15"/>
          <c:order val="15"/>
          <c:tx>
            <c:strRef>
              <c:f>SOCDEM!$B$18</c:f>
              <c:strCache>
                <c:ptCount val="1"/>
                <c:pt idx="0">
                  <c:v>Detské ihriská</c:v>
                </c:pt>
              </c:strCache>
            </c:strRef>
          </c:tx>
          <c:spPr>
            <a:solidFill>
              <a:srgbClr val="CCCC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SOCDEM!$C$18:$O$18</c:f>
              <c:numCache>
                <c:formatCode>General</c:formatCode>
                <c:ptCount val="6"/>
                <c:pt idx="0" formatCode="0%">
                  <c:v>2.5025025025025027E-2</c:v>
                </c:pt>
                <c:pt idx="2" formatCode="0%">
                  <c:v>3.5812672176308541E-2</c:v>
                </c:pt>
                <c:pt idx="3" formatCode="0%">
                  <c:v>3.8626609442060082E-2</c:v>
                </c:pt>
                <c:pt idx="4" formatCode="0%">
                  <c:v>1.0830324909747294E-2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F-B7A2-4E2A-B0B9-04E1A9284E8A}"/>
            </c:ext>
          </c:extLst>
        </c:ser>
        <c:ser>
          <c:idx val="16"/>
          <c:order val="16"/>
          <c:tx>
            <c:strRef>
              <c:f>SOCDEM!$B$19</c:f>
              <c:strCache>
                <c:ptCount val="1"/>
                <c:pt idx="0">
                  <c:v>Hustota výstavby</c:v>
                </c:pt>
              </c:strCache>
            </c:strRef>
          </c:tx>
          <c:spPr>
            <a:solidFill>
              <a:srgbClr val="4472C4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SOCDEM!$C$19:$O$19</c:f>
              <c:numCache>
                <c:formatCode>General</c:formatCode>
                <c:ptCount val="6"/>
                <c:pt idx="0" formatCode="0%">
                  <c:v>2.2022022022022022E-2</c:v>
                </c:pt>
                <c:pt idx="2" formatCode="0%">
                  <c:v>8.2644628099173556E-3</c:v>
                </c:pt>
                <c:pt idx="3" formatCode="0%">
                  <c:v>8.5836909871244635E-3</c:v>
                </c:pt>
                <c:pt idx="4" formatCode="0%">
                  <c:v>3.2490974729241874E-2</c:v>
                </c:pt>
                <c:pt idx="5" formatCode="0%">
                  <c:v>6.3492063492063489E-2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0-B7A2-4E2A-B0B9-04E1A9284E8A}"/>
            </c:ext>
          </c:extLst>
        </c:ser>
        <c:ser>
          <c:idx val="17"/>
          <c:order val="17"/>
          <c:tx>
            <c:strRef>
              <c:f>SOCDEM!$B$20</c:f>
              <c:strCache>
                <c:ptCount val="1"/>
                <c:pt idx="0">
                  <c:v>Križovatky, kruháče</c:v>
                </c:pt>
              </c:strCache>
            </c:strRef>
          </c:tx>
          <c:spPr>
            <a:solidFill>
              <a:srgbClr val="CC00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SOCDEM!$C$20:$O$20</c:f>
              <c:numCache>
                <c:formatCode>General</c:formatCode>
                <c:ptCount val="6"/>
                <c:pt idx="0" formatCode="0%">
                  <c:v>2.1021021021021023E-2</c:v>
                </c:pt>
                <c:pt idx="2" formatCode="0%">
                  <c:v>1.1019283746556474E-2</c:v>
                </c:pt>
                <c:pt idx="3" formatCode="0%">
                  <c:v>3.8626609442060082E-2</c:v>
                </c:pt>
                <c:pt idx="4" formatCode="0%">
                  <c:v>1.8050541516245487E-2</c:v>
                </c:pt>
                <c:pt idx="5" formatCode="0%">
                  <c:v>2.3809523809523808E-2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1-B7A2-4E2A-B0B9-04E1A9284E8A}"/>
            </c:ext>
          </c:extLst>
        </c:ser>
        <c:ser>
          <c:idx val="18"/>
          <c:order val="18"/>
          <c:tx>
            <c:strRef>
              <c:f>SOCDEM!$B$21</c:f>
              <c:strCache>
                <c:ptCount val="1"/>
                <c:pt idx="0">
                  <c:v>Nedostatok služieb, obchodov</c:v>
                </c:pt>
              </c:strCache>
            </c:strRef>
          </c:tx>
          <c:spPr>
            <a:solidFill>
              <a:srgbClr val="00FF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SOCDEM!$C$21:$O$21</c:f>
              <c:numCache>
                <c:formatCode>General</c:formatCode>
                <c:ptCount val="6"/>
                <c:pt idx="0" formatCode="0%">
                  <c:v>2.0020020020020023E-2</c:v>
                </c:pt>
                <c:pt idx="2" formatCode="0%">
                  <c:v>2.4793388429752067E-2</c:v>
                </c:pt>
                <c:pt idx="3" formatCode="0%">
                  <c:v>2.1459227467811159E-2</c:v>
                </c:pt>
                <c:pt idx="4" formatCode="0%">
                  <c:v>1.0830324909747294E-2</c:v>
                </c:pt>
                <c:pt idx="5" formatCode="0%">
                  <c:v>2.3809523809523808E-2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2-B7A2-4E2A-B0B9-04E1A9284E8A}"/>
            </c:ext>
          </c:extLst>
        </c:ser>
        <c:ser>
          <c:idx val="19"/>
          <c:order val="19"/>
          <c:tx>
            <c:strRef>
              <c:f>SOCDEM!$B$22</c:f>
              <c:strCache>
                <c:ptCount val="1"/>
                <c:pt idx="0">
                  <c:v>Iné</c:v>
                </c:pt>
              </c:strCache>
            </c:strRef>
          </c:tx>
          <c:spPr>
            <a:solidFill>
              <a:srgbClr val="ED7D31">
                <a:lumMod val="20000"/>
                <a:lumOff val="8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SOCDEM!$C$22:$O$22</c:f>
              <c:numCache>
                <c:formatCode>General</c:formatCode>
                <c:ptCount val="6"/>
                <c:pt idx="0" formatCode="0%">
                  <c:v>0.23123123123123124</c:v>
                </c:pt>
                <c:pt idx="2" formatCode="0%">
                  <c:v>0.21212121212121213</c:v>
                </c:pt>
                <c:pt idx="3" formatCode="0%">
                  <c:v>0.27038626609442062</c:v>
                </c:pt>
                <c:pt idx="4" formatCode="0%">
                  <c:v>0.21299638989169672</c:v>
                </c:pt>
                <c:pt idx="5" formatCode="0%">
                  <c:v>0.25396825396825395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3-B7A2-4E2A-B0B9-04E1A9284E8A}"/>
            </c:ext>
          </c:extLst>
        </c:ser>
        <c:ser>
          <c:idx val="20"/>
          <c:order val="20"/>
          <c:tx>
            <c:strRef>
              <c:f>SOCDEM!$B$23</c:f>
              <c:strCache>
                <c:ptCount val="1"/>
                <c:pt idx="0">
                  <c:v>Neviem</c:v>
                </c:pt>
              </c:strCache>
            </c:strRef>
          </c:tx>
          <c:spPr>
            <a:solidFill>
              <a:sysClr val="window" lastClr="FFFFFF">
                <a:lumMod val="7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SOCDEM!$C$23:$O$23</c:f>
              <c:numCache>
                <c:formatCode>General</c:formatCode>
                <c:ptCount val="6"/>
                <c:pt idx="0" formatCode="0%">
                  <c:v>7.0070070070070069E-3</c:v>
                </c:pt>
                <c:pt idx="2" formatCode="0%">
                  <c:v>1.928374655647383E-2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6-B7A2-4E2A-B0B9-04E1A9284E8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"/>
        <c:overlap val="100"/>
        <c:axId val="1626584143"/>
        <c:axId val="1626587503"/>
        <c:extLst>
          <c:ext xmlns:c15="http://schemas.microsoft.com/office/drawing/2012/chart" uri="{02D57815-91ED-43cb-92C2-25804820EDAC}">
            <c15:filteredBarSeries>
              <c15:ser>
                <c:idx val="21"/>
                <c:order val="21"/>
                <c:tx>
                  <c:strRef>
                    <c:extLst>
                      <c:ext uri="{02D57815-91ED-43cb-92C2-25804820EDAC}">
                        <c15:formulaRef>
                          <c15:sqref>SOCDEM!#REF!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solidFill>
                    <a:schemeClr val="accent4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400" b="1" i="0" u="none" strike="noStrike" kern="1200" baseline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sk-SK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SOCDEM!$C$2:$O$2</c15:sqref>
                        </c15:formulaRef>
                      </c:ext>
                    </c:extLst>
                    <c:strCache>
                      <c:ptCount val="13"/>
                      <c:pt idx="0">
                        <c:v>Prieskumná vzorka</c:v>
                      </c:pt>
                      <c:pt idx="2">
                        <c:v>Muž</c:v>
                      </c:pt>
                      <c:pt idx="3">
                        <c:v>Žena</c:v>
                      </c:pt>
                      <c:pt idx="5">
                        <c:v>18-34 rokov</c:v>
                      </c:pt>
                      <c:pt idx="6">
                        <c:v>35-49 rokov</c:v>
                      </c:pt>
                      <c:pt idx="7">
                        <c:v>50-64 rokov</c:v>
                      </c:pt>
                      <c:pt idx="8">
                        <c:v>65 a viac rokov</c:v>
                      </c:pt>
                      <c:pt idx="10">
                        <c:v>ZŠ alebo SŠ bez maturity</c:v>
                      </c:pt>
                      <c:pt idx="11">
                        <c:v>SŠ s maturitou</c:v>
                      </c:pt>
                      <c:pt idx="12">
                        <c:v>VŠ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SOCDEM!#REF!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7-B7A2-4E2A-B0B9-04E1A9284E8A}"/>
                  </c:ext>
                </c:extLst>
              </c15:ser>
            </c15:filteredBarSeries>
          </c:ext>
        </c:extLst>
      </c:barChart>
      <c:catAx>
        <c:axId val="162658414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626587503"/>
        <c:crosses val="autoZero"/>
        <c:auto val="1"/>
        <c:lblAlgn val="ctr"/>
        <c:lblOffset val="100"/>
        <c:noMultiLvlLbl val="0"/>
      </c:catAx>
      <c:valAx>
        <c:axId val="1626587503"/>
        <c:scaling>
          <c:orientation val="minMax"/>
          <c:max val="2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6265841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</c:legendEntry>
      <c:layout>
        <c:manualLayout>
          <c:xMode val="edge"/>
          <c:yMode val="edge"/>
          <c:x val="5.1425089250778121E-2"/>
          <c:y val="0.76073559549275893"/>
          <c:w val="0.94772531892102951"/>
          <c:h val="0.2392644045072409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  <c:extLst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0984115807184398"/>
          <c:y val="6.9777872656966985E-2"/>
          <c:w val="0.76093148756886131"/>
          <c:h val="0.764596955405069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SOCDEM!$B$98</c:f>
              <c:strCache>
                <c:ptCount val="1"/>
                <c:pt idx="0">
                  <c:v>veľmi pozitívne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SOCDEM!$C$98:$O$98</c:f>
              <c:numCache>
                <c:formatCode>General</c:formatCode>
                <c:ptCount val="13"/>
                <c:pt idx="0" formatCode="0%">
                  <c:v>0.13800000000000001</c:v>
                </c:pt>
                <c:pt idx="2" formatCode="0%">
                  <c:v>0.14012738853503184</c:v>
                </c:pt>
                <c:pt idx="3" formatCode="0%">
                  <c:v>0.13610586011342155</c:v>
                </c:pt>
                <c:pt idx="5" formatCode="0%">
                  <c:v>0.15151515151515152</c:v>
                </c:pt>
                <c:pt idx="6" formatCode="0%">
                  <c:v>0.14163090128755365</c:v>
                </c:pt>
                <c:pt idx="7" formatCode="0%">
                  <c:v>0.14028776978417265</c:v>
                </c:pt>
                <c:pt idx="8" formatCode="0%">
                  <c:v>8.7301587301587297E-2</c:v>
                </c:pt>
                <c:pt idx="10" formatCode="0%">
                  <c:v>0.13142857142857142</c:v>
                </c:pt>
                <c:pt idx="11" formatCode="0%">
                  <c:v>0.12827225130890052</c:v>
                </c:pt>
                <c:pt idx="12" formatCode="0%">
                  <c:v>0.1489841986455982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B4-46EA-89A4-4384608AFAED}"/>
            </c:ext>
          </c:extLst>
        </c:ser>
        <c:ser>
          <c:idx val="1"/>
          <c:order val="1"/>
          <c:tx>
            <c:strRef>
              <c:f>SOCDEM!$B$99</c:f>
              <c:strCache>
                <c:ptCount val="1"/>
                <c:pt idx="0">
                  <c:v>skôr pozitívne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SOCDEM!$C$99:$O$99</c:f>
              <c:numCache>
                <c:formatCode>General</c:formatCode>
                <c:ptCount val="13"/>
                <c:pt idx="0" formatCode="0%">
                  <c:v>0.45899999999999996</c:v>
                </c:pt>
                <c:pt idx="2" formatCode="0%">
                  <c:v>0.43949044585987257</c:v>
                </c:pt>
                <c:pt idx="3" formatCode="0%">
                  <c:v>0.47637051039697537</c:v>
                </c:pt>
                <c:pt idx="5" formatCode="0%">
                  <c:v>0.44077134986225891</c:v>
                </c:pt>
                <c:pt idx="6" formatCode="0%">
                  <c:v>0.48068669527896996</c:v>
                </c:pt>
                <c:pt idx="7" formatCode="0%">
                  <c:v>0.42446043165467628</c:v>
                </c:pt>
                <c:pt idx="8" formatCode="0%">
                  <c:v>0.54761904761904756</c:v>
                </c:pt>
                <c:pt idx="10" formatCode="0%">
                  <c:v>0.41714285714285715</c:v>
                </c:pt>
                <c:pt idx="11" formatCode="0%">
                  <c:v>0.42146596858638746</c:v>
                </c:pt>
                <c:pt idx="12" formatCode="0%">
                  <c:v>0.50790067720090293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B4-46EA-89A4-4384608AFAED}"/>
            </c:ext>
          </c:extLst>
        </c:ser>
        <c:ser>
          <c:idx val="2"/>
          <c:order val="2"/>
          <c:tx>
            <c:strRef>
              <c:f>SOCDEM!$B$100</c:f>
              <c:strCache>
                <c:ptCount val="1"/>
                <c:pt idx="0">
                  <c:v>skôr negatívne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SOCDEM!$C$100:$O$100</c:f>
              <c:numCache>
                <c:formatCode>General</c:formatCode>
                <c:ptCount val="13"/>
                <c:pt idx="0" formatCode="0%">
                  <c:v>0.20100000000000001</c:v>
                </c:pt>
                <c:pt idx="2" formatCode="0%">
                  <c:v>0.19532908704883226</c:v>
                </c:pt>
                <c:pt idx="3" formatCode="0%">
                  <c:v>0.20604914933837429</c:v>
                </c:pt>
                <c:pt idx="5" formatCode="0%">
                  <c:v>0.23966942148760331</c:v>
                </c:pt>
                <c:pt idx="6" formatCode="0%">
                  <c:v>0.16309012875536483</c:v>
                </c:pt>
                <c:pt idx="7" formatCode="0%">
                  <c:v>0.22302158273381295</c:v>
                </c:pt>
                <c:pt idx="8" formatCode="0%">
                  <c:v>0.1111111111111111</c:v>
                </c:pt>
                <c:pt idx="10" formatCode="0%">
                  <c:v>0.22285714285714284</c:v>
                </c:pt>
                <c:pt idx="11" formatCode="0%">
                  <c:v>0.22513089005235604</c:v>
                </c:pt>
                <c:pt idx="12" formatCode="0%">
                  <c:v>0.17155756207674944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B4-46EA-89A4-4384608AFAED}"/>
            </c:ext>
          </c:extLst>
        </c:ser>
        <c:ser>
          <c:idx val="3"/>
          <c:order val="3"/>
          <c:tx>
            <c:strRef>
              <c:f>SOCDEM!$B$101</c:f>
              <c:strCache>
                <c:ptCount val="1"/>
                <c:pt idx="0">
                  <c:v>veľmi negatívne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SOCDEM!$C$101:$O$101</c:f>
              <c:numCache>
                <c:formatCode>General</c:formatCode>
                <c:ptCount val="13"/>
                <c:pt idx="0" formatCode="0%">
                  <c:v>5.0999999999999997E-2</c:v>
                </c:pt>
                <c:pt idx="2" formatCode="0%">
                  <c:v>4.4585987261146494E-2</c:v>
                </c:pt>
                <c:pt idx="3" formatCode="0%">
                  <c:v>5.6710775047258979E-2</c:v>
                </c:pt>
                <c:pt idx="5" formatCode="0%">
                  <c:v>5.5096418732782364E-2</c:v>
                </c:pt>
                <c:pt idx="6" formatCode="0%">
                  <c:v>5.1502145922746781E-2</c:v>
                </c:pt>
                <c:pt idx="7" formatCode="0%">
                  <c:v>5.0359712230215826E-2</c:v>
                </c:pt>
                <c:pt idx="8" formatCode="0%">
                  <c:v>3.968253968253968E-2</c:v>
                </c:pt>
                <c:pt idx="10" formatCode="0%">
                  <c:v>6.8571428571428561E-2</c:v>
                </c:pt>
                <c:pt idx="11" formatCode="0%">
                  <c:v>5.7591623036649213E-2</c:v>
                </c:pt>
                <c:pt idx="12" formatCode="0%">
                  <c:v>3.8374717832957116E-2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FB4-46EA-89A4-4384608AFAED}"/>
            </c:ext>
          </c:extLst>
        </c:ser>
        <c:ser>
          <c:idx val="4"/>
          <c:order val="4"/>
          <c:tx>
            <c:strRef>
              <c:f>SOCDEM!$B$102</c:f>
              <c:strCache>
                <c:ptCount val="1"/>
                <c:pt idx="0">
                  <c:v>necestujem MHD</c:v>
                </c:pt>
              </c:strCache>
            </c:strRef>
          </c:tx>
          <c:spPr>
            <a:solidFill>
              <a:sysClr val="windowText" lastClr="000000">
                <a:lumMod val="95000"/>
                <a:lumOff val="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SOCDEM!$C$102:$O$102</c:f>
              <c:numCache>
                <c:formatCode>General</c:formatCode>
                <c:ptCount val="13"/>
                <c:pt idx="0" formatCode="0%">
                  <c:v>7.6999999999999999E-2</c:v>
                </c:pt>
                <c:pt idx="2" formatCode="0%">
                  <c:v>0.12314225053078558</c:v>
                </c:pt>
                <c:pt idx="3" formatCode="0%">
                  <c:v>6.6162570888468816E-2</c:v>
                </c:pt>
                <c:pt idx="5" formatCode="0%">
                  <c:v>7.7134986225895319E-2</c:v>
                </c:pt>
                <c:pt idx="6" formatCode="0%">
                  <c:v>0.10300429184549356</c:v>
                </c:pt>
                <c:pt idx="7" formatCode="0%">
                  <c:v>0.12589928057553956</c:v>
                </c:pt>
                <c:pt idx="8" formatCode="0%">
                  <c:v>4.7619047619047616E-2</c:v>
                </c:pt>
                <c:pt idx="10" formatCode="0%">
                  <c:v>0.10285714285714287</c:v>
                </c:pt>
                <c:pt idx="11" formatCode="0%">
                  <c:v>8.3769633507853408E-2</c:v>
                </c:pt>
                <c:pt idx="12" formatCode="0%">
                  <c:v>9.7065462753950338E-2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FB4-46EA-89A4-4384608AFAED}"/>
            </c:ext>
          </c:extLst>
        </c:ser>
        <c:ser>
          <c:idx val="5"/>
          <c:order val="5"/>
          <c:tx>
            <c:strRef>
              <c:f>SOCDEM!$B$103</c:f>
              <c:strCache>
                <c:ptCount val="1"/>
                <c:pt idx="0">
                  <c:v>neviem posúdiť, je mi to jedno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SOCDEM!$C$103:$O$103</c:f>
              <c:numCache>
                <c:formatCode>General</c:formatCode>
                <c:ptCount val="13"/>
                <c:pt idx="0" formatCode="0%">
                  <c:v>5.9000000000000004E-2</c:v>
                </c:pt>
                <c:pt idx="2" formatCode="0%">
                  <c:v>6.7940552016985137E-2</c:v>
                </c:pt>
                <c:pt idx="3" formatCode="0%">
                  <c:v>5.1039697542533083E-2</c:v>
                </c:pt>
                <c:pt idx="5" formatCode="0%">
                  <c:v>3.3057851239669422E-2</c:v>
                </c:pt>
                <c:pt idx="6" formatCode="0%">
                  <c:v>6.4377682403433487E-2</c:v>
                </c:pt>
                <c:pt idx="7" formatCode="0%">
                  <c:v>4.6762589928057555E-2</c:v>
                </c:pt>
                <c:pt idx="8" formatCode="0%">
                  <c:v>0.15079365079365079</c:v>
                </c:pt>
                <c:pt idx="10" formatCode="0%">
                  <c:v>4.5714285714285714E-2</c:v>
                </c:pt>
                <c:pt idx="11" formatCode="0%">
                  <c:v>7.8534031413612565E-2</c:v>
                </c:pt>
                <c:pt idx="12" formatCode="0%">
                  <c:v>4.7404063205417603E-2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FB4-46EA-89A4-4384608AFAED}"/>
            </c:ext>
          </c:extLst>
        </c:ser>
        <c:ser>
          <c:idx val="6"/>
          <c:order val="6"/>
          <c:tx>
            <c:strRef>
              <c:f>SOCDEM!$B$104</c:f>
              <c:strCache>
                <c:ptCount val="1"/>
                <c:pt idx="0">
                  <c:v>neviem, nechcem odpovedať</c:v>
                </c:pt>
              </c:strCache>
            </c:strRef>
          </c:tx>
          <c:spPr>
            <a:solidFill>
              <a:sysClr val="window" lastClr="FFFFFF">
                <a:lumMod val="50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SOCDEM!$C$104:$O$104</c:f>
              <c:numCache>
                <c:formatCode>General</c:formatCode>
                <c:ptCount val="13"/>
                <c:pt idx="0" formatCode="0%">
                  <c:v>1.4999999999999999E-2</c:v>
                </c:pt>
                <c:pt idx="2" formatCode="0%">
                  <c:v>1.2738853503184712E-2</c:v>
                </c:pt>
                <c:pt idx="3" formatCode="0%">
                  <c:v>1.7013232514177693E-2</c:v>
                </c:pt>
                <c:pt idx="5" formatCode="0%">
                  <c:v>1.1019283746556474E-2</c:v>
                </c:pt>
                <c:pt idx="6" formatCode="0%">
                  <c:v>1.7167381974248927E-2</c:v>
                </c:pt>
                <c:pt idx="7" formatCode="0%">
                  <c:v>3.5971223021582731E-3</c:v>
                </c:pt>
                <c:pt idx="8" formatCode="0%">
                  <c:v>4.7619047619047616E-2</c:v>
                </c:pt>
                <c:pt idx="10" formatCode="0%">
                  <c:v>1.714285714285714E-2</c:v>
                </c:pt>
                <c:pt idx="11" formatCode="0%">
                  <c:v>1.8324607329842934E-2</c:v>
                </c:pt>
                <c:pt idx="12" formatCode="0%">
                  <c:v>1.1286681715575621E-2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FB4-46EA-89A4-4384608AFAE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3"/>
        <c:overlap val="100"/>
        <c:axId val="1511669600"/>
        <c:axId val="1511672480"/>
      </c:barChart>
      <c:catAx>
        <c:axId val="1511669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72480"/>
        <c:crosses val="autoZero"/>
        <c:auto val="1"/>
        <c:lblAlgn val="ctr"/>
        <c:lblOffset val="100"/>
        <c:noMultiLvlLbl val="0"/>
      </c:catAx>
      <c:valAx>
        <c:axId val="1511672480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6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7071013405108955"/>
          <c:w val="1"/>
          <c:h val="0.1292898659489104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0984115807184398"/>
          <c:y val="6.9777872656966985E-2"/>
          <c:w val="0.76093148756886131"/>
          <c:h val="0.764596955405069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Ulice!$B$99</c:f>
              <c:strCache>
                <c:ptCount val="1"/>
                <c:pt idx="0">
                  <c:v>veľmi pozitívne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Ulice!$C$99:$H$99</c:f>
              <c:numCache>
                <c:formatCode>General</c:formatCode>
                <c:ptCount val="6"/>
                <c:pt idx="0" formatCode="0%">
                  <c:v>0.13800000000000001</c:v>
                </c:pt>
                <c:pt idx="2" formatCode="0%">
                  <c:v>0.10975609756097562</c:v>
                </c:pt>
                <c:pt idx="3" formatCode="0%">
                  <c:v>0.14785992217898833</c:v>
                </c:pt>
                <c:pt idx="4" formatCode="0%">
                  <c:v>0.1652542372881356</c:v>
                </c:pt>
                <c:pt idx="5" formatCode="0%">
                  <c:v>0.13026819923371646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B4-46EA-89A4-4384608AFAED}"/>
            </c:ext>
          </c:extLst>
        </c:ser>
        <c:ser>
          <c:idx val="1"/>
          <c:order val="1"/>
          <c:tx>
            <c:strRef>
              <c:f>Ulice!$B$100</c:f>
              <c:strCache>
                <c:ptCount val="1"/>
                <c:pt idx="0">
                  <c:v>skôr pozitívne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Ulice!$C$100:$H$100</c:f>
              <c:numCache>
                <c:formatCode>General</c:formatCode>
                <c:ptCount val="6"/>
                <c:pt idx="0" formatCode="0%">
                  <c:v>0.45899999999999996</c:v>
                </c:pt>
                <c:pt idx="2" formatCode="0%">
                  <c:v>0.49593495934959347</c:v>
                </c:pt>
                <c:pt idx="3" formatCode="0%">
                  <c:v>0.47470817120622572</c:v>
                </c:pt>
                <c:pt idx="4" formatCode="0%">
                  <c:v>0.51694915254237284</c:v>
                </c:pt>
                <c:pt idx="5" formatCode="0%">
                  <c:v>0.35632183908045972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B4-46EA-89A4-4384608AFAED}"/>
            </c:ext>
          </c:extLst>
        </c:ser>
        <c:ser>
          <c:idx val="2"/>
          <c:order val="2"/>
          <c:tx>
            <c:strRef>
              <c:f>Ulice!$B$101</c:f>
              <c:strCache>
                <c:ptCount val="1"/>
                <c:pt idx="0">
                  <c:v>skôr negatívne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Ulice!$C$101:$H$101</c:f>
              <c:numCache>
                <c:formatCode>General</c:formatCode>
                <c:ptCount val="6"/>
                <c:pt idx="0" formatCode="0%">
                  <c:v>0.20100000000000001</c:v>
                </c:pt>
                <c:pt idx="2" formatCode="0%">
                  <c:v>0.15853658536585366</c:v>
                </c:pt>
                <c:pt idx="3" formatCode="0%">
                  <c:v>0.17898832684824903</c:v>
                </c:pt>
                <c:pt idx="4" formatCode="0%">
                  <c:v>0.13983050847457626</c:v>
                </c:pt>
                <c:pt idx="5" formatCode="0%">
                  <c:v>0.31800766283524906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B4-46EA-89A4-4384608AFAED}"/>
            </c:ext>
          </c:extLst>
        </c:ser>
        <c:ser>
          <c:idx val="3"/>
          <c:order val="3"/>
          <c:tx>
            <c:strRef>
              <c:f>Ulice!$B$102</c:f>
              <c:strCache>
                <c:ptCount val="1"/>
                <c:pt idx="0">
                  <c:v>veľmi negatívne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Ulice!$C$102:$H$102</c:f>
              <c:numCache>
                <c:formatCode>General</c:formatCode>
                <c:ptCount val="6"/>
                <c:pt idx="0" formatCode="0%">
                  <c:v>5.0999999999999997E-2</c:v>
                </c:pt>
                <c:pt idx="2" formatCode="0%">
                  <c:v>2.0325203252032523E-2</c:v>
                </c:pt>
                <c:pt idx="3" formatCode="0%">
                  <c:v>5.8365758754863807E-2</c:v>
                </c:pt>
                <c:pt idx="4" formatCode="0%">
                  <c:v>1.6949152542372881E-2</c:v>
                </c:pt>
                <c:pt idx="5" formatCode="0%">
                  <c:v>0.10344827586206896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FB4-46EA-89A4-4384608AFAED}"/>
            </c:ext>
          </c:extLst>
        </c:ser>
        <c:ser>
          <c:idx val="4"/>
          <c:order val="4"/>
          <c:tx>
            <c:strRef>
              <c:f>Ulice!$B$103</c:f>
              <c:strCache>
                <c:ptCount val="1"/>
                <c:pt idx="0">
                  <c:v>necestujem MHD</c:v>
                </c:pt>
              </c:strCache>
            </c:strRef>
          </c:tx>
          <c:spPr>
            <a:solidFill>
              <a:sysClr val="windowText" lastClr="000000">
                <a:lumMod val="95000"/>
                <a:lumOff val="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Ulice!$C$103:$H$103</c:f>
              <c:numCache>
                <c:formatCode>General</c:formatCode>
                <c:ptCount val="6"/>
                <c:pt idx="0" formatCode="0%">
                  <c:v>7.6999999999999999E-2</c:v>
                </c:pt>
                <c:pt idx="2" formatCode="0%">
                  <c:v>0.1056910569105691</c:v>
                </c:pt>
                <c:pt idx="3" formatCode="0%">
                  <c:v>0.10894941634241245</c:v>
                </c:pt>
                <c:pt idx="4" formatCode="0%">
                  <c:v>8.4745762711864417E-2</c:v>
                </c:pt>
                <c:pt idx="5" formatCode="0%">
                  <c:v>7.2796934865900387E-2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FB4-46EA-89A4-4384608AFAED}"/>
            </c:ext>
          </c:extLst>
        </c:ser>
        <c:ser>
          <c:idx val="5"/>
          <c:order val="5"/>
          <c:tx>
            <c:strRef>
              <c:f>Ulice!$B$104</c:f>
              <c:strCache>
                <c:ptCount val="1"/>
                <c:pt idx="0">
                  <c:v>neviem posúdiť, je mi to jedno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Ulice!$C$104:$H$104</c:f>
              <c:numCache>
                <c:formatCode>General</c:formatCode>
                <c:ptCount val="6"/>
                <c:pt idx="0" formatCode="0%">
                  <c:v>5.9000000000000004E-2</c:v>
                </c:pt>
                <c:pt idx="2" formatCode="0%">
                  <c:v>8.5365853658536592E-2</c:v>
                </c:pt>
                <c:pt idx="3" formatCode="0%">
                  <c:v>4.6692607003891051E-2</c:v>
                </c:pt>
                <c:pt idx="4" formatCode="0%">
                  <c:v>8.0508474576271194E-2</c:v>
                </c:pt>
                <c:pt idx="5" formatCode="0%">
                  <c:v>2.681992337164751E-2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FB4-46EA-89A4-4384608AFAED}"/>
            </c:ext>
          </c:extLst>
        </c:ser>
        <c:ser>
          <c:idx val="6"/>
          <c:order val="6"/>
          <c:tx>
            <c:strRef>
              <c:f>Ulice!$B$105</c:f>
              <c:strCache>
                <c:ptCount val="1"/>
                <c:pt idx="0">
                  <c:v>neviem, nechcem odpovedať</c:v>
                </c:pt>
              </c:strCache>
            </c:strRef>
          </c:tx>
          <c:spPr>
            <a:solidFill>
              <a:sysClr val="window" lastClr="FFFFFF">
                <a:lumMod val="50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Ulice!$C$105:$H$105</c:f>
              <c:numCache>
                <c:formatCode>General</c:formatCode>
                <c:ptCount val="6"/>
                <c:pt idx="0" formatCode="0%">
                  <c:v>1.4999999999999999E-2</c:v>
                </c:pt>
                <c:pt idx="2" formatCode="0%">
                  <c:v>2.4390243902439025E-2</c:v>
                </c:pt>
                <c:pt idx="3" formatCode="0%">
                  <c:v>7.7821011673151752E-3</c:v>
                </c:pt>
                <c:pt idx="4" formatCode="0%">
                  <c:v>1.6949152542372881E-2</c:v>
                </c:pt>
                <c:pt idx="5" formatCode="0%">
                  <c:v>1.1494252873563218E-2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FB4-46EA-89A4-4384608AFAE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3"/>
        <c:overlap val="100"/>
        <c:axId val="1511669600"/>
        <c:axId val="1511672480"/>
      </c:barChart>
      <c:catAx>
        <c:axId val="1511669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72480"/>
        <c:crosses val="autoZero"/>
        <c:auto val="1"/>
        <c:lblAlgn val="ctr"/>
        <c:lblOffset val="100"/>
        <c:noMultiLvlLbl val="0"/>
      </c:catAx>
      <c:valAx>
        <c:axId val="1511672480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6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7071013405108955"/>
          <c:w val="1"/>
          <c:h val="0.1292898659489104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022357096401827"/>
          <c:y val="8.3884957186853251E-2"/>
          <c:w val="0.35371365231689583"/>
          <c:h val="0.7665869028051591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bg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C30-4686-BF50-1CFC01161D43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C30-4686-BF50-1CFC01161D43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C30-4686-BF50-1CFC01161D43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C30-4686-BF50-1CFC01161D43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C30-4686-BF50-1CFC01161D43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C30-4686-BF50-1CFC01161D43}"/>
              </c:ext>
            </c:extLst>
          </c:dPt>
          <c:dPt>
            <c:idx val="6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BC30-4686-BF50-1CFC01161D43}"/>
              </c:ext>
            </c:extLst>
          </c:dPt>
          <c:dLbls>
            <c:dLbl>
              <c:idx val="1"/>
              <c:layout>
                <c:manualLayout>
                  <c:x val="-3.3843803339370641E-2"/>
                  <c:y val="0.11642245813177739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C30-4686-BF50-1CFC01161D4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BC30-4686-BF50-1CFC01161D4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BC30-4686-BF50-1CFC01161D4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C30-4686-BF50-1CFC01161D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ZAKLADNE!$B$177:$B$183</c:f>
              <c:strCache>
                <c:ptCount val="7"/>
                <c:pt idx="0">
                  <c:v> neviem, nechcem odpovedať</c:v>
                </c:pt>
                <c:pt idx="1">
                  <c:v>úplne primerané</c:v>
                </c:pt>
                <c:pt idx="2">
                  <c:v>skôr primerané</c:v>
                </c:pt>
                <c:pt idx="3">
                  <c:v>skôr neprimerané</c:v>
                </c:pt>
                <c:pt idx="4">
                  <c:v>úplne neprimerané</c:v>
                </c:pt>
                <c:pt idx="5">
                  <c:v>necestujem MHD</c:v>
                </c:pt>
                <c:pt idx="6">
                  <c:v>neviem posúdiť, je mi to jedno</c:v>
                </c:pt>
              </c:strCache>
            </c:strRef>
          </c:cat>
          <c:val>
            <c:numRef>
              <c:f>ZAKLADNE!$C$177:$C$183</c:f>
              <c:numCache>
                <c:formatCode>###0.0%</c:formatCode>
                <c:ptCount val="7"/>
                <c:pt idx="0">
                  <c:v>1.3230429988974642E-2</c:v>
                </c:pt>
                <c:pt idx="1">
                  <c:v>5.5126791620727672E-2</c:v>
                </c:pt>
                <c:pt idx="2">
                  <c:v>0.32414553472987867</c:v>
                </c:pt>
                <c:pt idx="3">
                  <c:v>0.38588754134509373</c:v>
                </c:pt>
                <c:pt idx="4">
                  <c:v>0.14884233737596472</c:v>
                </c:pt>
                <c:pt idx="5">
                  <c:v>0</c:v>
                </c:pt>
                <c:pt idx="6">
                  <c:v>7.2767364939360521E-2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C30-4686-BF50-1CFC01161D4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5"/>
        <c:delete val="1"/>
      </c:legendEntry>
      <c:layout>
        <c:manualLayout>
          <c:xMode val="edge"/>
          <c:yMode val="edge"/>
          <c:x val="0"/>
          <c:y val="0.87488513178876415"/>
          <c:w val="0.9241641412912438"/>
          <c:h val="0.125114868211235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sk-SK"/>
    </a:p>
  </c:txPr>
  <c:externalData r:id="rId4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SOCDEM!$B$106</c:f>
              <c:strCache>
                <c:ptCount val="1"/>
                <c:pt idx="0">
                  <c:v>úplne primerané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SOCDEM!$C$106:$O$106</c:f>
              <c:numCache>
                <c:formatCode>General</c:formatCode>
                <c:ptCount val="13"/>
                <c:pt idx="0" formatCode="0%">
                  <c:v>5.5126791620727672E-2</c:v>
                </c:pt>
                <c:pt idx="2" formatCode="0%">
                  <c:v>6.0532687651331719E-2</c:v>
                </c:pt>
                <c:pt idx="3" formatCode="0%">
                  <c:v>5.0607287449392711E-2</c:v>
                </c:pt>
                <c:pt idx="5" formatCode="0%">
                  <c:v>4.1791044776119397E-2</c:v>
                </c:pt>
                <c:pt idx="6" formatCode="0%">
                  <c:v>5.2631578947368425E-2</c:v>
                </c:pt>
                <c:pt idx="7" formatCode="0%">
                  <c:v>6.9958847736625515E-2</c:v>
                </c:pt>
                <c:pt idx="8" formatCode="0%">
                  <c:v>6.6666666666666666E-2</c:v>
                </c:pt>
                <c:pt idx="10" formatCode="0%">
                  <c:v>3.1847133757961783E-2</c:v>
                </c:pt>
                <c:pt idx="11" formatCode="0%">
                  <c:v>4.5714285714285714E-2</c:v>
                </c:pt>
                <c:pt idx="12" formatCode="0%">
                  <c:v>7.2499999999999995E-2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19-48E9-8ABD-ECCA6FB08327}"/>
            </c:ext>
          </c:extLst>
        </c:ser>
        <c:ser>
          <c:idx val="1"/>
          <c:order val="1"/>
          <c:tx>
            <c:strRef>
              <c:f>SOCDEM!$B$107</c:f>
              <c:strCache>
                <c:ptCount val="1"/>
                <c:pt idx="0">
                  <c:v>skôr primerané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SOCDEM!$C$107:$O$107</c:f>
              <c:numCache>
                <c:formatCode>General</c:formatCode>
                <c:ptCount val="13"/>
                <c:pt idx="0" formatCode="0%">
                  <c:v>0.32414553472987867</c:v>
                </c:pt>
                <c:pt idx="2" formatCode="0%">
                  <c:v>0.38498789346246975</c:v>
                </c:pt>
                <c:pt idx="3" formatCode="0%">
                  <c:v>0.27327935222672062</c:v>
                </c:pt>
                <c:pt idx="5" formatCode="0%">
                  <c:v>0.28358208955223879</c:v>
                </c:pt>
                <c:pt idx="6" formatCode="0%">
                  <c:v>0.39712918660287078</c:v>
                </c:pt>
                <c:pt idx="7" formatCode="0%">
                  <c:v>0.36213991769547327</c:v>
                </c:pt>
                <c:pt idx="8" formatCode="0%">
                  <c:v>0.23333333333333331</c:v>
                </c:pt>
                <c:pt idx="10" formatCode="0%">
                  <c:v>0.26114649681528662</c:v>
                </c:pt>
                <c:pt idx="11" formatCode="0%">
                  <c:v>0.30571428571428572</c:v>
                </c:pt>
                <c:pt idx="12" formatCode="0%">
                  <c:v>0.36499999999999999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19-48E9-8ABD-ECCA6FB08327}"/>
            </c:ext>
          </c:extLst>
        </c:ser>
        <c:ser>
          <c:idx val="2"/>
          <c:order val="2"/>
          <c:tx>
            <c:strRef>
              <c:f>SOCDEM!$B$108</c:f>
              <c:strCache>
                <c:ptCount val="1"/>
                <c:pt idx="0">
                  <c:v>skôr neprimerané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SOCDEM!$C$108:$O$108</c:f>
              <c:numCache>
                <c:formatCode>General</c:formatCode>
                <c:ptCount val="13"/>
                <c:pt idx="0" formatCode="0%">
                  <c:v>0.38588754134509373</c:v>
                </c:pt>
                <c:pt idx="2" formatCode="0%">
                  <c:v>0.33414043583535114</c:v>
                </c:pt>
                <c:pt idx="3" formatCode="0%">
                  <c:v>0.4291497975708502</c:v>
                </c:pt>
                <c:pt idx="5" formatCode="0%">
                  <c:v>0.5074626865671642</c:v>
                </c:pt>
                <c:pt idx="6" formatCode="0%">
                  <c:v>0.33971291866028708</c:v>
                </c:pt>
                <c:pt idx="7" formatCode="0%">
                  <c:v>0.35802469135802467</c:v>
                </c:pt>
                <c:pt idx="8" formatCode="0%">
                  <c:v>0.18333333333333332</c:v>
                </c:pt>
                <c:pt idx="10" formatCode="0%">
                  <c:v>0.45859872611464964</c:v>
                </c:pt>
                <c:pt idx="11" formatCode="0%">
                  <c:v>0.39142857142857146</c:v>
                </c:pt>
                <c:pt idx="12" formatCode="0%">
                  <c:v>0.35249999999999998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E19-48E9-8ABD-ECCA6FB08327}"/>
            </c:ext>
          </c:extLst>
        </c:ser>
        <c:ser>
          <c:idx val="3"/>
          <c:order val="3"/>
          <c:tx>
            <c:strRef>
              <c:f>SOCDEM!$B$109</c:f>
              <c:strCache>
                <c:ptCount val="1"/>
                <c:pt idx="0">
                  <c:v>úplne neprimerané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SOCDEM!$C$109:$O$109</c:f>
              <c:numCache>
                <c:formatCode>General</c:formatCode>
                <c:ptCount val="13"/>
                <c:pt idx="0" formatCode="0%">
                  <c:v>0.14884233737596472</c:v>
                </c:pt>
                <c:pt idx="2" formatCode="0%">
                  <c:v>0.13559322033898305</c:v>
                </c:pt>
                <c:pt idx="3" formatCode="0%">
                  <c:v>0.15991902834008098</c:v>
                </c:pt>
                <c:pt idx="5" formatCode="0%">
                  <c:v>0.1492537313432836</c:v>
                </c:pt>
                <c:pt idx="6" formatCode="0%">
                  <c:v>0.14832535885167464</c:v>
                </c:pt>
                <c:pt idx="7" formatCode="0%">
                  <c:v>0.1440329218106996</c:v>
                </c:pt>
                <c:pt idx="8" formatCode="0%">
                  <c:v>0.15833333333333333</c:v>
                </c:pt>
                <c:pt idx="10" formatCode="0%">
                  <c:v>0.15286624203821655</c:v>
                </c:pt>
                <c:pt idx="11" formatCode="0%">
                  <c:v>0.16285714285714284</c:v>
                </c:pt>
                <c:pt idx="12" formatCode="0%">
                  <c:v>0.13500000000000001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19-48E9-8ABD-ECCA6FB08327}"/>
            </c:ext>
          </c:extLst>
        </c:ser>
        <c:ser>
          <c:idx val="4"/>
          <c:order val="4"/>
          <c:tx>
            <c:strRef>
              <c:f>SOCDEM!$B$110</c:f>
              <c:strCache>
                <c:ptCount val="1"/>
                <c:pt idx="0">
                  <c:v>neviem posúdiť, je mi to jedno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SOCDEM!$C$110:$O$110</c:f>
              <c:numCache>
                <c:formatCode>General</c:formatCode>
                <c:ptCount val="13"/>
                <c:pt idx="0" formatCode="0%">
                  <c:v>7.2767364939360521E-2</c:v>
                </c:pt>
                <c:pt idx="2" formatCode="0%">
                  <c:v>7.0217917675544791E-2</c:v>
                </c:pt>
                <c:pt idx="3" formatCode="0%">
                  <c:v>7.4898785425101214E-2</c:v>
                </c:pt>
                <c:pt idx="5" formatCode="0%">
                  <c:v>1.7910447761194031E-2</c:v>
                </c:pt>
                <c:pt idx="6" formatCode="0%">
                  <c:v>4.784688995215311E-2</c:v>
                </c:pt>
                <c:pt idx="7" formatCode="0%">
                  <c:v>5.3497942386831275E-2</c:v>
                </c:pt>
                <c:pt idx="8" formatCode="0%">
                  <c:v>0.30833333333333335</c:v>
                </c:pt>
                <c:pt idx="10" formatCode="0%">
                  <c:v>7.0063694267515922E-2</c:v>
                </c:pt>
                <c:pt idx="11" formatCode="0%">
                  <c:v>7.7142857142857138E-2</c:v>
                </c:pt>
                <c:pt idx="12" formatCode="0%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E19-48E9-8ABD-ECCA6FB08327}"/>
            </c:ext>
          </c:extLst>
        </c:ser>
        <c:ser>
          <c:idx val="5"/>
          <c:order val="5"/>
          <c:tx>
            <c:strRef>
              <c:f>SOCDEM!$B$111</c:f>
              <c:strCache>
                <c:ptCount val="1"/>
                <c:pt idx="0">
                  <c:v>neviem, nechcem odpovedať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E19-48E9-8ABD-ECCA6FB08327}"/>
                </c:ext>
              </c:extLst>
            </c:dLbl>
            <c:dLbl>
              <c:idx val="6"/>
              <c:layout>
                <c:manualLayout>
                  <c:x val="7.1536548490619967E-3"/>
                  <c:y val="2.751615165602867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021-453F-B0E0-1C6882197A52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E19-48E9-8ABD-ECCA6FB08327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E19-48E9-8ABD-ECCA6FB083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13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  <c:pt idx="5">
                  <c:v>18-34 rokov</c:v>
                </c:pt>
                <c:pt idx="6">
                  <c:v>35-49 rokov</c:v>
                </c:pt>
                <c:pt idx="7">
                  <c:v>50-64 rokov</c:v>
                </c:pt>
                <c:pt idx="8">
                  <c:v>65 a viac rokov</c:v>
                </c:pt>
                <c:pt idx="10">
                  <c:v>ZŠ alebo SŠ bez maturity</c:v>
                </c:pt>
                <c:pt idx="11">
                  <c:v>SŠ s maturitou</c:v>
                </c:pt>
                <c:pt idx="12">
                  <c:v>VŠ</c:v>
                </c:pt>
              </c:strCache>
            </c:strRef>
          </c:cat>
          <c:val>
            <c:numRef>
              <c:f>SOCDEM!$C$111:$O$111</c:f>
              <c:numCache>
                <c:formatCode>General</c:formatCode>
                <c:ptCount val="13"/>
                <c:pt idx="0" formatCode="0%">
                  <c:v>1.3230429988974642E-2</c:v>
                </c:pt>
                <c:pt idx="2" formatCode="0%">
                  <c:v>1.4527845036319613E-2</c:v>
                </c:pt>
                <c:pt idx="3" formatCode="0%">
                  <c:v>1.2145748987854249E-2</c:v>
                </c:pt>
                <c:pt idx="6" formatCode="0%">
                  <c:v>1.4354066985645932E-2</c:v>
                </c:pt>
                <c:pt idx="7" formatCode="0%">
                  <c:v>1.2345679012345678E-2</c:v>
                </c:pt>
                <c:pt idx="8" formatCode="0%">
                  <c:v>0.05</c:v>
                </c:pt>
                <c:pt idx="10" formatCode="0%">
                  <c:v>2.5477707006369425E-2</c:v>
                </c:pt>
                <c:pt idx="11" formatCode="0%">
                  <c:v>1.714285714285714E-2</c:v>
                </c:pt>
                <c:pt idx="12" formatCode="0%">
                  <c:v>5.0000000000000001E-3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E19-48E9-8ABD-ECCA6FB0832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3"/>
        <c:overlap val="100"/>
        <c:axId val="1511669600"/>
        <c:axId val="1511672480"/>
      </c:barChart>
      <c:catAx>
        <c:axId val="1511669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72480"/>
        <c:crosses val="autoZero"/>
        <c:auto val="1"/>
        <c:lblAlgn val="ctr"/>
        <c:lblOffset val="100"/>
        <c:noMultiLvlLbl val="0"/>
      </c:catAx>
      <c:valAx>
        <c:axId val="1511672480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6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0101085861726815"/>
          <c:w val="1"/>
          <c:h val="9.89891413827318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  <c:userShapes r:id="rId5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Ulice!$B$107</c:f>
              <c:strCache>
                <c:ptCount val="1"/>
                <c:pt idx="0">
                  <c:v>úplne primerané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Ulice!$C$107:$H$107</c:f>
              <c:numCache>
                <c:formatCode>General</c:formatCode>
                <c:ptCount val="6"/>
                <c:pt idx="0" formatCode="0%">
                  <c:v>5.5126791620727672E-2</c:v>
                </c:pt>
                <c:pt idx="2" formatCode="0%">
                  <c:v>7.2727272727272724E-2</c:v>
                </c:pt>
                <c:pt idx="3" formatCode="0%">
                  <c:v>5.6768558951965066E-2</c:v>
                </c:pt>
                <c:pt idx="4" formatCode="0%">
                  <c:v>5.0925925925925923E-2</c:v>
                </c:pt>
                <c:pt idx="5" formatCode="0%">
                  <c:v>4.1322314049586771E-2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A2-407F-B92F-567B4C865C8D}"/>
            </c:ext>
          </c:extLst>
        </c:ser>
        <c:ser>
          <c:idx val="1"/>
          <c:order val="1"/>
          <c:tx>
            <c:strRef>
              <c:f>Ulice!$B$108</c:f>
              <c:strCache>
                <c:ptCount val="1"/>
                <c:pt idx="0">
                  <c:v>skôr primerané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Ulice!$C$108:$H$108</c:f>
              <c:numCache>
                <c:formatCode>General</c:formatCode>
                <c:ptCount val="6"/>
                <c:pt idx="0" formatCode="0%">
                  <c:v>0.32414553472987867</c:v>
                </c:pt>
                <c:pt idx="2" formatCode="0%">
                  <c:v>0.35909090909090907</c:v>
                </c:pt>
                <c:pt idx="3" formatCode="0%">
                  <c:v>0.34061135371179041</c:v>
                </c:pt>
                <c:pt idx="4" formatCode="0%">
                  <c:v>0.38425925925925924</c:v>
                </c:pt>
                <c:pt idx="5" formatCode="0%">
                  <c:v>0.2231404958677686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A2-407F-B92F-567B4C865C8D}"/>
            </c:ext>
          </c:extLst>
        </c:ser>
        <c:ser>
          <c:idx val="2"/>
          <c:order val="2"/>
          <c:tx>
            <c:strRef>
              <c:f>Ulice!$B$109</c:f>
              <c:strCache>
                <c:ptCount val="1"/>
                <c:pt idx="0">
                  <c:v>skôr neprimerané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Ulice!$C$109:$H$109</c:f>
              <c:numCache>
                <c:formatCode>General</c:formatCode>
                <c:ptCount val="6"/>
                <c:pt idx="0" formatCode="0%">
                  <c:v>0.38588754134509373</c:v>
                </c:pt>
                <c:pt idx="2" formatCode="0%">
                  <c:v>0.30454545454545451</c:v>
                </c:pt>
                <c:pt idx="3" formatCode="0%">
                  <c:v>0.36244541484716158</c:v>
                </c:pt>
                <c:pt idx="4" formatCode="0%">
                  <c:v>0.29166666666666669</c:v>
                </c:pt>
                <c:pt idx="5" formatCode="0%">
                  <c:v>0.56611570247933884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1A2-407F-B92F-567B4C865C8D}"/>
            </c:ext>
          </c:extLst>
        </c:ser>
        <c:ser>
          <c:idx val="3"/>
          <c:order val="3"/>
          <c:tx>
            <c:strRef>
              <c:f>Ulice!$B$110</c:f>
              <c:strCache>
                <c:ptCount val="1"/>
                <c:pt idx="0">
                  <c:v>úplne neprimerané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Ulice!$C$110:$H$110</c:f>
              <c:numCache>
                <c:formatCode>General</c:formatCode>
                <c:ptCount val="6"/>
                <c:pt idx="0" formatCode="0%">
                  <c:v>0.14884233737596472</c:v>
                </c:pt>
                <c:pt idx="2" formatCode="0%">
                  <c:v>0.15909090909090909</c:v>
                </c:pt>
                <c:pt idx="3" formatCode="0%">
                  <c:v>0.14410480349344978</c:v>
                </c:pt>
                <c:pt idx="4" formatCode="0%">
                  <c:v>0.17592592592592593</c:v>
                </c:pt>
                <c:pt idx="5" formatCode="0%">
                  <c:v>0.11983471074380166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1A2-407F-B92F-567B4C865C8D}"/>
            </c:ext>
          </c:extLst>
        </c:ser>
        <c:ser>
          <c:idx val="4"/>
          <c:order val="4"/>
          <c:tx>
            <c:strRef>
              <c:f>Ulice!$B$111</c:f>
              <c:strCache>
                <c:ptCount val="1"/>
                <c:pt idx="0">
                  <c:v>neviem posúdiť, je mi to jedno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Ulice!$C$111:$H$111</c:f>
              <c:numCache>
                <c:formatCode>General</c:formatCode>
                <c:ptCount val="6"/>
                <c:pt idx="0" formatCode="0%">
                  <c:v>7.2767364939360521E-2</c:v>
                </c:pt>
                <c:pt idx="2" formatCode="0%">
                  <c:v>8.6363636363636365E-2</c:v>
                </c:pt>
                <c:pt idx="3" formatCode="0%">
                  <c:v>8.7336244541484725E-2</c:v>
                </c:pt>
                <c:pt idx="4" formatCode="0%">
                  <c:v>8.3333333333333343E-2</c:v>
                </c:pt>
                <c:pt idx="5" formatCode="0%">
                  <c:v>3.71900826446281E-2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1A2-407F-B92F-567B4C865C8D}"/>
            </c:ext>
          </c:extLst>
        </c:ser>
        <c:ser>
          <c:idx val="5"/>
          <c:order val="5"/>
          <c:tx>
            <c:strRef>
              <c:f>Ulice!$B$112</c:f>
              <c:strCache>
                <c:ptCount val="1"/>
                <c:pt idx="0">
                  <c:v>neviem, nechcem odpovedať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1A2-407F-B92F-567B4C865C8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1A2-407F-B92F-567B4C865C8D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1A2-407F-B92F-567B4C865C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Ulice!$C$112:$H$112</c:f>
              <c:numCache>
                <c:formatCode>General</c:formatCode>
                <c:ptCount val="6"/>
                <c:pt idx="0" formatCode="0%">
                  <c:v>1.3230429988974642E-2</c:v>
                </c:pt>
                <c:pt idx="2" formatCode="0%">
                  <c:v>1.8181818181818181E-2</c:v>
                </c:pt>
                <c:pt idx="3" formatCode="0%">
                  <c:v>8.7336244541484712E-3</c:v>
                </c:pt>
                <c:pt idx="4" formatCode="0%">
                  <c:v>1.3888888888888888E-2</c:v>
                </c:pt>
                <c:pt idx="5" formatCode="0%">
                  <c:v>1.2396694214876033E-2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1A2-407F-B92F-567B4C865C8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3"/>
        <c:overlap val="100"/>
        <c:axId val="1511669600"/>
        <c:axId val="1511672480"/>
      </c:barChart>
      <c:catAx>
        <c:axId val="1511669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72480"/>
        <c:crosses val="autoZero"/>
        <c:auto val="1"/>
        <c:lblAlgn val="ctr"/>
        <c:lblOffset val="100"/>
        <c:noMultiLvlLbl val="0"/>
      </c:catAx>
      <c:valAx>
        <c:axId val="1511672480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6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8440581087103143"/>
          <c:w val="1"/>
          <c:h val="0.1155941891289685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  <c:userShapes r:id="rId5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808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ZAKLADNE!$H$8:$I$23</c:f>
              <c:multiLvlStrCache>
                <c:ptCount val="16"/>
                <c:lvl>
                  <c:pt idx="0">
                    <c:v>Háje</c:v>
                  </c:pt>
                  <c:pt idx="1">
                    <c:v>Lúky</c:v>
                  </c:pt>
                  <c:pt idx="2">
                    <c:v>Dvory</c:v>
                  </c:pt>
                  <c:pt idx="3">
                    <c:v>Nové</c:v>
                  </c:pt>
                  <c:pt idx="5">
                    <c:v>Muž</c:v>
                  </c:pt>
                  <c:pt idx="6">
                    <c:v>Žena</c:v>
                  </c:pt>
                  <c:pt idx="8">
                    <c:v>18-34</c:v>
                  </c:pt>
                  <c:pt idx="9">
                    <c:v>35-49</c:v>
                  </c:pt>
                  <c:pt idx="10">
                    <c:v>50-64</c:v>
                  </c:pt>
                  <c:pt idx="11">
                    <c:v>65 a viac</c:v>
                  </c:pt>
                  <c:pt idx="13">
                    <c:v>ZŠ alebo SŠ bez maturity</c:v>
                  </c:pt>
                  <c:pt idx="14">
                    <c:v>SŠ s maturitou</c:v>
                  </c:pt>
                  <c:pt idx="15">
                    <c:v>VŠ</c:v>
                  </c:pt>
                </c:lvl>
                <c:lvl>
                  <c:pt idx="0">
                    <c:v>Miestna časť</c:v>
                  </c:pt>
                  <c:pt idx="5">
                    <c:v>Pohlavie</c:v>
                  </c:pt>
                  <c:pt idx="8">
                    <c:v>Vek</c:v>
                  </c:pt>
                  <c:pt idx="13">
                    <c:v>Vzdelanie</c:v>
                  </c:pt>
                </c:lvl>
              </c:multiLvlStrCache>
            </c:multiLvlStrRef>
          </c:cat>
          <c:val>
            <c:numRef>
              <c:f>ZAKLADNE!$J$8:$J$23</c:f>
              <c:numCache>
                <c:formatCode>0.0%</c:formatCode>
                <c:ptCount val="16"/>
                <c:pt idx="0">
                  <c:v>0.24600000000000002</c:v>
                </c:pt>
                <c:pt idx="1">
                  <c:v>0.25700000000000001</c:v>
                </c:pt>
                <c:pt idx="2">
                  <c:v>0.23600000000000002</c:v>
                </c:pt>
                <c:pt idx="3">
                  <c:v>0.26100000000000001</c:v>
                </c:pt>
                <c:pt idx="5">
                  <c:v>0.47100000000000003</c:v>
                </c:pt>
                <c:pt idx="6">
                  <c:v>0.52900000000000003</c:v>
                </c:pt>
                <c:pt idx="8">
                  <c:v>0.36299999999999999</c:v>
                </c:pt>
                <c:pt idx="9">
                  <c:v>0.23300000000000001</c:v>
                </c:pt>
                <c:pt idx="10">
                  <c:v>0.27800000000000002</c:v>
                </c:pt>
                <c:pt idx="11">
                  <c:v>0.126</c:v>
                </c:pt>
                <c:pt idx="13">
                  <c:v>0.17499999999999999</c:v>
                </c:pt>
                <c:pt idx="14">
                  <c:v>0.38200000000000001</c:v>
                </c:pt>
                <c:pt idx="15">
                  <c:v>0.44299999999999995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EB-4B2E-AB88-2E4F82C7CC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594857215"/>
        <c:axId val="594850015"/>
      </c:barChart>
      <c:catAx>
        <c:axId val="594857215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594850015"/>
        <c:crosses val="autoZero"/>
        <c:auto val="1"/>
        <c:lblAlgn val="ctr"/>
        <c:lblOffset val="100"/>
        <c:noMultiLvlLbl val="0"/>
      </c:catAx>
      <c:valAx>
        <c:axId val="594850015"/>
        <c:scaling>
          <c:orientation val="minMax"/>
          <c:max val="1"/>
        </c:scaling>
        <c:delete val="0"/>
        <c:axPos val="t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594857215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 sz="16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374474797435404"/>
          <c:y val="5.911821506275948E-2"/>
          <c:w val="0.8676368263742853"/>
          <c:h val="0.653655482722942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SOCDEM!$B$3</c:f>
              <c:strCache>
                <c:ptCount val="1"/>
                <c:pt idx="0">
                  <c:v>Parkovanie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SOCDEM!$C$3:$O$3</c:f>
              <c:numCache>
                <c:formatCode>General</c:formatCode>
                <c:ptCount val="5"/>
                <c:pt idx="0" formatCode="0%">
                  <c:v>0.50150150150150152</c:v>
                </c:pt>
                <c:pt idx="2" formatCode="0%">
                  <c:v>0.48571428571428571</c:v>
                </c:pt>
                <c:pt idx="3" formatCode="0%">
                  <c:v>0.53280839895013121</c:v>
                </c:pt>
                <c:pt idx="4" formatCode="0%">
                  <c:v>0.48081264108352145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B7A2-4E2A-B0B9-04E1A9284E8A}"/>
            </c:ext>
          </c:extLst>
        </c:ser>
        <c:ser>
          <c:idx val="1"/>
          <c:order val="1"/>
          <c:tx>
            <c:strRef>
              <c:f>SOCDEM!$B$4</c:f>
              <c:strCache>
                <c:ptCount val="1"/>
                <c:pt idx="0">
                  <c:v>Cesty, chodníky</c:v>
                </c:pt>
              </c:strCache>
            </c:strRef>
          </c:tx>
          <c:spPr>
            <a:solidFill>
              <a:srgbClr val="ED7D31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SOCDEM!$C$4:$O$4</c:f>
              <c:numCache>
                <c:formatCode>General</c:formatCode>
                <c:ptCount val="5"/>
                <c:pt idx="0" formatCode="0%">
                  <c:v>0.2162162162162162</c:v>
                </c:pt>
                <c:pt idx="2" formatCode="0%">
                  <c:v>0.17142857142857143</c:v>
                </c:pt>
                <c:pt idx="3" formatCode="0%">
                  <c:v>0.20997375328083989</c:v>
                </c:pt>
                <c:pt idx="4" formatCode="0%">
                  <c:v>0.23927765237020318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B7A2-4E2A-B0B9-04E1A9284E8A}"/>
            </c:ext>
          </c:extLst>
        </c:ser>
        <c:ser>
          <c:idx val="2"/>
          <c:order val="2"/>
          <c:tx>
            <c:strRef>
              <c:f>SOCDEM!$B$5</c:f>
              <c:strCache>
                <c:ptCount val="1"/>
                <c:pt idx="0">
                  <c:v>Zeleň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SOCDEM!$C$5:$O$5</c:f>
              <c:numCache>
                <c:formatCode>General</c:formatCode>
                <c:ptCount val="5"/>
                <c:pt idx="0" formatCode="0%">
                  <c:v>0.10510510510510511</c:v>
                </c:pt>
                <c:pt idx="2" formatCode="0%">
                  <c:v>9.1428571428571428E-2</c:v>
                </c:pt>
                <c:pt idx="3" formatCode="0%">
                  <c:v>9.9737532808398963E-2</c:v>
                </c:pt>
                <c:pt idx="4" formatCode="0%">
                  <c:v>0.11512415349887134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B7A2-4E2A-B0B9-04E1A9284E8A}"/>
            </c:ext>
          </c:extLst>
        </c:ser>
        <c:ser>
          <c:idx val="3"/>
          <c:order val="3"/>
          <c:tx>
            <c:strRef>
              <c:f>SOCDEM!$B$6</c:f>
              <c:strCache>
                <c:ptCount val="1"/>
                <c:pt idx="0">
                  <c:v>Nič, nie som nespokojná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SOCDEM!$C$6:$O$6</c:f>
              <c:numCache>
                <c:formatCode>General</c:formatCode>
                <c:ptCount val="5"/>
                <c:pt idx="0" formatCode="0%">
                  <c:v>7.9079079079079073E-2</c:v>
                </c:pt>
                <c:pt idx="2" formatCode="0%">
                  <c:v>8.5714285714285715E-2</c:v>
                </c:pt>
                <c:pt idx="3" formatCode="0%">
                  <c:v>8.1364829396325444E-2</c:v>
                </c:pt>
                <c:pt idx="4" formatCode="0%">
                  <c:v>7.4492099322799099E-2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B7A2-4E2A-B0B9-04E1A9284E8A}"/>
            </c:ext>
          </c:extLst>
        </c:ser>
        <c:ser>
          <c:idx val="4"/>
          <c:order val="4"/>
          <c:tx>
            <c:strRef>
              <c:f>SOCDEM!$B$7</c:f>
              <c:strCache>
                <c:ptCount val="1"/>
                <c:pt idx="0">
                  <c:v>Čistota sídliska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SOCDEM!$C$7:$O$7</c:f>
              <c:numCache>
                <c:formatCode>General</c:formatCode>
                <c:ptCount val="5"/>
                <c:pt idx="0" formatCode="0%">
                  <c:v>7.6076076076076082E-2</c:v>
                </c:pt>
                <c:pt idx="2" formatCode="0%">
                  <c:v>3.428571428571428E-2</c:v>
                </c:pt>
                <c:pt idx="3" formatCode="0%">
                  <c:v>5.2493438320209973E-2</c:v>
                </c:pt>
                <c:pt idx="4" formatCode="0%">
                  <c:v>0.11286681715575622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B7A2-4E2A-B0B9-04E1A9284E8A}"/>
            </c:ext>
          </c:extLst>
        </c:ser>
        <c:ser>
          <c:idx val="5"/>
          <c:order val="5"/>
          <c:tx>
            <c:strRef>
              <c:f>SOCDEM!$B$8</c:f>
              <c:strCache>
                <c:ptCount val="1"/>
                <c:pt idx="0">
                  <c:v>Električka - dokončovacie práce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SOCDEM!$C$8:$O$8</c:f>
              <c:numCache>
                <c:formatCode>General</c:formatCode>
                <c:ptCount val="5"/>
                <c:pt idx="0" formatCode="0%">
                  <c:v>7.3073073073073078E-2</c:v>
                </c:pt>
                <c:pt idx="2" formatCode="0%">
                  <c:v>4.5714285714285714E-2</c:v>
                </c:pt>
                <c:pt idx="3" formatCode="0%">
                  <c:v>8.3989501312335957E-2</c:v>
                </c:pt>
                <c:pt idx="4" formatCode="0%">
                  <c:v>7.4492099322799099E-2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B7A2-4E2A-B0B9-04E1A9284E8A}"/>
            </c:ext>
          </c:extLst>
        </c:ser>
        <c:ser>
          <c:idx val="6"/>
          <c:order val="6"/>
          <c:tx>
            <c:strRef>
              <c:f>SOCDEM!$B$9</c:f>
              <c:strCache>
                <c:ptCount val="1"/>
                <c:pt idx="0">
                  <c:v>Doprava, MHD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SOCDEM!$C$9:$O$9</c:f>
              <c:numCache>
                <c:formatCode>General</c:formatCode>
                <c:ptCount val="5"/>
                <c:pt idx="0" formatCode="0%">
                  <c:v>6.6066066066066076E-2</c:v>
                </c:pt>
                <c:pt idx="2" formatCode="0%">
                  <c:v>2.8571428571428571E-2</c:v>
                </c:pt>
                <c:pt idx="3" formatCode="0%">
                  <c:v>5.2493438320209973E-2</c:v>
                </c:pt>
                <c:pt idx="4" formatCode="0%">
                  <c:v>9.2550790067720087E-2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6-B7A2-4E2A-B0B9-04E1A9284E8A}"/>
            </c:ext>
          </c:extLst>
        </c:ser>
        <c:ser>
          <c:idx val="7"/>
          <c:order val="7"/>
          <c:tx>
            <c:strRef>
              <c:f>SOCDEM!$B$10</c:f>
              <c:strCache>
                <c:ptCount val="1"/>
                <c:pt idx="0">
                  <c:v>Nedostavaný most pri Technopole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SOCDEM!$C$10:$O$10</c:f>
              <c:numCache>
                <c:formatCode>General</c:formatCode>
                <c:ptCount val="5"/>
                <c:pt idx="0" formatCode="0%">
                  <c:v>6.2062062062062058E-2</c:v>
                </c:pt>
                <c:pt idx="2" formatCode="0%">
                  <c:v>3.428571428571428E-2</c:v>
                </c:pt>
                <c:pt idx="3" formatCode="0%">
                  <c:v>5.2493438320209973E-2</c:v>
                </c:pt>
                <c:pt idx="4" formatCode="0%">
                  <c:v>8.1264108352144468E-2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7-B7A2-4E2A-B0B9-04E1A9284E8A}"/>
            </c:ext>
          </c:extLst>
        </c:ser>
        <c:ser>
          <c:idx val="8"/>
          <c:order val="8"/>
          <c:tx>
            <c:strRef>
              <c:f>SOCDEM!$B$11</c:f>
              <c:strCache>
                <c:ptCount val="1"/>
                <c:pt idx="0">
                  <c:v>Terasy - zlý stav</c:v>
                </c:pt>
              </c:strCache>
            </c:strRef>
          </c:tx>
          <c:spPr>
            <a:solidFill>
              <a:srgbClr val="CCFF3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SOCDEM!$C$11:$O$11</c:f>
              <c:numCache>
                <c:formatCode>General</c:formatCode>
                <c:ptCount val="5"/>
                <c:pt idx="0" formatCode="0%">
                  <c:v>5.1051051051051052E-2</c:v>
                </c:pt>
                <c:pt idx="2" formatCode="0%">
                  <c:v>5.1428571428571435E-2</c:v>
                </c:pt>
                <c:pt idx="3" formatCode="0%">
                  <c:v>4.1994750656167978E-2</c:v>
                </c:pt>
                <c:pt idx="4" formatCode="0%">
                  <c:v>5.8690744920993222E-2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8-B7A2-4E2A-B0B9-04E1A9284E8A}"/>
            </c:ext>
          </c:extLst>
        </c:ser>
        <c:ser>
          <c:idx val="9"/>
          <c:order val="9"/>
          <c:tx>
            <c:strRef>
              <c:f>SOCDEM!$B$12</c:f>
              <c:strCache>
                <c:ptCount val="1"/>
                <c:pt idx="0">
                  <c:v>Bezdomov, narkomani, asociáli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SOCDEM!$C$12:$O$12</c:f>
              <c:numCache>
                <c:formatCode>General</c:formatCode>
                <c:ptCount val="5"/>
                <c:pt idx="0" formatCode="0%">
                  <c:v>4.4044044044044044E-2</c:v>
                </c:pt>
                <c:pt idx="2" formatCode="0%">
                  <c:v>2.2857142857142857E-2</c:v>
                </c:pt>
                <c:pt idx="3" formatCode="0%">
                  <c:v>4.4619422572178477E-2</c:v>
                </c:pt>
                <c:pt idx="4" formatCode="0%">
                  <c:v>5.1918735891647853E-2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9-B7A2-4E2A-B0B9-04E1A9284E8A}"/>
            </c:ext>
          </c:extLst>
        </c:ser>
        <c:ser>
          <c:idx val="10"/>
          <c:order val="10"/>
          <c:tx>
            <c:strRef>
              <c:f>SOCDEM!$B$13</c:f>
              <c:strCache>
                <c:ptCount val="1"/>
                <c:pt idx="0">
                  <c:v>Bezpečnosť</c:v>
                </c:pt>
              </c:strCache>
            </c:strRef>
          </c:tx>
          <c:spPr>
            <a:solidFill>
              <a:srgbClr val="FFC000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SOCDEM!$C$13:$O$13</c:f>
              <c:numCache>
                <c:formatCode>General</c:formatCode>
                <c:ptCount val="5"/>
                <c:pt idx="0" formatCode="0%">
                  <c:v>3.7037037037037035E-2</c:v>
                </c:pt>
                <c:pt idx="2" formatCode="0%">
                  <c:v>1.714285714285714E-2</c:v>
                </c:pt>
                <c:pt idx="3" formatCode="0%">
                  <c:v>3.937007874015748E-2</c:v>
                </c:pt>
                <c:pt idx="4" formatCode="0%">
                  <c:v>4.2889390519187359E-2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A-B7A2-4E2A-B0B9-04E1A9284E8A}"/>
            </c:ext>
          </c:extLst>
        </c:ser>
        <c:ser>
          <c:idx val="11"/>
          <c:order val="11"/>
          <c:tx>
            <c:strRef>
              <c:f>SOCDEM!$B$14</c:f>
              <c:strCache>
                <c:ptCount val="1"/>
                <c:pt idx="0">
                  <c:v>Cyklotrasy - zlé značenie, málo</c:v>
                </c:pt>
              </c:strCache>
            </c:strRef>
          </c:tx>
          <c:spPr>
            <a:solidFill>
              <a:srgbClr val="FFCC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SOCDEM!$C$14:$O$14</c:f>
              <c:numCache>
                <c:formatCode>General</c:formatCode>
                <c:ptCount val="5"/>
                <c:pt idx="0" formatCode="0%">
                  <c:v>3.7037037037037035E-2</c:v>
                </c:pt>
                <c:pt idx="2" formatCode="0%">
                  <c:v>0.08</c:v>
                </c:pt>
                <c:pt idx="3" formatCode="0%">
                  <c:v>1.8372703412073491E-2</c:v>
                </c:pt>
                <c:pt idx="4" formatCode="0%">
                  <c:v>3.6117381489841983E-2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B-B7A2-4E2A-B0B9-04E1A9284E8A}"/>
            </c:ext>
          </c:extLst>
        </c:ser>
        <c:ser>
          <c:idx val="12"/>
          <c:order val="12"/>
          <c:tx>
            <c:strRef>
              <c:f>SOCDEM!$B$15</c:f>
              <c:strCache>
                <c:ptCount val="1"/>
                <c:pt idx="0">
                  <c:v>Psíčkari</c:v>
                </c:pt>
              </c:strCache>
            </c:strRef>
          </c:tx>
          <c:spPr>
            <a:solidFill>
              <a:srgbClr val="ED7D31">
                <a:lumMod val="5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SOCDEM!$C$15:$O$15</c:f>
              <c:numCache>
                <c:formatCode>General</c:formatCode>
                <c:ptCount val="5"/>
                <c:pt idx="0" formatCode="0%">
                  <c:v>3.5035035035035036E-2</c:v>
                </c:pt>
                <c:pt idx="2" formatCode="0%">
                  <c:v>1.1428571428571429E-2</c:v>
                </c:pt>
                <c:pt idx="3" formatCode="0%">
                  <c:v>3.937007874015748E-2</c:v>
                </c:pt>
                <c:pt idx="4" formatCode="0%">
                  <c:v>4.0632054176072234E-2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C-B7A2-4E2A-B0B9-04E1A9284E8A}"/>
            </c:ext>
          </c:extLst>
        </c:ser>
        <c:ser>
          <c:idx val="13"/>
          <c:order val="13"/>
          <c:tx>
            <c:strRef>
              <c:f>SOCDEM!$B$16</c:f>
              <c:strCache>
                <c:ptCount val="1"/>
                <c:pt idx="0">
                  <c:v>Športoviská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SOCDEM!$C$16:$O$16</c:f>
              <c:numCache>
                <c:formatCode>General</c:formatCode>
                <c:ptCount val="5"/>
                <c:pt idx="0" formatCode="0%">
                  <c:v>3.3033033033033038E-2</c:v>
                </c:pt>
                <c:pt idx="2" formatCode="0%">
                  <c:v>2.8571428571428571E-2</c:v>
                </c:pt>
                <c:pt idx="3" formatCode="0%">
                  <c:v>2.6246719160104987E-2</c:v>
                </c:pt>
                <c:pt idx="4" formatCode="0%">
                  <c:v>4.0632054176072234E-2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D-B7A2-4E2A-B0B9-04E1A9284E8A}"/>
            </c:ext>
          </c:extLst>
        </c:ser>
        <c:ser>
          <c:idx val="14"/>
          <c:order val="14"/>
          <c:tx>
            <c:strRef>
              <c:f>SOCDEM!$B$17</c:f>
              <c:strCache>
                <c:ptCount val="1"/>
                <c:pt idx="0">
                  <c:v>Smetné koše, odpad - málo odvozov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SOCDEM!$C$17:$O$17</c:f>
              <c:numCache>
                <c:formatCode>General</c:formatCode>
                <c:ptCount val="5"/>
                <c:pt idx="0" formatCode="0%">
                  <c:v>2.8028028028028028E-2</c:v>
                </c:pt>
                <c:pt idx="2" formatCode="0%">
                  <c:v>1.1428571428571429E-2</c:v>
                </c:pt>
                <c:pt idx="3" formatCode="0%">
                  <c:v>2.6246719160104987E-2</c:v>
                </c:pt>
                <c:pt idx="4" formatCode="0%">
                  <c:v>3.6117381489841983E-2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E-B7A2-4E2A-B0B9-04E1A9284E8A}"/>
            </c:ext>
          </c:extLst>
        </c:ser>
        <c:ser>
          <c:idx val="15"/>
          <c:order val="15"/>
          <c:tx>
            <c:strRef>
              <c:f>SOCDEM!$B$18</c:f>
              <c:strCache>
                <c:ptCount val="1"/>
                <c:pt idx="0">
                  <c:v>Detské ihriská</c:v>
                </c:pt>
              </c:strCache>
            </c:strRef>
          </c:tx>
          <c:spPr>
            <a:solidFill>
              <a:srgbClr val="CCCC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SOCDEM!$C$18:$O$18</c:f>
              <c:numCache>
                <c:formatCode>General</c:formatCode>
                <c:ptCount val="5"/>
                <c:pt idx="0" formatCode="0%">
                  <c:v>2.5025025025025027E-2</c:v>
                </c:pt>
                <c:pt idx="2" formatCode="0%">
                  <c:v>1.1428571428571429E-2</c:v>
                </c:pt>
                <c:pt idx="3" formatCode="0%">
                  <c:v>2.3622047244094488E-2</c:v>
                </c:pt>
                <c:pt idx="4" formatCode="0%">
                  <c:v>3.160270880361174E-2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F-B7A2-4E2A-B0B9-04E1A9284E8A}"/>
            </c:ext>
          </c:extLst>
        </c:ser>
        <c:ser>
          <c:idx val="16"/>
          <c:order val="16"/>
          <c:tx>
            <c:strRef>
              <c:f>SOCDEM!$B$19</c:f>
              <c:strCache>
                <c:ptCount val="1"/>
                <c:pt idx="0">
                  <c:v>Hustota výstavby</c:v>
                </c:pt>
              </c:strCache>
            </c:strRef>
          </c:tx>
          <c:spPr>
            <a:solidFill>
              <a:srgbClr val="4472C4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SOCDEM!$C$19:$O$19</c:f>
              <c:numCache>
                <c:formatCode>General</c:formatCode>
                <c:ptCount val="5"/>
                <c:pt idx="0" formatCode="0%">
                  <c:v>2.2022022022022022E-2</c:v>
                </c:pt>
                <c:pt idx="2" formatCode="0%">
                  <c:v>1.714285714285714E-2</c:v>
                </c:pt>
                <c:pt idx="3" formatCode="0%">
                  <c:v>2.6246719160104987E-2</c:v>
                </c:pt>
                <c:pt idx="4" formatCode="0%">
                  <c:v>2.0316027088036117E-2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0-B7A2-4E2A-B0B9-04E1A9284E8A}"/>
            </c:ext>
          </c:extLst>
        </c:ser>
        <c:ser>
          <c:idx val="17"/>
          <c:order val="17"/>
          <c:tx>
            <c:strRef>
              <c:f>SOCDEM!$B$20</c:f>
              <c:strCache>
                <c:ptCount val="1"/>
                <c:pt idx="0">
                  <c:v>Križovatky, kruháče</c:v>
                </c:pt>
              </c:strCache>
            </c:strRef>
          </c:tx>
          <c:spPr>
            <a:solidFill>
              <a:srgbClr val="CC00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SOCDEM!$C$20:$O$20</c:f>
              <c:numCache>
                <c:formatCode>General</c:formatCode>
                <c:ptCount val="5"/>
                <c:pt idx="0" formatCode="0%">
                  <c:v>2.1021021021021023E-2</c:v>
                </c:pt>
                <c:pt idx="2" formatCode="0%">
                  <c:v>1.1428571428571429E-2</c:v>
                </c:pt>
                <c:pt idx="3" formatCode="0%">
                  <c:v>1.3123359580052493E-2</c:v>
                </c:pt>
                <c:pt idx="4" formatCode="0%">
                  <c:v>3.160270880361174E-2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1-B7A2-4E2A-B0B9-04E1A9284E8A}"/>
            </c:ext>
          </c:extLst>
        </c:ser>
        <c:ser>
          <c:idx val="18"/>
          <c:order val="18"/>
          <c:tx>
            <c:strRef>
              <c:f>SOCDEM!$B$21</c:f>
              <c:strCache>
                <c:ptCount val="1"/>
                <c:pt idx="0">
                  <c:v>Nedostatok služieb, obchodov</c:v>
                </c:pt>
              </c:strCache>
            </c:strRef>
          </c:tx>
          <c:spPr>
            <a:solidFill>
              <a:srgbClr val="00FF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SOCDEM!$C$21:$O$21</c:f>
              <c:numCache>
                <c:formatCode>General</c:formatCode>
                <c:ptCount val="5"/>
                <c:pt idx="0" formatCode="0%">
                  <c:v>2.0020020020020023E-2</c:v>
                </c:pt>
                <c:pt idx="2" formatCode="0%">
                  <c:v>1.1428571428571429E-2</c:v>
                </c:pt>
                <c:pt idx="3" formatCode="0%">
                  <c:v>2.0997375328083989E-2</c:v>
                </c:pt>
                <c:pt idx="4" formatCode="0%">
                  <c:v>2.2573363431151242E-2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2-B7A2-4E2A-B0B9-04E1A9284E8A}"/>
            </c:ext>
          </c:extLst>
        </c:ser>
        <c:ser>
          <c:idx val="19"/>
          <c:order val="19"/>
          <c:tx>
            <c:strRef>
              <c:f>SOCDEM!$B$22</c:f>
              <c:strCache>
                <c:ptCount val="1"/>
                <c:pt idx="0">
                  <c:v>Iné</c:v>
                </c:pt>
              </c:strCache>
            </c:strRef>
          </c:tx>
          <c:spPr>
            <a:solidFill>
              <a:srgbClr val="ED7D31">
                <a:lumMod val="20000"/>
                <a:lumOff val="8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SOCDEM!$C$22:$O$22</c:f>
              <c:numCache>
                <c:formatCode>General</c:formatCode>
                <c:ptCount val="5"/>
                <c:pt idx="0" formatCode="0%">
                  <c:v>0.23123123123123124</c:v>
                </c:pt>
                <c:pt idx="2" formatCode="0%">
                  <c:v>0.19428571428571428</c:v>
                </c:pt>
                <c:pt idx="3" formatCode="0%">
                  <c:v>0.2125984251968504</c:v>
                </c:pt>
                <c:pt idx="4" formatCode="0%">
                  <c:v>0.26185101580135439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3-B7A2-4E2A-B0B9-04E1A9284E8A}"/>
            </c:ext>
          </c:extLst>
        </c:ser>
        <c:ser>
          <c:idx val="20"/>
          <c:order val="20"/>
          <c:tx>
            <c:strRef>
              <c:f>SOCDEM!$B$23</c:f>
              <c:strCache>
                <c:ptCount val="1"/>
                <c:pt idx="0">
                  <c:v>Neviem</c:v>
                </c:pt>
              </c:strCache>
            </c:strRef>
          </c:tx>
          <c:spPr>
            <a:solidFill>
              <a:sysClr val="window" lastClr="FFFFFF">
                <a:lumMod val="75000"/>
              </a:sysClr>
            </a:solidFill>
            <a:ln>
              <a:noFill/>
            </a:ln>
            <a:effectLst/>
          </c:spPr>
          <c:invertIfNegative val="0"/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7A2-4E2A-B0B9-04E1A9284E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SOCDEM!$C$23:$O$23</c:f>
              <c:numCache>
                <c:formatCode>General</c:formatCode>
                <c:ptCount val="5"/>
                <c:pt idx="0" formatCode="0%">
                  <c:v>7.0070070070070069E-3</c:v>
                </c:pt>
                <c:pt idx="2" formatCode="0%">
                  <c:v>2.2857142857142857E-2</c:v>
                </c:pt>
                <c:pt idx="3" formatCode="0%">
                  <c:v>5.2493438320209973E-3</c:v>
                </c:pt>
                <c:pt idx="4" formatCode="0%">
                  <c:v>2.257336343115124E-3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6-B7A2-4E2A-B0B9-04E1A9284E8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"/>
        <c:overlap val="100"/>
        <c:axId val="1626584143"/>
        <c:axId val="1626587503"/>
        <c:extLst>
          <c:ext xmlns:c15="http://schemas.microsoft.com/office/drawing/2012/chart" uri="{02D57815-91ED-43cb-92C2-25804820EDAC}">
            <c15:filteredBarSeries>
              <c15:ser>
                <c:idx val="21"/>
                <c:order val="21"/>
                <c:tx>
                  <c:strRef>
                    <c:extLst>
                      <c:ext uri="{02D57815-91ED-43cb-92C2-25804820EDAC}">
                        <c15:formulaRef>
                          <c15:sqref>SOCDEM!#REF!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solidFill>
                    <a:schemeClr val="accent4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400" b="1" i="0" u="none" strike="noStrike" kern="1200" baseline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sk-SK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SOCDEM!$C$2:$O$2</c15:sqref>
                        </c15:formulaRef>
                      </c:ext>
                    </c:extLst>
                    <c:strCache>
                      <c:ptCount val="13"/>
                      <c:pt idx="0">
                        <c:v>Prieskumná vzorka</c:v>
                      </c:pt>
                      <c:pt idx="2">
                        <c:v>Muž</c:v>
                      </c:pt>
                      <c:pt idx="3">
                        <c:v>Žena</c:v>
                      </c:pt>
                      <c:pt idx="5">
                        <c:v>18-34 rokov</c:v>
                      </c:pt>
                      <c:pt idx="6">
                        <c:v>35-49 rokov</c:v>
                      </c:pt>
                      <c:pt idx="7">
                        <c:v>50-64 rokov</c:v>
                      </c:pt>
                      <c:pt idx="8">
                        <c:v>65 a viac rokov</c:v>
                      </c:pt>
                      <c:pt idx="10">
                        <c:v>ZŠ alebo SŠ bez maturity</c:v>
                      </c:pt>
                      <c:pt idx="11">
                        <c:v>SŠ s maturitou</c:v>
                      </c:pt>
                      <c:pt idx="12">
                        <c:v>VŠ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SOCDEM!#REF!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7-B7A2-4E2A-B0B9-04E1A9284E8A}"/>
                  </c:ext>
                </c:extLst>
              </c15:ser>
            </c15:filteredBarSeries>
          </c:ext>
        </c:extLst>
      </c:barChart>
      <c:catAx>
        <c:axId val="162658414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626587503"/>
        <c:crosses val="autoZero"/>
        <c:auto val="1"/>
        <c:lblAlgn val="ctr"/>
        <c:lblOffset val="100"/>
        <c:noMultiLvlLbl val="0"/>
      </c:catAx>
      <c:valAx>
        <c:axId val="1626587503"/>
        <c:scaling>
          <c:orientation val="minMax"/>
          <c:max val="2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6265841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</c:legendEntry>
      <c:layout>
        <c:manualLayout>
          <c:xMode val="edge"/>
          <c:yMode val="edge"/>
          <c:x val="5.1425089250778121E-2"/>
          <c:y val="0.76073559549275893"/>
          <c:w val="0.94772531892102951"/>
          <c:h val="0.2392644045072409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  <c:extLst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39100858505957"/>
          <c:y val="5.911821506275948E-2"/>
          <c:w val="0.86688478193315155"/>
          <c:h val="0.653655482722942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Ulice!$B$3</c:f>
              <c:strCache>
                <c:ptCount val="1"/>
                <c:pt idx="0">
                  <c:v>Parkovanie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Ulice!$C$3:$H$3</c:f>
              <c:numCache>
                <c:formatCode>General</c:formatCode>
                <c:ptCount val="6"/>
                <c:pt idx="0" formatCode="0%">
                  <c:v>0.50150150150150152</c:v>
                </c:pt>
                <c:pt idx="2" formatCode="0%">
                  <c:v>0.47346938775510206</c:v>
                </c:pt>
                <c:pt idx="3" formatCode="0%">
                  <c:v>0.50194552529182879</c:v>
                </c:pt>
                <c:pt idx="4" formatCode="0%">
                  <c:v>0.38559322033898302</c:v>
                </c:pt>
                <c:pt idx="5" formatCode="0%">
                  <c:v>0.63218390804597702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6E-480A-A8F7-E8C72D856B8A}"/>
            </c:ext>
          </c:extLst>
        </c:ser>
        <c:ser>
          <c:idx val="1"/>
          <c:order val="1"/>
          <c:tx>
            <c:strRef>
              <c:f>Ulice!$B$4</c:f>
              <c:strCache>
                <c:ptCount val="1"/>
                <c:pt idx="0">
                  <c:v>Cesty, chodníky</c:v>
                </c:pt>
              </c:strCache>
            </c:strRef>
          </c:tx>
          <c:spPr>
            <a:solidFill>
              <a:srgbClr val="ED7D31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Ulice!$C$4:$H$4</c:f>
              <c:numCache>
                <c:formatCode>General</c:formatCode>
                <c:ptCount val="6"/>
                <c:pt idx="0" formatCode="0%">
                  <c:v>0.2162162162162162</c:v>
                </c:pt>
                <c:pt idx="2" formatCode="0%">
                  <c:v>0.27346938775510204</c:v>
                </c:pt>
                <c:pt idx="3" formatCode="0%">
                  <c:v>0.20622568093385216</c:v>
                </c:pt>
                <c:pt idx="4" formatCode="0%">
                  <c:v>0.25423728813559321</c:v>
                </c:pt>
                <c:pt idx="5" formatCode="0%">
                  <c:v>0.13793103448275862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6E-480A-A8F7-E8C72D856B8A}"/>
            </c:ext>
          </c:extLst>
        </c:ser>
        <c:ser>
          <c:idx val="2"/>
          <c:order val="2"/>
          <c:tx>
            <c:strRef>
              <c:f>Ulice!$B$5</c:f>
              <c:strCache>
                <c:ptCount val="1"/>
                <c:pt idx="0">
                  <c:v>Zeleň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Ulice!$C$5:$H$5</c:f>
              <c:numCache>
                <c:formatCode>General</c:formatCode>
                <c:ptCount val="6"/>
                <c:pt idx="0" formatCode="0%">
                  <c:v>0.10510510510510511</c:v>
                </c:pt>
                <c:pt idx="2" formatCode="0%">
                  <c:v>0.14285714285714288</c:v>
                </c:pt>
                <c:pt idx="3" formatCode="0%">
                  <c:v>0.12062256809338522</c:v>
                </c:pt>
                <c:pt idx="4" formatCode="0%">
                  <c:v>0.1271186440677966</c:v>
                </c:pt>
                <c:pt idx="5" formatCode="0%">
                  <c:v>3.4482758620689655E-2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36E-480A-A8F7-E8C72D856B8A}"/>
            </c:ext>
          </c:extLst>
        </c:ser>
        <c:ser>
          <c:idx val="3"/>
          <c:order val="3"/>
          <c:tx>
            <c:strRef>
              <c:f>Ulice!$B$6</c:f>
              <c:strCache>
                <c:ptCount val="1"/>
                <c:pt idx="0">
                  <c:v>Nič, nie som nespokojná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Ulice!$C$6:$H$6</c:f>
              <c:numCache>
                <c:formatCode>General</c:formatCode>
                <c:ptCount val="6"/>
                <c:pt idx="0" formatCode="0%">
                  <c:v>7.9079079079079073E-2</c:v>
                </c:pt>
                <c:pt idx="2" formatCode="0%">
                  <c:v>6.5306122448979598E-2</c:v>
                </c:pt>
                <c:pt idx="3" formatCode="0%">
                  <c:v>6.2256809338521402E-2</c:v>
                </c:pt>
                <c:pt idx="4" formatCode="0%">
                  <c:v>9.7457627118644072E-2</c:v>
                </c:pt>
                <c:pt idx="5" formatCode="0%">
                  <c:v>9.1954022988505746E-2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36E-480A-A8F7-E8C72D856B8A}"/>
            </c:ext>
          </c:extLst>
        </c:ser>
        <c:ser>
          <c:idx val="4"/>
          <c:order val="4"/>
          <c:tx>
            <c:strRef>
              <c:f>Ulice!$B$7</c:f>
              <c:strCache>
                <c:ptCount val="1"/>
                <c:pt idx="0">
                  <c:v>Čistota sídliska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2-436E-480A-A8F7-E8C72D856B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Ulice!$C$7:$H$7</c:f>
              <c:numCache>
                <c:formatCode>General</c:formatCode>
                <c:ptCount val="6"/>
                <c:pt idx="0" formatCode="0%">
                  <c:v>7.6076076076076082E-2</c:v>
                </c:pt>
                <c:pt idx="2" formatCode="0%">
                  <c:v>9.3877551020408165E-2</c:v>
                </c:pt>
                <c:pt idx="3" formatCode="0%">
                  <c:v>9.7276264591439676E-2</c:v>
                </c:pt>
                <c:pt idx="4" formatCode="0%">
                  <c:v>8.8983050847457626E-2</c:v>
                </c:pt>
                <c:pt idx="5" formatCode="0%">
                  <c:v>2.681992337164751E-2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36E-480A-A8F7-E8C72D856B8A}"/>
            </c:ext>
          </c:extLst>
        </c:ser>
        <c:ser>
          <c:idx val="5"/>
          <c:order val="5"/>
          <c:tx>
            <c:strRef>
              <c:f>Ulice!$B$8</c:f>
              <c:strCache>
                <c:ptCount val="1"/>
                <c:pt idx="0">
                  <c:v>Električka - dokončovacie práce 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8-436E-480A-A8F7-E8C72D856B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Ulice!$C$8:$H$8</c:f>
              <c:numCache>
                <c:formatCode>General</c:formatCode>
                <c:ptCount val="6"/>
                <c:pt idx="0" formatCode="0%">
                  <c:v>7.3073073073073078E-2</c:v>
                </c:pt>
                <c:pt idx="2" formatCode="0%">
                  <c:v>9.7959183673469397E-2</c:v>
                </c:pt>
                <c:pt idx="3" formatCode="0%">
                  <c:v>8.5603112840466927E-2</c:v>
                </c:pt>
                <c:pt idx="4" formatCode="0%">
                  <c:v>8.8983050847457626E-2</c:v>
                </c:pt>
                <c:pt idx="5" formatCode="0%">
                  <c:v>2.2988505747126436E-2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36E-480A-A8F7-E8C72D856B8A}"/>
            </c:ext>
          </c:extLst>
        </c:ser>
        <c:ser>
          <c:idx val="6"/>
          <c:order val="6"/>
          <c:tx>
            <c:strRef>
              <c:f>Ulice!$B$9</c:f>
              <c:strCache>
                <c:ptCount val="1"/>
                <c:pt idx="0">
                  <c:v>Doprava, MHD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B-436E-480A-A8F7-E8C72D856B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Ulice!$C$9:$H$9</c:f>
              <c:numCache>
                <c:formatCode>General</c:formatCode>
                <c:ptCount val="6"/>
                <c:pt idx="0" formatCode="0%">
                  <c:v>6.6066066066066076E-2</c:v>
                </c:pt>
                <c:pt idx="2" formatCode="0%">
                  <c:v>9.3877551020408165E-2</c:v>
                </c:pt>
                <c:pt idx="3" formatCode="0%">
                  <c:v>8.9494163424124515E-2</c:v>
                </c:pt>
                <c:pt idx="4" formatCode="0%">
                  <c:v>6.3559322033898302E-2</c:v>
                </c:pt>
                <c:pt idx="5" formatCode="0%">
                  <c:v>1.9157088122605363E-2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36E-480A-A8F7-E8C72D856B8A}"/>
            </c:ext>
          </c:extLst>
        </c:ser>
        <c:ser>
          <c:idx val="7"/>
          <c:order val="7"/>
          <c:tx>
            <c:strRef>
              <c:f>Ulice!$B$10</c:f>
              <c:strCache>
                <c:ptCount val="1"/>
                <c:pt idx="0">
                  <c:v>Nedostavaný most pri Technopole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436E-480A-A8F7-E8C72D856B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Ulice!$C$10:$H$10</c:f>
              <c:numCache>
                <c:formatCode>General</c:formatCode>
                <c:ptCount val="6"/>
                <c:pt idx="0" formatCode="0%">
                  <c:v>6.2062062062062058E-2</c:v>
                </c:pt>
                <c:pt idx="2" formatCode="0%">
                  <c:v>6.1224489795918366E-2</c:v>
                </c:pt>
                <c:pt idx="3" formatCode="0%">
                  <c:v>0.11284046692607004</c:v>
                </c:pt>
                <c:pt idx="4" formatCode="0%">
                  <c:v>7.2033898305084748E-2</c:v>
                </c:pt>
                <c:pt idx="5" formatCode="0%">
                  <c:v>3.831417624521073E-3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36E-480A-A8F7-E8C72D856B8A}"/>
            </c:ext>
          </c:extLst>
        </c:ser>
        <c:ser>
          <c:idx val="8"/>
          <c:order val="8"/>
          <c:tx>
            <c:strRef>
              <c:f>Ulice!$B$11</c:f>
              <c:strCache>
                <c:ptCount val="1"/>
                <c:pt idx="0">
                  <c:v>Terasy - zlý stav</c:v>
                </c:pt>
              </c:strCache>
            </c:strRef>
          </c:tx>
          <c:spPr>
            <a:solidFill>
              <a:srgbClr val="CCFF33"/>
            </a:solidFill>
            <a:ln>
              <a:noFill/>
            </a:ln>
            <a:effectLst/>
          </c:spPr>
          <c:invertIfNegative val="0"/>
          <c:dLbls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436E-480A-A8F7-E8C72D856B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Ulice!$C$11:$H$11</c:f>
              <c:numCache>
                <c:formatCode>General</c:formatCode>
                <c:ptCount val="6"/>
                <c:pt idx="0" formatCode="0%">
                  <c:v>5.1051051051051052E-2</c:v>
                </c:pt>
                <c:pt idx="2" formatCode="0%">
                  <c:v>4.8979591836734698E-2</c:v>
                </c:pt>
                <c:pt idx="3" formatCode="0%">
                  <c:v>0.10894941634241245</c:v>
                </c:pt>
                <c:pt idx="4" formatCode="0%">
                  <c:v>3.8135593220338986E-2</c:v>
                </c:pt>
                <c:pt idx="5" formatCode="0%">
                  <c:v>7.6628352490421461E-3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36E-480A-A8F7-E8C72D856B8A}"/>
            </c:ext>
          </c:extLst>
        </c:ser>
        <c:ser>
          <c:idx val="9"/>
          <c:order val="9"/>
          <c:tx>
            <c:strRef>
              <c:f>Ulice!$B$12</c:f>
              <c:strCache>
                <c:ptCount val="1"/>
                <c:pt idx="0">
                  <c:v>Bezdomov, narkomani, asociáli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Ulice!$C$12:$H$12</c:f>
              <c:numCache>
                <c:formatCode>General</c:formatCode>
                <c:ptCount val="6"/>
                <c:pt idx="0" formatCode="0%">
                  <c:v>4.4044044044044044E-2</c:v>
                </c:pt>
                <c:pt idx="2" formatCode="0%">
                  <c:v>6.1224489795918366E-2</c:v>
                </c:pt>
                <c:pt idx="3" formatCode="0%">
                  <c:v>3.5019455252918288E-2</c:v>
                </c:pt>
                <c:pt idx="4" formatCode="0%">
                  <c:v>5.9322033898305086E-2</c:v>
                </c:pt>
                <c:pt idx="5" formatCode="0%">
                  <c:v>2.2988505747126436E-2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36E-480A-A8F7-E8C72D856B8A}"/>
            </c:ext>
          </c:extLst>
        </c:ser>
        <c:ser>
          <c:idx val="10"/>
          <c:order val="10"/>
          <c:tx>
            <c:strRef>
              <c:f>Ulice!$B$13</c:f>
              <c:strCache>
                <c:ptCount val="1"/>
                <c:pt idx="0">
                  <c:v>Bezpečnosť</c:v>
                </c:pt>
              </c:strCache>
            </c:strRef>
          </c:tx>
          <c:spPr>
            <a:solidFill>
              <a:srgbClr val="FFC000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436E-480A-A8F7-E8C72D856B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Ulice!$C$13:$H$13</c:f>
              <c:numCache>
                <c:formatCode>General</c:formatCode>
                <c:ptCount val="6"/>
                <c:pt idx="0" formatCode="0%">
                  <c:v>3.7037037037037035E-2</c:v>
                </c:pt>
                <c:pt idx="2" formatCode="0%">
                  <c:v>6.5306122448979598E-2</c:v>
                </c:pt>
                <c:pt idx="3" formatCode="0%">
                  <c:v>3.1128404669260701E-2</c:v>
                </c:pt>
                <c:pt idx="4" formatCode="0%">
                  <c:v>4.2372881355932208E-2</c:v>
                </c:pt>
                <c:pt idx="5" formatCode="0%">
                  <c:v>1.1494252873563218E-2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36E-480A-A8F7-E8C72D856B8A}"/>
            </c:ext>
          </c:extLst>
        </c:ser>
        <c:ser>
          <c:idx val="11"/>
          <c:order val="11"/>
          <c:tx>
            <c:strRef>
              <c:f>Ulice!$B$14</c:f>
              <c:strCache>
                <c:ptCount val="1"/>
                <c:pt idx="0">
                  <c:v>Cyklotrasy - zlé značenie, málo</c:v>
                </c:pt>
              </c:strCache>
            </c:strRef>
          </c:tx>
          <c:spPr>
            <a:solidFill>
              <a:srgbClr val="FFCC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Ulice!$C$14:$H$14</c:f>
              <c:numCache>
                <c:formatCode>General</c:formatCode>
                <c:ptCount val="6"/>
                <c:pt idx="0" formatCode="0%">
                  <c:v>3.7037037037037035E-2</c:v>
                </c:pt>
                <c:pt idx="2" formatCode="0%">
                  <c:v>4.4897959183673466E-2</c:v>
                </c:pt>
                <c:pt idx="3" formatCode="0%">
                  <c:v>1.556420233463035E-2</c:v>
                </c:pt>
                <c:pt idx="4" formatCode="0%">
                  <c:v>2.9661016949152543E-2</c:v>
                </c:pt>
                <c:pt idx="5" formatCode="0%">
                  <c:v>5.7471264367816091E-2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436E-480A-A8F7-E8C72D856B8A}"/>
            </c:ext>
          </c:extLst>
        </c:ser>
        <c:ser>
          <c:idx val="12"/>
          <c:order val="12"/>
          <c:tx>
            <c:strRef>
              <c:f>Ulice!$B$15</c:f>
              <c:strCache>
                <c:ptCount val="1"/>
                <c:pt idx="0">
                  <c:v>Psíčkari</c:v>
                </c:pt>
              </c:strCache>
            </c:strRef>
          </c:tx>
          <c:spPr>
            <a:solidFill>
              <a:srgbClr val="ED7D31">
                <a:lumMod val="5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Ulice!$C$15:$H$15</c:f>
              <c:numCache>
                <c:formatCode>General</c:formatCode>
                <c:ptCount val="6"/>
                <c:pt idx="0" formatCode="0%">
                  <c:v>3.5035035035035036E-2</c:v>
                </c:pt>
                <c:pt idx="2" formatCode="0%">
                  <c:v>5.7142857142857141E-2</c:v>
                </c:pt>
                <c:pt idx="3" formatCode="0%">
                  <c:v>3.5019455252918288E-2</c:v>
                </c:pt>
                <c:pt idx="4" formatCode="0%">
                  <c:v>3.3898305084745763E-2</c:v>
                </c:pt>
                <c:pt idx="5" formatCode="0%">
                  <c:v>1.5325670498084292E-2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36E-480A-A8F7-E8C72D856B8A}"/>
            </c:ext>
          </c:extLst>
        </c:ser>
        <c:ser>
          <c:idx val="13"/>
          <c:order val="13"/>
          <c:tx>
            <c:strRef>
              <c:f>Ulice!$B$16</c:f>
              <c:strCache>
                <c:ptCount val="1"/>
                <c:pt idx="0">
                  <c:v>Športoviská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436E-480A-A8F7-E8C72D856B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Ulice!$C$16:$H$16</c:f>
              <c:numCache>
                <c:formatCode>General</c:formatCode>
                <c:ptCount val="6"/>
                <c:pt idx="0" formatCode="0%">
                  <c:v>3.3033033033033038E-2</c:v>
                </c:pt>
                <c:pt idx="2" formatCode="0%">
                  <c:v>3.6734693877551024E-2</c:v>
                </c:pt>
                <c:pt idx="3" formatCode="0%">
                  <c:v>4.2801556420233464E-2</c:v>
                </c:pt>
                <c:pt idx="4" formatCode="0%">
                  <c:v>4.2372881355932208E-2</c:v>
                </c:pt>
                <c:pt idx="5" formatCode="0%">
                  <c:v>1.1494252873563218E-2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436E-480A-A8F7-E8C72D856B8A}"/>
            </c:ext>
          </c:extLst>
        </c:ser>
        <c:ser>
          <c:idx val="14"/>
          <c:order val="14"/>
          <c:tx>
            <c:strRef>
              <c:f>Ulice!$B$17</c:f>
              <c:strCache>
                <c:ptCount val="1"/>
                <c:pt idx="0">
                  <c:v>Smetné koše, odpad 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436E-480A-A8F7-E8C72D856B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Ulice!$C$17:$H$17</c:f>
              <c:numCache>
                <c:formatCode>General</c:formatCode>
                <c:ptCount val="6"/>
                <c:pt idx="0" formatCode="0%">
                  <c:v>2.8028028028028028E-2</c:v>
                </c:pt>
                <c:pt idx="2" formatCode="0%">
                  <c:v>5.3061224489795916E-2</c:v>
                </c:pt>
                <c:pt idx="3" formatCode="0%">
                  <c:v>1.1673151750972763E-2</c:v>
                </c:pt>
                <c:pt idx="4" formatCode="0%">
                  <c:v>2.9661016949152543E-2</c:v>
                </c:pt>
                <c:pt idx="5" formatCode="0%">
                  <c:v>1.9157088122605363E-2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36E-480A-A8F7-E8C72D856B8A}"/>
            </c:ext>
          </c:extLst>
        </c:ser>
        <c:ser>
          <c:idx val="15"/>
          <c:order val="15"/>
          <c:tx>
            <c:strRef>
              <c:f>Ulice!$B$18</c:f>
              <c:strCache>
                <c:ptCount val="1"/>
                <c:pt idx="0">
                  <c:v>Detské ihriská</c:v>
                </c:pt>
              </c:strCache>
            </c:strRef>
          </c:tx>
          <c:spPr>
            <a:solidFill>
              <a:srgbClr val="CCCC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Ulice!$C$18:$H$18</c:f>
              <c:numCache>
                <c:formatCode>General</c:formatCode>
                <c:ptCount val="6"/>
                <c:pt idx="0" formatCode="0%">
                  <c:v>2.5025025025025027E-2</c:v>
                </c:pt>
                <c:pt idx="2" formatCode="0%">
                  <c:v>4.4897959183673466E-2</c:v>
                </c:pt>
                <c:pt idx="3" formatCode="0%">
                  <c:v>1.556420233463035E-2</c:v>
                </c:pt>
                <c:pt idx="4" formatCode="0%">
                  <c:v>2.542372881355932E-2</c:v>
                </c:pt>
                <c:pt idx="5" formatCode="0%">
                  <c:v>1.5325670498084292E-2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436E-480A-A8F7-E8C72D856B8A}"/>
            </c:ext>
          </c:extLst>
        </c:ser>
        <c:ser>
          <c:idx val="16"/>
          <c:order val="16"/>
          <c:tx>
            <c:strRef>
              <c:f>Ulice!$B$19</c:f>
              <c:strCache>
                <c:ptCount val="1"/>
                <c:pt idx="0">
                  <c:v>Hustota výstavby</c:v>
                </c:pt>
              </c:strCache>
            </c:strRef>
          </c:tx>
          <c:spPr>
            <a:solidFill>
              <a:srgbClr val="4472C4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436E-480A-A8F7-E8C72D856B8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436E-480A-A8F7-E8C72D856B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Ulice!$C$19:$H$19</c:f>
              <c:numCache>
                <c:formatCode>General</c:formatCode>
                <c:ptCount val="6"/>
                <c:pt idx="0" formatCode="0%">
                  <c:v>2.2022022022022022E-2</c:v>
                </c:pt>
                <c:pt idx="2" formatCode="0%">
                  <c:v>2.8571428571428571E-2</c:v>
                </c:pt>
                <c:pt idx="3" formatCode="0%">
                  <c:v>3.8910505836575876E-2</c:v>
                </c:pt>
                <c:pt idx="4" formatCode="0%">
                  <c:v>1.271186440677966E-2</c:v>
                </c:pt>
                <c:pt idx="5" formatCode="0%">
                  <c:v>7.6628352490421461E-3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36E-480A-A8F7-E8C72D856B8A}"/>
            </c:ext>
          </c:extLst>
        </c:ser>
        <c:ser>
          <c:idx val="17"/>
          <c:order val="17"/>
          <c:tx>
            <c:strRef>
              <c:f>Ulice!$B$20</c:f>
              <c:strCache>
                <c:ptCount val="1"/>
                <c:pt idx="0">
                  <c:v>Križovatky, kruháče</c:v>
                </c:pt>
              </c:strCache>
            </c:strRef>
          </c:tx>
          <c:spPr>
            <a:solidFill>
              <a:srgbClr val="CC00FF"/>
            </a:solidFill>
            <a:ln>
              <a:noFill/>
            </a:ln>
            <a:effectLst/>
          </c:spPr>
          <c:invertIfNegative val="0"/>
          <c:dLbls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436E-480A-A8F7-E8C72D856B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Ulice!$C$20:$H$20</c:f>
              <c:numCache>
                <c:formatCode>General</c:formatCode>
                <c:ptCount val="6"/>
                <c:pt idx="0" formatCode="0%">
                  <c:v>2.1021021021021023E-2</c:v>
                </c:pt>
                <c:pt idx="2" formatCode="0%">
                  <c:v>4.0816326530612249E-2</c:v>
                </c:pt>
                <c:pt idx="3" formatCode="0%">
                  <c:v>1.9455252918287938E-2</c:v>
                </c:pt>
                <c:pt idx="4" formatCode="0%">
                  <c:v>2.1186440677966104E-2</c:v>
                </c:pt>
                <c:pt idx="5" formatCode="0%">
                  <c:v>3.831417624521073E-3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436E-480A-A8F7-E8C72D856B8A}"/>
            </c:ext>
          </c:extLst>
        </c:ser>
        <c:ser>
          <c:idx val="18"/>
          <c:order val="18"/>
          <c:tx>
            <c:strRef>
              <c:f>Ulice!$B$21</c:f>
              <c:strCache>
                <c:ptCount val="1"/>
                <c:pt idx="0">
                  <c:v>Nedostatok služieb, obchodov</c:v>
                </c:pt>
              </c:strCache>
            </c:strRef>
          </c:tx>
          <c:spPr>
            <a:solidFill>
              <a:srgbClr val="00FF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Ulice!$C$21:$H$21</c:f>
              <c:numCache>
                <c:formatCode>General</c:formatCode>
                <c:ptCount val="6"/>
                <c:pt idx="0" formatCode="0%">
                  <c:v>2.0020020020020023E-2</c:v>
                </c:pt>
                <c:pt idx="2" formatCode="0%">
                  <c:v>2.0408163265306124E-2</c:v>
                </c:pt>
                <c:pt idx="3" formatCode="0%">
                  <c:v>2.3346303501945526E-2</c:v>
                </c:pt>
                <c:pt idx="4" formatCode="0%">
                  <c:v>2.1186440677966104E-2</c:v>
                </c:pt>
                <c:pt idx="5" formatCode="0%">
                  <c:v>1.5325670498084292E-2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436E-480A-A8F7-E8C72D856B8A}"/>
            </c:ext>
          </c:extLst>
        </c:ser>
        <c:ser>
          <c:idx val="19"/>
          <c:order val="19"/>
          <c:tx>
            <c:strRef>
              <c:f>Ulice!$B$22</c:f>
              <c:strCache>
                <c:ptCount val="1"/>
                <c:pt idx="0">
                  <c:v>Iné</c:v>
                </c:pt>
              </c:strCache>
            </c:strRef>
          </c:tx>
          <c:spPr>
            <a:solidFill>
              <a:srgbClr val="ED7D31">
                <a:lumMod val="20000"/>
                <a:lumOff val="8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Ulice!$C$22:$H$22</c:f>
              <c:numCache>
                <c:formatCode>General</c:formatCode>
                <c:ptCount val="6"/>
                <c:pt idx="0" formatCode="0%">
                  <c:v>0.23123123123123124</c:v>
                </c:pt>
                <c:pt idx="2" formatCode="0%">
                  <c:v>0.27346938775510199</c:v>
                </c:pt>
                <c:pt idx="3" formatCode="0%">
                  <c:v>0.26070038910505833</c:v>
                </c:pt>
                <c:pt idx="4" formatCode="0%">
                  <c:v>0.27966101694915257</c:v>
                </c:pt>
                <c:pt idx="5" formatCode="0%">
                  <c:v>0.11877394636015327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436E-480A-A8F7-E8C72D856B8A}"/>
            </c:ext>
          </c:extLst>
        </c:ser>
        <c:ser>
          <c:idx val="20"/>
          <c:order val="20"/>
          <c:tx>
            <c:strRef>
              <c:f>Ulice!$B$23</c:f>
              <c:strCache>
                <c:ptCount val="1"/>
                <c:pt idx="0">
                  <c:v>Neviem</c:v>
                </c:pt>
              </c:strCache>
            </c:strRef>
          </c:tx>
          <c:spPr>
            <a:solidFill>
              <a:sysClr val="window" lastClr="FFFFFF">
                <a:lumMod val="75000"/>
              </a:sysClr>
            </a:solidFill>
            <a:ln>
              <a:noFill/>
            </a:ln>
            <a:effectLst/>
          </c:spPr>
          <c:invertIfNegative val="0"/>
          <c:dLbls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36E-480A-A8F7-E8C72D856B8A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436E-480A-A8F7-E8C72D856B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Ulice!$C$23:$H$23</c:f>
              <c:numCache>
                <c:formatCode>General</c:formatCode>
                <c:ptCount val="6"/>
                <c:pt idx="0" formatCode="0%">
                  <c:v>7.0070070070070069E-3</c:v>
                </c:pt>
                <c:pt idx="2" formatCode="0%">
                  <c:v>4.0816326530612249E-3</c:v>
                </c:pt>
                <c:pt idx="3" formatCode="0%">
                  <c:v>3.8910505836575876E-3</c:v>
                </c:pt>
                <c:pt idx="4" formatCode="0%">
                  <c:v>1.271186440677966E-2</c:v>
                </c:pt>
                <c:pt idx="5" formatCode="0%">
                  <c:v>7.6628352490421461E-3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436E-480A-A8F7-E8C72D856B8A}"/>
            </c:ext>
          </c:extLst>
        </c:ser>
        <c:ser>
          <c:idx val="21"/>
          <c:order val="21"/>
          <c:tx>
            <c:strRef>
              <c:f>Ulice!$B$24</c:f>
              <c:strCache>
                <c:ptCount val="1"/>
              </c:strCache>
            </c:strRef>
          </c:tx>
          <c:spPr>
            <a:solidFill>
              <a:schemeClr val="accent4">
                <a:lumMod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Ulice!$C$2:$H$2</c:f>
              <c:strCache>
                <c:ptCount val="6"/>
                <c:pt idx="0">
                  <c:v>Prieskumná vzorka</c:v>
                </c:pt>
                <c:pt idx="2">
                  <c:v>Háje</c:v>
                </c:pt>
                <c:pt idx="3">
                  <c:v>Lúky</c:v>
                </c:pt>
                <c:pt idx="4">
                  <c:v>Dvory</c:v>
                </c:pt>
                <c:pt idx="5">
                  <c:v>Nové</c:v>
                </c:pt>
              </c:strCache>
            </c:strRef>
          </c:cat>
          <c:val>
            <c:numRef>
              <c:f>Ulice!$C$24:$H$24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7-436E-480A-A8F7-E8C72D856B8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"/>
        <c:overlap val="100"/>
        <c:axId val="1626584143"/>
        <c:axId val="1626587503"/>
        <c:extLst/>
      </c:barChart>
      <c:catAx>
        <c:axId val="162658414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626587503"/>
        <c:crosses val="autoZero"/>
        <c:auto val="1"/>
        <c:lblAlgn val="ctr"/>
        <c:lblOffset val="100"/>
        <c:noMultiLvlLbl val="0"/>
      </c:catAx>
      <c:valAx>
        <c:axId val="1626587503"/>
        <c:scaling>
          <c:orientation val="minMax"/>
          <c:max val="2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6265841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</c:legendEntry>
      <c:legendEntry>
        <c:idx val="21"/>
        <c:delete val="1"/>
      </c:legendEntry>
      <c:layout>
        <c:manualLayout>
          <c:xMode val="edge"/>
          <c:yMode val="edge"/>
          <c:x val="5.1425089250778121E-2"/>
          <c:y val="0.76073559549275893"/>
          <c:w val="0.94772531892102951"/>
          <c:h val="0.2392644045072409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  <c:extLst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C36-4113-8B65-D9FE81E1D894}"/>
              </c:ext>
            </c:extLst>
          </c:dPt>
          <c:dPt>
            <c:idx val="1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8C36-4113-8B65-D9FE81E1D894}"/>
              </c:ext>
            </c:extLst>
          </c:dPt>
          <c:dPt>
            <c:idx val="17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C36-4113-8B65-D9FE81E1D894}"/>
              </c:ext>
            </c:extLst>
          </c:dPt>
          <c:dPt>
            <c:idx val="18"/>
            <c:invertIfNegative val="0"/>
            <c:bubble3D val="0"/>
            <c:spPr>
              <a:solidFill>
                <a:sysClr val="window" lastClr="FFFFFF">
                  <a:lumMod val="50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8C36-4113-8B65-D9FE81E1D89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ZAKLADNE!$H$72:$H$91</c:f>
              <c:strCache>
                <c:ptCount val="19"/>
                <c:pt idx="0">
                  <c:v>Električka</c:v>
                </c:pt>
                <c:pt idx="1">
                  <c:v>Príroda, zeleň, okolie</c:v>
                </c:pt>
                <c:pt idx="2">
                  <c:v>Doprava </c:v>
                </c:pt>
                <c:pt idx="3">
                  <c:v>Oprava chodníkov, ciest</c:v>
                </c:pt>
                <c:pt idx="4">
                  <c:v>Klziská a športoviská</c:v>
                </c:pt>
                <c:pt idx="5">
                  <c:v>Čistota</c:v>
                </c:pt>
                <c:pt idx="6">
                  <c:v>Údržba zelene, kosenie, lístie, lavičky</c:v>
                </c:pt>
                <c:pt idx="7">
                  <c:v>Draždiak - aj jeho úprava</c:v>
                </c:pt>
                <c:pt idx="8">
                  <c:v>Verejné obstarávanie</c:v>
                </c:pt>
                <c:pt idx="9">
                  <c:v>Obchody, občianska vybavenosť, infraštruktúra</c:v>
                </c:pt>
                <c:pt idx="10">
                  <c:v>Cyklotrasy</c:v>
                </c:pt>
                <c:pt idx="11">
                  <c:v>Nič</c:v>
                </c:pt>
                <c:pt idx="12">
                  <c:v>Detské ihriská - opravy, nové</c:v>
                </c:pt>
                <c:pt idx="13">
                  <c:v>Kultúrne aktivity a akcie pre deti</c:v>
                </c:pt>
                <c:pt idx="14">
                  <c:v>Škôlky, školy</c:v>
                </c:pt>
                <c:pt idx="15">
                  <c:v>Zlepšenie parkovania</c:v>
                </c:pt>
                <c:pt idx="16">
                  <c:v>Všetko</c:v>
                </c:pt>
                <c:pt idx="17">
                  <c:v>Iné</c:v>
                </c:pt>
                <c:pt idx="18">
                  <c:v>Neviem</c:v>
                </c:pt>
              </c:strCache>
              <c:extLst/>
            </c:strRef>
          </c:cat>
          <c:val>
            <c:numRef>
              <c:f>ZAKLADNE!$I$72:$I$91</c:f>
              <c:numCache>
                <c:formatCode>###0.0%</c:formatCode>
                <c:ptCount val="19"/>
                <c:pt idx="0">
                  <c:v>0.35735735735735735</c:v>
                </c:pt>
                <c:pt idx="1">
                  <c:v>0.15715715715715717</c:v>
                </c:pt>
                <c:pt idx="2">
                  <c:v>0.14214214214214216</c:v>
                </c:pt>
                <c:pt idx="3">
                  <c:v>0.13813813813813813</c:v>
                </c:pt>
                <c:pt idx="4">
                  <c:v>0.12012012012012012</c:v>
                </c:pt>
                <c:pt idx="5">
                  <c:v>0.11611611611611611</c:v>
                </c:pt>
                <c:pt idx="6">
                  <c:v>8.0080080080080093E-2</c:v>
                </c:pt>
                <c:pt idx="7">
                  <c:v>7.1071071071071079E-2</c:v>
                </c:pt>
                <c:pt idx="8">
                  <c:v>7.0070070070070073E-2</c:v>
                </c:pt>
                <c:pt idx="9">
                  <c:v>6.006006006006006E-2</c:v>
                </c:pt>
                <c:pt idx="10">
                  <c:v>4.9049049049049047E-2</c:v>
                </c:pt>
                <c:pt idx="11">
                  <c:v>4.3043043043043044E-2</c:v>
                </c:pt>
                <c:pt idx="12">
                  <c:v>4.1041041041041046E-2</c:v>
                </c:pt>
                <c:pt idx="13">
                  <c:v>3.7037037037037035E-2</c:v>
                </c:pt>
                <c:pt idx="14">
                  <c:v>2.4024024024024024E-2</c:v>
                </c:pt>
                <c:pt idx="15">
                  <c:v>2.0020020020020023E-2</c:v>
                </c:pt>
                <c:pt idx="16">
                  <c:v>2.0020020020020023E-2</c:v>
                </c:pt>
                <c:pt idx="17" formatCode="0.0%">
                  <c:v>0.12012012012012012</c:v>
                </c:pt>
                <c:pt idx="18">
                  <c:v>1.9019019019019021E-2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8C36-4113-8B65-D9FE81E1D89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9"/>
        <c:axId val="224304208"/>
        <c:axId val="224319088"/>
      </c:barChart>
      <c:catAx>
        <c:axId val="2243042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224319088"/>
        <c:crosses val="autoZero"/>
        <c:auto val="1"/>
        <c:lblAlgn val="ctr"/>
        <c:lblOffset val="100"/>
        <c:noMultiLvlLbl val="0"/>
      </c:catAx>
      <c:valAx>
        <c:axId val="224319088"/>
        <c:scaling>
          <c:orientation val="minMax"/>
          <c:max val="1"/>
        </c:scaling>
        <c:delete val="0"/>
        <c:axPos val="t"/>
        <c:numFmt formatCode="###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224304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sk-SK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930964478203171"/>
          <c:y val="6.6145702419184327E-2"/>
          <c:w val="0.82697255865268138"/>
          <c:h val="0.6236664298647359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SOCDEM!$B$25</c:f>
              <c:strCache>
                <c:ptCount val="1"/>
                <c:pt idx="0">
                  <c:v>Električka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SOCDEM!$C$25:$O$25</c:f>
              <c:numCache>
                <c:formatCode>General</c:formatCode>
                <c:ptCount val="4"/>
                <c:pt idx="0" formatCode="0%">
                  <c:v>0.35735735735735735</c:v>
                </c:pt>
                <c:pt idx="2" formatCode="0%">
                  <c:v>0.4042553191489362</c:v>
                </c:pt>
                <c:pt idx="3" formatCode="0%">
                  <c:v>0.31568998109640828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8DF9-462D-96B9-C8DC75CA1F58}"/>
            </c:ext>
          </c:extLst>
        </c:ser>
        <c:ser>
          <c:idx val="1"/>
          <c:order val="1"/>
          <c:tx>
            <c:strRef>
              <c:f>SOCDEM!$B$26</c:f>
              <c:strCache>
                <c:ptCount val="1"/>
                <c:pt idx="0">
                  <c:v>Príroda, zeleň, okolie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SOCDEM!$C$26:$O$26</c:f>
              <c:numCache>
                <c:formatCode>General</c:formatCode>
                <c:ptCount val="4"/>
                <c:pt idx="0" formatCode="0%">
                  <c:v>0.15715715715715717</c:v>
                </c:pt>
                <c:pt idx="2" formatCode="0%">
                  <c:v>0.13829787234042554</c:v>
                </c:pt>
                <c:pt idx="3" formatCode="0%">
                  <c:v>0.17391304347826086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8DF9-462D-96B9-C8DC75CA1F58}"/>
            </c:ext>
          </c:extLst>
        </c:ser>
        <c:ser>
          <c:idx val="2"/>
          <c:order val="2"/>
          <c:tx>
            <c:strRef>
              <c:f>SOCDEM!$B$27</c:f>
              <c:strCache>
                <c:ptCount val="1"/>
                <c:pt idx="0">
                  <c:v>Doprava 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SOCDEM!$C$27:$O$27</c:f>
              <c:numCache>
                <c:formatCode>General</c:formatCode>
                <c:ptCount val="4"/>
                <c:pt idx="0" formatCode="0%">
                  <c:v>0.14214214214214216</c:v>
                </c:pt>
                <c:pt idx="2" formatCode="0%">
                  <c:v>0.13404255319148936</c:v>
                </c:pt>
                <c:pt idx="3" formatCode="0%">
                  <c:v>0.14933837429111529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8DF9-462D-96B9-C8DC75CA1F58}"/>
            </c:ext>
          </c:extLst>
        </c:ser>
        <c:ser>
          <c:idx val="3"/>
          <c:order val="3"/>
          <c:tx>
            <c:strRef>
              <c:f>SOCDEM!$B$28</c:f>
              <c:strCache>
                <c:ptCount val="1"/>
                <c:pt idx="0">
                  <c:v>Oprava chodníkov, ciest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SOCDEM!$C$28:$O$28</c:f>
              <c:numCache>
                <c:formatCode>General</c:formatCode>
                <c:ptCount val="4"/>
                <c:pt idx="0" formatCode="0%">
                  <c:v>0.13813813813813813</c:v>
                </c:pt>
                <c:pt idx="2" formatCode="0%">
                  <c:v>0.11276595744680851</c:v>
                </c:pt>
                <c:pt idx="3" formatCode="0%">
                  <c:v>0.16068052930056712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8DF9-462D-96B9-C8DC75CA1F58}"/>
            </c:ext>
          </c:extLst>
        </c:ser>
        <c:ser>
          <c:idx val="4"/>
          <c:order val="4"/>
          <c:tx>
            <c:strRef>
              <c:f>SOCDEM!$B$29</c:f>
              <c:strCache>
                <c:ptCount val="1"/>
                <c:pt idx="0">
                  <c:v>Klziská a športoviská</c:v>
                </c:pt>
              </c:strCache>
            </c:strRef>
          </c:tx>
          <c:spPr>
            <a:solidFill>
              <a:srgbClr val="00FF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SOCDEM!$C$29:$O$29</c:f>
              <c:numCache>
                <c:formatCode>General</c:formatCode>
                <c:ptCount val="4"/>
                <c:pt idx="0" formatCode="0%">
                  <c:v>0.12012012012012012</c:v>
                </c:pt>
                <c:pt idx="2" formatCode="0%">
                  <c:v>0.12340425531914895</c:v>
                </c:pt>
                <c:pt idx="3" formatCode="0%">
                  <c:v>0.11720226843100189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8DF9-462D-96B9-C8DC75CA1F58}"/>
            </c:ext>
          </c:extLst>
        </c:ser>
        <c:ser>
          <c:idx val="5"/>
          <c:order val="5"/>
          <c:tx>
            <c:strRef>
              <c:f>SOCDEM!$B$30</c:f>
              <c:strCache>
                <c:ptCount val="1"/>
                <c:pt idx="0">
                  <c:v>Čistota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SOCDEM!$C$30:$O$30</c:f>
              <c:numCache>
                <c:formatCode>General</c:formatCode>
                <c:ptCount val="4"/>
                <c:pt idx="0" formatCode="0%">
                  <c:v>0.11611611611611611</c:v>
                </c:pt>
                <c:pt idx="2" formatCode="0%">
                  <c:v>0.10425531914893617</c:v>
                </c:pt>
                <c:pt idx="3" formatCode="0%">
                  <c:v>0.12665406427221171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8DF9-462D-96B9-C8DC75CA1F58}"/>
            </c:ext>
          </c:extLst>
        </c:ser>
        <c:ser>
          <c:idx val="6"/>
          <c:order val="6"/>
          <c:tx>
            <c:strRef>
              <c:f>SOCDEM!$B$31</c:f>
              <c:strCache>
                <c:ptCount val="1"/>
                <c:pt idx="0">
                  <c:v>Údržba zelene, kosenie, lístie, lavičky</c:v>
                </c:pt>
              </c:strCache>
            </c:strRef>
          </c:tx>
          <c:spPr>
            <a:solidFill>
              <a:srgbClr val="CCFF3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SOCDEM!$C$31:$O$31</c:f>
              <c:numCache>
                <c:formatCode>General</c:formatCode>
                <c:ptCount val="4"/>
                <c:pt idx="0" formatCode="0%">
                  <c:v>8.0080080080080093E-2</c:v>
                </c:pt>
                <c:pt idx="2" formatCode="0%">
                  <c:v>8.2978723404255314E-2</c:v>
                </c:pt>
                <c:pt idx="3" formatCode="0%">
                  <c:v>7.7504725897920609E-2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6-8DF9-462D-96B9-C8DC75CA1F58}"/>
            </c:ext>
          </c:extLst>
        </c:ser>
        <c:ser>
          <c:idx val="7"/>
          <c:order val="7"/>
          <c:tx>
            <c:strRef>
              <c:f>SOCDEM!$B$32</c:f>
              <c:strCache>
                <c:ptCount val="1"/>
                <c:pt idx="0">
                  <c:v>Draždiak - aj jeho úprava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SOCDEM!$C$32:$O$32</c:f>
              <c:numCache>
                <c:formatCode>General</c:formatCode>
                <c:ptCount val="4"/>
                <c:pt idx="0" formatCode="0%">
                  <c:v>7.1071071071071079E-2</c:v>
                </c:pt>
                <c:pt idx="2" formatCode="0%">
                  <c:v>7.0212765957446799E-2</c:v>
                </c:pt>
                <c:pt idx="3" formatCode="0%">
                  <c:v>7.1833648393194713E-2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7-8DF9-462D-96B9-C8DC75CA1F58}"/>
            </c:ext>
          </c:extLst>
        </c:ser>
        <c:ser>
          <c:idx val="8"/>
          <c:order val="8"/>
          <c:tx>
            <c:strRef>
              <c:f>SOCDEM!$B$33</c:f>
              <c:strCache>
                <c:ptCount val="1"/>
                <c:pt idx="0">
                  <c:v>Verejné obstarávanie</c:v>
                </c:pt>
              </c:strCache>
            </c:strRef>
          </c:tx>
          <c:spPr>
            <a:solidFill>
              <a:srgbClr val="FF669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SOCDEM!$C$33:$O$33</c:f>
              <c:numCache>
                <c:formatCode>General</c:formatCode>
                <c:ptCount val="4"/>
                <c:pt idx="0" formatCode="0%">
                  <c:v>7.0070070070070073E-2</c:v>
                </c:pt>
                <c:pt idx="2" formatCode="0%">
                  <c:v>8.2978723404255314E-2</c:v>
                </c:pt>
                <c:pt idx="3" formatCode="0%">
                  <c:v>5.8601134215500943E-2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8-8DF9-462D-96B9-C8DC75CA1F58}"/>
            </c:ext>
          </c:extLst>
        </c:ser>
        <c:ser>
          <c:idx val="9"/>
          <c:order val="9"/>
          <c:tx>
            <c:strRef>
              <c:f>SOCDEM!$B$34</c:f>
              <c:strCache>
                <c:ptCount val="1"/>
                <c:pt idx="0">
                  <c:v>Obchody, občianska vybavenosť, infraštruktúra</c:v>
                </c:pt>
              </c:strCache>
            </c:strRef>
          </c:tx>
          <c:spPr>
            <a:solidFill>
              <a:srgbClr val="CCCC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SOCDEM!$C$34:$O$34</c:f>
              <c:numCache>
                <c:formatCode>General</c:formatCode>
                <c:ptCount val="4"/>
                <c:pt idx="0" formatCode="0%">
                  <c:v>6.006006006006006E-2</c:v>
                </c:pt>
                <c:pt idx="2" formatCode="0%">
                  <c:v>6.8085106382978725E-2</c:v>
                </c:pt>
                <c:pt idx="3" formatCode="0%">
                  <c:v>5.2930056710775046E-2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9-8DF9-462D-96B9-C8DC75CA1F58}"/>
            </c:ext>
          </c:extLst>
        </c:ser>
        <c:ser>
          <c:idx val="10"/>
          <c:order val="10"/>
          <c:tx>
            <c:strRef>
              <c:f>SOCDEM!$B$35</c:f>
              <c:strCache>
                <c:ptCount val="1"/>
                <c:pt idx="0">
                  <c:v>Cyklotrasy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SOCDEM!$C$35:$O$35</c:f>
              <c:numCache>
                <c:formatCode>General</c:formatCode>
                <c:ptCount val="4"/>
                <c:pt idx="0" formatCode="0%">
                  <c:v>4.9049049049049047E-2</c:v>
                </c:pt>
                <c:pt idx="2" formatCode="0%">
                  <c:v>6.8085106382978725E-2</c:v>
                </c:pt>
                <c:pt idx="3" formatCode="0%">
                  <c:v>3.2136105860113423E-2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A-8DF9-462D-96B9-C8DC75CA1F58}"/>
            </c:ext>
          </c:extLst>
        </c:ser>
        <c:ser>
          <c:idx val="11"/>
          <c:order val="11"/>
          <c:tx>
            <c:strRef>
              <c:f>SOCDEM!$B$36</c:f>
              <c:strCache>
                <c:ptCount val="1"/>
                <c:pt idx="0">
                  <c:v>Nič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SOCDEM!$C$36:$O$36</c:f>
              <c:numCache>
                <c:formatCode>General</c:formatCode>
                <c:ptCount val="4"/>
                <c:pt idx="0" formatCode="0%">
                  <c:v>4.3043043043043044E-2</c:v>
                </c:pt>
                <c:pt idx="2" formatCode="0%">
                  <c:v>2.9787234042553189E-2</c:v>
                </c:pt>
                <c:pt idx="3" formatCode="0%">
                  <c:v>5.4820415879017009E-2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B-8DF9-462D-96B9-C8DC75CA1F58}"/>
            </c:ext>
          </c:extLst>
        </c:ser>
        <c:ser>
          <c:idx val="12"/>
          <c:order val="12"/>
          <c:tx>
            <c:strRef>
              <c:f>SOCDEM!$B$37</c:f>
              <c:strCache>
                <c:ptCount val="1"/>
                <c:pt idx="0">
                  <c:v>Detské ihriská - opravy, nové</c:v>
                </c:pt>
              </c:strCache>
            </c:strRef>
          </c:tx>
          <c:spPr>
            <a:solidFill>
              <a:srgbClr val="FFCC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SOCDEM!$C$37:$O$37</c:f>
              <c:numCache>
                <c:formatCode>General</c:formatCode>
                <c:ptCount val="4"/>
                <c:pt idx="0" formatCode="0%">
                  <c:v>4.1041041041041046E-2</c:v>
                </c:pt>
                <c:pt idx="2" formatCode="0%">
                  <c:v>3.617021276595745E-2</c:v>
                </c:pt>
                <c:pt idx="3" formatCode="0%">
                  <c:v>4.5368620037807179E-2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C-8DF9-462D-96B9-C8DC75CA1F58}"/>
            </c:ext>
          </c:extLst>
        </c:ser>
        <c:ser>
          <c:idx val="13"/>
          <c:order val="13"/>
          <c:tx>
            <c:strRef>
              <c:f>SOCDEM!$B$38</c:f>
              <c:strCache>
                <c:ptCount val="1"/>
                <c:pt idx="0">
                  <c:v>Kultúrne aktivity a akcie pre deti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SOCDEM!$C$38:$O$38</c:f>
              <c:numCache>
                <c:formatCode>General</c:formatCode>
                <c:ptCount val="4"/>
                <c:pt idx="0" formatCode="0%">
                  <c:v>3.7037037037037035E-2</c:v>
                </c:pt>
                <c:pt idx="2" formatCode="0%">
                  <c:v>3.4042553191489362E-2</c:v>
                </c:pt>
                <c:pt idx="3" formatCode="0%">
                  <c:v>3.969754253308129E-2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D-8DF9-462D-96B9-C8DC75CA1F58}"/>
            </c:ext>
          </c:extLst>
        </c:ser>
        <c:ser>
          <c:idx val="14"/>
          <c:order val="14"/>
          <c:tx>
            <c:strRef>
              <c:f>SOCDEM!$B$39</c:f>
              <c:strCache>
                <c:ptCount val="1"/>
                <c:pt idx="0">
                  <c:v>Škôlky, školy</c:v>
                </c:pt>
              </c:strCache>
            </c:strRef>
          </c:tx>
          <c:spPr>
            <a:solidFill>
              <a:srgbClr val="007C8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SOCDEM!$C$39:$O$39</c:f>
              <c:numCache>
                <c:formatCode>General</c:formatCode>
                <c:ptCount val="4"/>
                <c:pt idx="0" formatCode="0%">
                  <c:v>2.4024024024024024E-2</c:v>
                </c:pt>
                <c:pt idx="2" formatCode="0%">
                  <c:v>1.2765957446808512E-2</c:v>
                </c:pt>
                <c:pt idx="3" formatCode="0%">
                  <c:v>3.4026465028355386E-2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E-8DF9-462D-96B9-C8DC75CA1F58}"/>
            </c:ext>
          </c:extLst>
        </c:ser>
        <c:ser>
          <c:idx val="15"/>
          <c:order val="15"/>
          <c:tx>
            <c:strRef>
              <c:f>SOCDEM!$B$40</c:f>
              <c:strCache>
                <c:ptCount val="1"/>
                <c:pt idx="0">
                  <c:v>Zlepšenie parkovania</c:v>
                </c:pt>
              </c:strCache>
            </c:strRef>
          </c:tx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SOCDEM!$C$40:$O$40</c:f>
              <c:numCache>
                <c:formatCode>General</c:formatCode>
                <c:ptCount val="4"/>
                <c:pt idx="0" formatCode="0%">
                  <c:v>2.0020020020020023E-2</c:v>
                </c:pt>
                <c:pt idx="2" formatCode="0%">
                  <c:v>2.9787234042553189E-2</c:v>
                </c:pt>
                <c:pt idx="3" formatCode="0%">
                  <c:v>1.1342155009451795E-2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F-8DF9-462D-96B9-C8DC75CA1F58}"/>
            </c:ext>
          </c:extLst>
        </c:ser>
        <c:ser>
          <c:idx val="16"/>
          <c:order val="16"/>
          <c:tx>
            <c:strRef>
              <c:f>SOCDEM!$B$41</c:f>
              <c:strCache>
                <c:ptCount val="1"/>
                <c:pt idx="0">
                  <c:v>Všetko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SOCDEM!$C$41:$O$41</c:f>
              <c:numCache>
                <c:formatCode>General</c:formatCode>
                <c:ptCount val="4"/>
                <c:pt idx="0" formatCode="0%">
                  <c:v>2.0020020020020023E-2</c:v>
                </c:pt>
                <c:pt idx="2" formatCode="0%">
                  <c:v>1.7021276595744681E-2</c:v>
                </c:pt>
                <c:pt idx="3" formatCode="0%">
                  <c:v>2.268431001890359E-2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0-8DF9-462D-96B9-C8DC75CA1F58}"/>
            </c:ext>
          </c:extLst>
        </c:ser>
        <c:ser>
          <c:idx val="17"/>
          <c:order val="17"/>
          <c:tx>
            <c:strRef>
              <c:f>SOCDEM!$B$42</c:f>
              <c:strCache>
                <c:ptCount val="1"/>
                <c:pt idx="0">
                  <c:v>Iné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SOCDEM!$C$42:$O$42</c:f>
              <c:numCache>
                <c:formatCode>General</c:formatCode>
                <c:ptCount val="4"/>
                <c:pt idx="0" formatCode="0%">
                  <c:v>0.12012012012012012</c:v>
                </c:pt>
                <c:pt idx="2" formatCode="0%">
                  <c:v>0.14255319148936169</c:v>
                </c:pt>
                <c:pt idx="3" formatCode="0%">
                  <c:v>0.1001890359168242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1-8DF9-462D-96B9-C8DC75CA1F58}"/>
            </c:ext>
          </c:extLst>
        </c:ser>
        <c:ser>
          <c:idx val="18"/>
          <c:order val="18"/>
          <c:tx>
            <c:strRef>
              <c:f>SOCDEM!$B$43</c:f>
              <c:strCache>
                <c:ptCount val="1"/>
                <c:pt idx="0">
                  <c:v>Neviem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4"/>
                <c:pt idx="0">
                  <c:v>Prieskumná vzorka</c:v>
                </c:pt>
                <c:pt idx="2">
                  <c:v>Muž</c:v>
                </c:pt>
                <c:pt idx="3">
                  <c:v>Žena</c:v>
                </c:pt>
              </c:strCache>
              <c:extLst/>
            </c:strRef>
          </c:cat>
          <c:val>
            <c:numRef>
              <c:f>SOCDEM!$C$43:$O$43</c:f>
              <c:numCache>
                <c:formatCode>General</c:formatCode>
                <c:ptCount val="4"/>
                <c:pt idx="0" formatCode="0%">
                  <c:v>1.9019019019019021E-2</c:v>
                </c:pt>
                <c:pt idx="2" formatCode="0%">
                  <c:v>2.3404255319148935E-2</c:v>
                </c:pt>
                <c:pt idx="3" formatCode="0%">
                  <c:v>1.5122873345935728E-2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2-8DF9-462D-96B9-C8DC75CA1F5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3"/>
        <c:overlap val="100"/>
        <c:axId val="1511669600"/>
        <c:axId val="1511672480"/>
        <c:extLst>
          <c:ext xmlns:c15="http://schemas.microsoft.com/office/drawing/2012/chart" uri="{02D57815-91ED-43cb-92C2-25804820EDAC}">
            <c15:filteredBarSeries>
              <c15:ser>
                <c:idx val="19"/>
                <c:order val="19"/>
                <c:tx>
                  <c:strRef>
                    <c:extLst>
                      <c:ext uri="{02D57815-91ED-43cb-92C2-25804820EDAC}">
                        <c15:formulaRef>
                          <c15:sqref>SOCDEM!$B$44</c15:sqref>
                        </c15:formulaRef>
                      </c:ext>
                    </c:extLst>
                    <c:strCache>
                      <c:ptCount val="1"/>
                      <c:pt idx="0">
                        <c:v>Nič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1" i="0" u="none" strike="noStrike" kern="1200" baseline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sk-SK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SOCDEM!$C$2:$O$2</c15:sqref>
                        </c15:formulaRef>
                      </c:ext>
                    </c:extLst>
                    <c:strCache>
                      <c:ptCount val="4"/>
                      <c:pt idx="0">
                        <c:v>Prieskumná vzorka</c:v>
                      </c:pt>
                      <c:pt idx="2">
                        <c:v>Muž</c:v>
                      </c:pt>
                      <c:pt idx="3">
                        <c:v>Žena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SOCDEM!$C$44:$O$44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 formatCode="0%">
                        <c:v>1.001001001001001E-3</c:v>
                      </c:pt>
                      <c:pt idx="2" formatCode="0%">
                        <c:v>2.1276595744680851E-3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3-8DF9-462D-96B9-C8DC75CA1F58}"/>
                  </c:ext>
                </c:extLst>
              </c15:ser>
            </c15:filteredBarSeries>
          </c:ext>
        </c:extLst>
      </c:barChart>
      <c:catAx>
        <c:axId val="1511669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72480"/>
        <c:crosses val="autoZero"/>
        <c:auto val="1"/>
        <c:lblAlgn val="ctr"/>
        <c:lblOffset val="100"/>
        <c:noMultiLvlLbl val="0"/>
      </c:catAx>
      <c:valAx>
        <c:axId val="1511672480"/>
        <c:scaling>
          <c:orientation val="minMax"/>
          <c:max val="1.8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6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5230073639966832E-2"/>
          <c:y val="0.72359996315952402"/>
          <c:w val="0.95370059378269811"/>
          <c:h val="0.2764000368404759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ysClr val="windowText" lastClr="000000"/>
          </a:solidFill>
        </a:defRPr>
      </a:pPr>
      <a:endParaRPr lang="sk-SK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930964478203171"/>
          <c:y val="6.6145702419184327E-2"/>
          <c:w val="0.82697255865268138"/>
          <c:h val="0.6236664298647359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SOCDEM!$B$25</c:f>
              <c:strCache>
                <c:ptCount val="1"/>
                <c:pt idx="0">
                  <c:v>Električka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SOCDEM!$C$25:$O$25</c:f>
              <c:numCache>
                <c:formatCode>General</c:formatCode>
                <c:ptCount val="6"/>
                <c:pt idx="0" formatCode="0%">
                  <c:v>0.35735735735735735</c:v>
                </c:pt>
                <c:pt idx="2" formatCode="0%">
                  <c:v>0.31129476584022042</c:v>
                </c:pt>
                <c:pt idx="3" formatCode="0%">
                  <c:v>0.38197424892703863</c:v>
                </c:pt>
                <c:pt idx="4" formatCode="0%">
                  <c:v>0.3682310469314079</c:v>
                </c:pt>
                <c:pt idx="5" formatCode="0%">
                  <c:v>0.42063492063492064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58F2-4D3D-BDFF-FA8ADFDC74A9}"/>
            </c:ext>
          </c:extLst>
        </c:ser>
        <c:ser>
          <c:idx val="1"/>
          <c:order val="1"/>
          <c:tx>
            <c:strRef>
              <c:f>SOCDEM!$B$26</c:f>
              <c:strCache>
                <c:ptCount val="1"/>
                <c:pt idx="0">
                  <c:v>Príroda, zeleň, okolie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SOCDEM!$C$26:$O$26</c:f>
              <c:numCache>
                <c:formatCode>General</c:formatCode>
                <c:ptCount val="6"/>
                <c:pt idx="0" formatCode="0%">
                  <c:v>0.15715715715715717</c:v>
                </c:pt>
                <c:pt idx="2" formatCode="0%">
                  <c:v>0.14049586776859505</c:v>
                </c:pt>
                <c:pt idx="3" formatCode="0%">
                  <c:v>0.14592274678111589</c:v>
                </c:pt>
                <c:pt idx="4" formatCode="0%">
                  <c:v>0.1552346570397112</c:v>
                </c:pt>
                <c:pt idx="5" formatCode="0%">
                  <c:v>0.23015873015873015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58F2-4D3D-BDFF-FA8ADFDC74A9}"/>
            </c:ext>
          </c:extLst>
        </c:ser>
        <c:ser>
          <c:idx val="2"/>
          <c:order val="2"/>
          <c:tx>
            <c:strRef>
              <c:f>SOCDEM!$B$27</c:f>
              <c:strCache>
                <c:ptCount val="1"/>
                <c:pt idx="0">
                  <c:v>Doprava 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SOCDEM!$C$27:$O$27</c:f>
              <c:numCache>
                <c:formatCode>General</c:formatCode>
                <c:ptCount val="6"/>
                <c:pt idx="0" formatCode="0%">
                  <c:v>0.14214214214214216</c:v>
                </c:pt>
                <c:pt idx="2" formatCode="0%">
                  <c:v>0.13774104683195593</c:v>
                </c:pt>
                <c:pt idx="3" formatCode="0%">
                  <c:v>9.8712446351931327E-2</c:v>
                </c:pt>
                <c:pt idx="4" formatCode="0%">
                  <c:v>0.12274368231046932</c:v>
                </c:pt>
                <c:pt idx="5" formatCode="0%">
                  <c:v>0.27777777777777779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58F2-4D3D-BDFF-FA8ADFDC74A9}"/>
            </c:ext>
          </c:extLst>
        </c:ser>
        <c:ser>
          <c:idx val="3"/>
          <c:order val="3"/>
          <c:tx>
            <c:strRef>
              <c:f>SOCDEM!$B$28</c:f>
              <c:strCache>
                <c:ptCount val="1"/>
                <c:pt idx="0">
                  <c:v>Oprava chodníkov, ciest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SOCDEM!$C$28:$O$28</c:f>
              <c:numCache>
                <c:formatCode>General</c:formatCode>
                <c:ptCount val="6"/>
                <c:pt idx="0" formatCode="0%">
                  <c:v>0.13813813813813813</c:v>
                </c:pt>
                <c:pt idx="2" formatCode="0%">
                  <c:v>0.15702479338842976</c:v>
                </c:pt>
                <c:pt idx="3" formatCode="0%">
                  <c:v>0.10729613733905578</c:v>
                </c:pt>
                <c:pt idx="4" formatCode="0%">
                  <c:v>0.16606498194945851</c:v>
                </c:pt>
                <c:pt idx="5" formatCode="0%">
                  <c:v>7.9365079365079361E-2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58F2-4D3D-BDFF-FA8ADFDC74A9}"/>
            </c:ext>
          </c:extLst>
        </c:ser>
        <c:ser>
          <c:idx val="4"/>
          <c:order val="4"/>
          <c:tx>
            <c:strRef>
              <c:f>SOCDEM!$B$29</c:f>
              <c:strCache>
                <c:ptCount val="1"/>
                <c:pt idx="0">
                  <c:v>Klziská a športoviská</c:v>
                </c:pt>
              </c:strCache>
            </c:strRef>
          </c:tx>
          <c:spPr>
            <a:solidFill>
              <a:srgbClr val="00FF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SOCDEM!$C$29:$O$29</c:f>
              <c:numCache>
                <c:formatCode>General</c:formatCode>
                <c:ptCount val="6"/>
                <c:pt idx="0" formatCode="0%">
                  <c:v>0.12012012012012012</c:v>
                </c:pt>
                <c:pt idx="2" formatCode="0%">
                  <c:v>8.5399449035812675E-2</c:v>
                </c:pt>
                <c:pt idx="3" formatCode="0%">
                  <c:v>0.18025751072961374</c:v>
                </c:pt>
                <c:pt idx="4" formatCode="0%">
                  <c:v>0.1263537906137184</c:v>
                </c:pt>
                <c:pt idx="5" formatCode="0%">
                  <c:v>9.5238095238095233E-2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58F2-4D3D-BDFF-FA8ADFDC74A9}"/>
            </c:ext>
          </c:extLst>
        </c:ser>
        <c:ser>
          <c:idx val="5"/>
          <c:order val="5"/>
          <c:tx>
            <c:strRef>
              <c:f>SOCDEM!$B$30</c:f>
              <c:strCache>
                <c:ptCount val="1"/>
                <c:pt idx="0">
                  <c:v>Čistota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SOCDEM!$C$30:$O$30</c:f>
              <c:numCache>
                <c:formatCode>General</c:formatCode>
                <c:ptCount val="6"/>
                <c:pt idx="0" formatCode="0%">
                  <c:v>0.11611611611611611</c:v>
                </c:pt>
                <c:pt idx="2" formatCode="0%">
                  <c:v>0.13774104683195593</c:v>
                </c:pt>
                <c:pt idx="3" formatCode="0%">
                  <c:v>0.11587982832618027</c:v>
                </c:pt>
                <c:pt idx="4" formatCode="0%">
                  <c:v>9.7472924187725629E-2</c:v>
                </c:pt>
                <c:pt idx="5" formatCode="0%">
                  <c:v>9.5238095238095233E-2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58F2-4D3D-BDFF-FA8ADFDC74A9}"/>
            </c:ext>
          </c:extLst>
        </c:ser>
        <c:ser>
          <c:idx val="6"/>
          <c:order val="6"/>
          <c:tx>
            <c:strRef>
              <c:f>SOCDEM!$B$31</c:f>
              <c:strCache>
                <c:ptCount val="1"/>
                <c:pt idx="0">
                  <c:v>Údržba zelene, kosenie, lístie, lavičky</c:v>
                </c:pt>
              </c:strCache>
            </c:strRef>
          </c:tx>
          <c:spPr>
            <a:solidFill>
              <a:srgbClr val="CCFF3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SOCDEM!$C$31:$O$31</c:f>
              <c:numCache>
                <c:formatCode>General</c:formatCode>
                <c:ptCount val="6"/>
                <c:pt idx="0" formatCode="0%">
                  <c:v>8.0080080080080093E-2</c:v>
                </c:pt>
                <c:pt idx="2" formatCode="0%">
                  <c:v>7.7134986225895319E-2</c:v>
                </c:pt>
                <c:pt idx="3" formatCode="0%">
                  <c:v>7.7253218884120164E-2</c:v>
                </c:pt>
                <c:pt idx="4" formatCode="0%">
                  <c:v>0.10108303249097472</c:v>
                </c:pt>
                <c:pt idx="5" formatCode="0%">
                  <c:v>4.7619047619047616E-2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6-58F2-4D3D-BDFF-FA8ADFDC74A9}"/>
            </c:ext>
          </c:extLst>
        </c:ser>
        <c:ser>
          <c:idx val="7"/>
          <c:order val="7"/>
          <c:tx>
            <c:strRef>
              <c:f>SOCDEM!$B$32</c:f>
              <c:strCache>
                <c:ptCount val="1"/>
                <c:pt idx="0">
                  <c:v>Draždiak - aj jeho úprava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SOCDEM!$C$32:$O$32</c:f>
              <c:numCache>
                <c:formatCode>General</c:formatCode>
                <c:ptCount val="6"/>
                <c:pt idx="0" formatCode="0%">
                  <c:v>7.1071071071071079E-2</c:v>
                </c:pt>
                <c:pt idx="2" formatCode="0%">
                  <c:v>4.9586776859504134E-2</c:v>
                </c:pt>
                <c:pt idx="3" formatCode="0%">
                  <c:v>8.5836909871244635E-2</c:v>
                </c:pt>
                <c:pt idx="4" formatCode="0%">
                  <c:v>7.5812274368231056E-2</c:v>
                </c:pt>
                <c:pt idx="5" formatCode="0%">
                  <c:v>9.5238095238095233E-2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7-58F2-4D3D-BDFF-FA8ADFDC74A9}"/>
            </c:ext>
          </c:extLst>
        </c:ser>
        <c:ser>
          <c:idx val="8"/>
          <c:order val="8"/>
          <c:tx>
            <c:strRef>
              <c:f>SOCDEM!$B$33</c:f>
              <c:strCache>
                <c:ptCount val="1"/>
                <c:pt idx="0">
                  <c:v>Verejné obstarávanie</c:v>
                </c:pt>
              </c:strCache>
            </c:strRef>
          </c:tx>
          <c:spPr>
            <a:solidFill>
              <a:srgbClr val="FF6699"/>
            </a:solidFill>
            <a:ln>
              <a:noFill/>
            </a:ln>
            <a:effectLst/>
          </c:spPr>
          <c:invertIfNegative val="0"/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58F2-4D3D-BDFF-FA8ADFDC74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SOCDEM!$C$33:$O$33</c:f>
              <c:numCache>
                <c:formatCode>General</c:formatCode>
                <c:ptCount val="6"/>
                <c:pt idx="0" formatCode="0%">
                  <c:v>7.0070070070070073E-2</c:v>
                </c:pt>
                <c:pt idx="2" formatCode="0%">
                  <c:v>0.10743801652892562</c:v>
                </c:pt>
                <c:pt idx="3" formatCode="0%">
                  <c:v>7.7253218884120164E-2</c:v>
                </c:pt>
                <c:pt idx="4" formatCode="0%">
                  <c:v>3.6101083032490974E-2</c:v>
                </c:pt>
                <c:pt idx="5" formatCode="0%">
                  <c:v>2.3809523809523808E-2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A-58F2-4D3D-BDFF-FA8ADFDC74A9}"/>
            </c:ext>
          </c:extLst>
        </c:ser>
        <c:ser>
          <c:idx val="9"/>
          <c:order val="9"/>
          <c:tx>
            <c:strRef>
              <c:f>SOCDEM!$B$34</c:f>
              <c:strCache>
                <c:ptCount val="1"/>
                <c:pt idx="0">
                  <c:v>Obchody, občianska vybavenosť, infraštruktúra</c:v>
                </c:pt>
              </c:strCache>
            </c:strRef>
          </c:tx>
          <c:spPr>
            <a:solidFill>
              <a:srgbClr val="CCCC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SOCDEM!$C$34:$O$34</c:f>
              <c:numCache>
                <c:formatCode>General</c:formatCode>
                <c:ptCount val="6"/>
                <c:pt idx="0" formatCode="0%">
                  <c:v>6.006006006006006E-2</c:v>
                </c:pt>
                <c:pt idx="2" formatCode="0%">
                  <c:v>4.6831955922865015E-2</c:v>
                </c:pt>
                <c:pt idx="3" formatCode="0%">
                  <c:v>4.2918454935622317E-2</c:v>
                </c:pt>
                <c:pt idx="4" formatCode="0%">
                  <c:v>6.1371841155234662E-2</c:v>
                </c:pt>
                <c:pt idx="5" formatCode="0%">
                  <c:v>0.12698412698412698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C-58F2-4D3D-BDFF-FA8ADFDC74A9}"/>
            </c:ext>
          </c:extLst>
        </c:ser>
        <c:ser>
          <c:idx val="10"/>
          <c:order val="10"/>
          <c:tx>
            <c:strRef>
              <c:f>SOCDEM!$B$35</c:f>
              <c:strCache>
                <c:ptCount val="1"/>
                <c:pt idx="0">
                  <c:v>Cyklotrasy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-4.2773303093393911E-3"/>
                  <c:y val="-7.921118137551775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8F2-4D3D-BDFF-FA8ADFDC74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SOCDEM!$C$35:$O$35</c:f>
              <c:numCache>
                <c:formatCode>General</c:formatCode>
                <c:ptCount val="6"/>
                <c:pt idx="0" formatCode="0%">
                  <c:v>4.9049049049049047E-2</c:v>
                </c:pt>
                <c:pt idx="2" formatCode="0%">
                  <c:v>7.1625344352617082E-2</c:v>
                </c:pt>
                <c:pt idx="3" formatCode="0%">
                  <c:v>5.1502145922746781E-2</c:v>
                </c:pt>
                <c:pt idx="4" formatCode="0%">
                  <c:v>3.2490974729241874E-2</c:v>
                </c:pt>
                <c:pt idx="5" formatCode="0%">
                  <c:v>1.5873015873015872E-2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F-58F2-4D3D-BDFF-FA8ADFDC74A9}"/>
            </c:ext>
          </c:extLst>
        </c:ser>
        <c:ser>
          <c:idx val="11"/>
          <c:order val="11"/>
          <c:tx>
            <c:strRef>
              <c:f>SOCDEM!$B$36</c:f>
              <c:strCache>
                <c:ptCount val="1"/>
                <c:pt idx="0">
                  <c:v>Nič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0-58F2-4D3D-BDFF-FA8ADFDC74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SOCDEM!$C$36:$O$36</c:f>
              <c:numCache>
                <c:formatCode>General</c:formatCode>
                <c:ptCount val="6"/>
                <c:pt idx="0" formatCode="0%">
                  <c:v>4.3043043043043044E-2</c:v>
                </c:pt>
                <c:pt idx="2" formatCode="0%">
                  <c:v>3.8567493112947659E-2</c:v>
                </c:pt>
                <c:pt idx="3" formatCode="0%">
                  <c:v>5.5793991416309009E-2</c:v>
                </c:pt>
                <c:pt idx="4" formatCode="0%">
                  <c:v>5.0541516245487361E-2</c:v>
                </c:pt>
                <c:pt idx="5" formatCode="0%">
                  <c:v>1.5873015873015872E-2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1-58F2-4D3D-BDFF-FA8ADFDC74A9}"/>
            </c:ext>
          </c:extLst>
        </c:ser>
        <c:ser>
          <c:idx val="12"/>
          <c:order val="12"/>
          <c:tx>
            <c:strRef>
              <c:f>SOCDEM!$B$37</c:f>
              <c:strCache>
                <c:ptCount val="1"/>
                <c:pt idx="0">
                  <c:v>Detské ihriská - opravy, nové</c:v>
                </c:pt>
              </c:strCache>
            </c:strRef>
          </c:tx>
          <c:spPr>
            <a:solidFill>
              <a:srgbClr val="FFCC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SOCDEM!$C$37:$O$37</c:f>
              <c:numCache>
                <c:formatCode>General</c:formatCode>
                <c:ptCount val="6"/>
                <c:pt idx="0" formatCode="0%">
                  <c:v>4.1041041041041046E-2</c:v>
                </c:pt>
                <c:pt idx="2" formatCode="0%">
                  <c:v>4.9586776859504134E-2</c:v>
                </c:pt>
                <c:pt idx="3" formatCode="0%">
                  <c:v>3.0042918454935622E-2</c:v>
                </c:pt>
                <c:pt idx="4" formatCode="0%">
                  <c:v>3.6101083032490974E-2</c:v>
                </c:pt>
                <c:pt idx="5" formatCode="0%">
                  <c:v>4.7619047619047616E-2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2-58F2-4D3D-BDFF-FA8ADFDC74A9}"/>
            </c:ext>
          </c:extLst>
        </c:ser>
        <c:ser>
          <c:idx val="13"/>
          <c:order val="13"/>
          <c:tx>
            <c:strRef>
              <c:f>SOCDEM!$B$38</c:f>
              <c:strCache>
                <c:ptCount val="1"/>
                <c:pt idx="0">
                  <c:v>Kultúrne aktivity a akcie pre deti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SOCDEM!$C$38:$O$38</c:f>
              <c:numCache>
                <c:formatCode>General</c:formatCode>
                <c:ptCount val="6"/>
                <c:pt idx="0" formatCode="0%">
                  <c:v>3.7037037037037035E-2</c:v>
                </c:pt>
                <c:pt idx="2" formatCode="0%">
                  <c:v>2.7548209366391182E-2</c:v>
                </c:pt>
                <c:pt idx="3" formatCode="0%">
                  <c:v>5.5793991416309009E-2</c:v>
                </c:pt>
                <c:pt idx="4" formatCode="0%">
                  <c:v>3.2490974729241874E-2</c:v>
                </c:pt>
                <c:pt idx="5" formatCode="0%">
                  <c:v>3.968253968253968E-2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3-58F2-4D3D-BDFF-FA8ADFDC74A9}"/>
            </c:ext>
          </c:extLst>
        </c:ser>
        <c:ser>
          <c:idx val="14"/>
          <c:order val="14"/>
          <c:tx>
            <c:strRef>
              <c:f>SOCDEM!$B$39</c:f>
              <c:strCache>
                <c:ptCount val="1"/>
                <c:pt idx="0">
                  <c:v>Škôlky, školy</c:v>
                </c:pt>
              </c:strCache>
            </c:strRef>
          </c:tx>
          <c:spPr>
            <a:solidFill>
              <a:srgbClr val="007C8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SOCDEM!$C$39:$O$39</c:f>
              <c:numCache>
                <c:formatCode>General</c:formatCode>
                <c:ptCount val="6"/>
                <c:pt idx="0" formatCode="0%">
                  <c:v>2.4024024024024024E-2</c:v>
                </c:pt>
                <c:pt idx="2" formatCode="0%">
                  <c:v>2.4793388429752067E-2</c:v>
                </c:pt>
                <c:pt idx="3" formatCode="0%">
                  <c:v>2.575107296137339E-2</c:v>
                </c:pt>
                <c:pt idx="4" formatCode="0%">
                  <c:v>3.2490974729241874E-2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4-58F2-4D3D-BDFF-FA8ADFDC74A9}"/>
            </c:ext>
          </c:extLst>
        </c:ser>
        <c:ser>
          <c:idx val="15"/>
          <c:order val="15"/>
          <c:tx>
            <c:strRef>
              <c:f>SOCDEM!$B$40</c:f>
              <c:strCache>
                <c:ptCount val="1"/>
                <c:pt idx="0">
                  <c:v>Zlepšenie parkovania</c:v>
                </c:pt>
              </c:strCache>
            </c:strRef>
          </c:tx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SOCDEM!$C$40:$O$40</c:f>
              <c:numCache>
                <c:formatCode>General</c:formatCode>
                <c:ptCount val="6"/>
                <c:pt idx="0" formatCode="0%">
                  <c:v>2.0020020020020023E-2</c:v>
                </c:pt>
                <c:pt idx="2" formatCode="0%">
                  <c:v>2.4793388429752067E-2</c:v>
                </c:pt>
                <c:pt idx="3" formatCode="0%">
                  <c:v>1.2875536480686695E-2</c:v>
                </c:pt>
                <c:pt idx="4" formatCode="0%">
                  <c:v>2.5270758122743681E-2</c:v>
                </c:pt>
                <c:pt idx="5" formatCode="0%">
                  <c:v>7.9365079365079361E-3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5-58F2-4D3D-BDFF-FA8ADFDC74A9}"/>
            </c:ext>
          </c:extLst>
        </c:ser>
        <c:ser>
          <c:idx val="16"/>
          <c:order val="16"/>
          <c:tx>
            <c:strRef>
              <c:f>SOCDEM!$B$41</c:f>
              <c:strCache>
                <c:ptCount val="1"/>
                <c:pt idx="0">
                  <c:v>Všetko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SOCDEM!$C$41:$O$41</c:f>
              <c:numCache>
                <c:formatCode>General</c:formatCode>
                <c:ptCount val="6"/>
                <c:pt idx="0" formatCode="0%">
                  <c:v>2.0020020020020023E-2</c:v>
                </c:pt>
                <c:pt idx="2" formatCode="0%">
                  <c:v>2.2038567493112948E-2</c:v>
                </c:pt>
                <c:pt idx="3" formatCode="0%">
                  <c:v>1.7167381974248927E-2</c:v>
                </c:pt>
                <c:pt idx="4" formatCode="0%">
                  <c:v>1.0830324909747294E-2</c:v>
                </c:pt>
                <c:pt idx="5" formatCode="0%">
                  <c:v>3.968253968253968E-2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6-58F2-4D3D-BDFF-FA8ADFDC74A9}"/>
            </c:ext>
          </c:extLst>
        </c:ser>
        <c:ser>
          <c:idx val="17"/>
          <c:order val="17"/>
          <c:tx>
            <c:strRef>
              <c:f>SOCDEM!$B$42</c:f>
              <c:strCache>
                <c:ptCount val="1"/>
                <c:pt idx="0">
                  <c:v>Iné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SOCDEM!$C$42:$O$42</c:f>
              <c:numCache>
                <c:formatCode>General</c:formatCode>
                <c:ptCount val="6"/>
                <c:pt idx="0" formatCode="0%">
                  <c:v>0.12012012012012012</c:v>
                </c:pt>
                <c:pt idx="2" formatCode="0%">
                  <c:v>8.8154269972451793E-2</c:v>
                </c:pt>
                <c:pt idx="3" formatCode="0%">
                  <c:v>0.17167381974248927</c:v>
                </c:pt>
                <c:pt idx="4" formatCode="0%">
                  <c:v>0.11552346570397112</c:v>
                </c:pt>
                <c:pt idx="5" formatCode="0%">
                  <c:v>0.12698412698412698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7-58F2-4D3D-BDFF-FA8ADFDC74A9}"/>
            </c:ext>
          </c:extLst>
        </c:ser>
        <c:ser>
          <c:idx val="18"/>
          <c:order val="18"/>
          <c:tx>
            <c:strRef>
              <c:f>SOCDEM!$B$43</c:f>
              <c:strCache>
                <c:ptCount val="1"/>
                <c:pt idx="0">
                  <c:v>Neviem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6"/>
                <c:pt idx="0">
                  <c:v>Prieskumná vzorka</c:v>
                </c:pt>
                <c:pt idx="2">
                  <c:v>18-34 rokov</c:v>
                </c:pt>
                <c:pt idx="3">
                  <c:v>35-49 rokov</c:v>
                </c:pt>
                <c:pt idx="4">
                  <c:v>50-64 rokov</c:v>
                </c:pt>
                <c:pt idx="5">
                  <c:v>65 a viac rokov</c:v>
                </c:pt>
              </c:strCache>
              <c:extLst/>
            </c:strRef>
          </c:cat>
          <c:val>
            <c:numRef>
              <c:f>SOCDEM!$C$43:$O$43</c:f>
              <c:numCache>
                <c:formatCode>General</c:formatCode>
                <c:ptCount val="6"/>
                <c:pt idx="0" formatCode="0%">
                  <c:v>1.9019019019019021E-2</c:v>
                </c:pt>
                <c:pt idx="2" formatCode="0%">
                  <c:v>2.7548209366391182E-2</c:v>
                </c:pt>
                <c:pt idx="3" formatCode="0%">
                  <c:v>1.7167381974248927E-2</c:v>
                </c:pt>
                <c:pt idx="4" formatCode="0%">
                  <c:v>1.444043321299639E-2</c:v>
                </c:pt>
                <c:pt idx="5" formatCode="0%">
                  <c:v>7.9365079365079361E-3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8-58F2-4D3D-BDFF-FA8ADFDC74A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3"/>
        <c:overlap val="100"/>
        <c:axId val="1511669600"/>
        <c:axId val="1511672480"/>
        <c:extLst>
          <c:ext xmlns:c15="http://schemas.microsoft.com/office/drawing/2012/chart" uri="{02D57815-91ED-43cb-92C2-25804820EDAC}">
            <c15:filteredBarSeries>
              <c15:ser>
                <c:idx val="19"/>
                <c:order val="19"/>
                <c:tx>
                  <c:strRef>
                    <c:extLst>
                      <c:ext uri="{02D57815-91ED-43cb-92C2-25804820EDAC}">
                        <c15:formulaRef>
                          <c15:sqref>SOCDEM!$B$44</c15:sqref>
                        </c15:formulaRef>
                      </c:ext>
                    </c:extLst>
                    <c:strCache>
                      <c:ptCount val="1"/>
                      <c:pt idx="0">
                        <c:v>Nič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1" i="0" u="none" strike="noStrike" kern="1200" baseline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sk-SK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SOCDEM!$C$2:$O$2</c15:sqref>
                        </c15:formulaRef>
                      </c:ext>
                    </c:extLst>
                    <c:strCache>
                      <c:ptCount val="6"/>
                      <c:pt idx="0">
                        <c:v>Prieskumná vzorka</c:v>
                      </c:pt>
                      <c:pt idx="2">
                        <c:v>18-34 rokov</c:v>
                      </c:pt>
                      <c:pt idx="3">
                        <c:v>35-49 rokov</c:v>
                      </c:pt>
                      <c:pt idx="4">
                        <c:v>50-64 rokov</c:v>
                      </c:pt>
                      <c:pt idx="5">
                        <c:v>65 a viac rokov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SOCDEM!$C$44:$O$44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 formatCode="0%">
                        <c:v>1.001001001001001E-3</c:v>
                      </c:pt>
                      <c:pt idx="4" formatCode="0%">
                        <c:v>3.6101083032490976E-3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9-58F2-4D3D-BDFF-FA8ADFDC74A9}"/>
                  </c:ext>
                </c:extLst>
              </c15:ser>
            </c15:filteredBarSeries>
          </c:ext>
        </c:extLst>
      </c:barChart>
      <c:catAx>
        <c:axId val="1511669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72480"/>
        <c:crosses val="autoZero"/>
        <c:auto val="1"/>
        <c:lblAlgn val="ctr"/>
        <c:lblOffset val="100"/>
        <c:noMultiLvlLbl val="0"/>
      </c:catAx>
      <c:valAx>
        <c:axId val="1511672480"/>
        <c:scaling>
          <c:orientation val="minMax"/>
          <c:max val="1.8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6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5230073639966832E-2"/>
          <c:y val="0.72359996315952402"/>
          <c:w val="0.95370059378269811"/>
          <c:h val="0.2764000368404759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ysClr val="windowText" lastClr="000000"/>
          </a:solidFill>
        </a:defRPr>
      </a:pPr>
      <a:endParaRPr lang="sk-SK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930964478203171"/>
          <c:y val="6.6145702419184327E-2"/>
          <c:w val="0.82697255865268138"/>
          <c:h val="0.6236664298647359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SOCDEM!$B$25</c:f>
              <c:strCache>
                <c:ptCount val="1"/>
                <c:pt idx="0">
                  <c:v>Električka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SOCDEM!$C$25:$O$25</c:f>
              <c:numCache>
                <c:formatCode>General</c:formatCode>
                <c:ptCount val="5"/>
                <c:pt idx="0" formatCode="0%">
                  <c:v>0.35735735735735735</c:v>
                </c:pt>
                <c:pt idx="2" formatCode="0%">
                  <c:v>0.30285714285714282</c:v>
                </c:pt>
                <c:pt idx="3" formatCode="0%">
                  <c:v>0.38582677165354334</c:v>
                </c:pt>
                <c:pt idx="4" formatCode="0%">
                  <c:v>0.35440180586907455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58F2-4D3D-BDFF-FA8ADFDC74A9}"/>
            </c:ext>
          </c:extLst>
        </c:ser>
        <c:ser>
          <c:idx val="1"/>
          <c:order val="1"/>
          <c:tx>
            <c:strRef>
              <c:f>SOCDEM!$B$26</c:f>
              <c:strCache>
                <c:ptCount val="1"/>
                <c:pt idx="0">
                  <c:v>Príroda, zeleň, okolie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SOCDEM!$C$26:$O$26</c:f>
              <c:numCache>
                <c:formatCode>General</c:formatCode>
                <c:ptCount val="5"/>
                <c:pt idx="0" formatCode="0%">
                  <c:v>0.15715715715715717</c:v>
                </c:pt>
                <c:pt idx="2" formatCode="0%">
                  <c:v>0.13714285714285712</c:v>
                </c:pt>
                <c:pt idx="3" formatCode="0%">
                  <c:v>0.14435695538057744</c:v>
                </c:pt>
                <c:pt idx="4" formatCode="0%">
                  <c:v>0.17607223476297967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58F2-4D3D-BDFF-FA8ADFDC74A9}"/>
            </c:ext>
          </c:extLst>
        </c:ser>
        <c:ser>
          <c:idx val="2"/>
          <c:order val="2"/>
          <c:tx>
            <c:strRef>
              <c:f>SOCDEM!$B$27</c:f>
              <c:strCache>
                <c:ptCount val="1"/>
                <c:pt idx="0">
                  <c:v>Doprava 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SOCDEM!$C$27:$O$27</c:f>
              <c:numCache>
                <c:formatCode>General</c:formatCode>
                <c:ptCount val="5"/>
                <c:pt idx="0" formatCode="0%">
                  <c:v>0.14214214214214216</c:v>
                </c:pt>
                <c:pt idx="2" formatCode="0%">
                  <c:v>9.7142857142857142E-2</c:v>
                </c:pt>
                <c:pt idx="3" formatCode="0%">
                  <c:v>0.14960629921259844</c:v>
                </c:pt>
                <c:pt idx="4" formatCode="0%">
                  <c:v>0.15349887133182846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58F2-4D3D-BDFF-FA8ADFDC74A9}"/>
            </c:ext>
          </c:extLst>
        </c:ser>
        <c:ser>
          <c:idx val="3"/>
          <c:order val="3"/>
          <c:tx>
            <c:strRef>
              <c:f>SOCDEM!$B$28</c:f>
              <c:strCache>
                <c:ptCount val="1"/>
                <c:pt idx="0">
                  <c:v>Oprava chodníkov, ciest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SOCDEM!$C$28:$O$28</c:f>
              <c:numCache>
                <c:formatCode>General</c:formatCode>
                <c:ptCount val="5"/>
                <c:pt idx="0" formatCode="0%">
                  <c:v>0.13813813813813813</c:v>
                </c:pt>
                <c:pt idx="2" formatCode="0%">
                  <c:v>0.20571428571428574</c:v>
                </c:pt>
                <c:pt idx="3" formatCode="0%">
                  <c:v>0.11548556430446194</c:v>
                </c:pt>
                <c:pt idx="4" formatCode="0%">
                  <c:v>0.1309255079006772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58F2-4D3D-BDFF-FA8ADFDC74A9}"/>
            </c:ext>
          </c:extLst>
        </c:ser>
        <c:ser>
          <c:idx val="4"/>
          <c:order val="4"/>
          <c:tx>
            <c:strRef>
              <c:f>SOCDEM!$B$29</c:f>
              <c:strCache>
                <c:ptCount val="1"/>
                <c:pt idx="0">
                  <c:v>Klziská a športoviská</c:v>
                </c:pt>
              </c:strCache>
            </c:strRef>
          </c:tx>
          <c:spPr>
            <a:solidFill>
              <a:srgbClr val="00FF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SOCDEM!$C$29:$O$29</c:f>
              <c:numCache>
                <c:formatCode>General</c:formatCode>
                <c:ptCount val="5"/>
                <c:pt idx="0" formatCode="0%">
                  <c:v>0.12012012012012012</c:v>
                </c:pt>
                <c:pt idx="2" formatCode="0%">
                  <c:v>5.1428571428571435E-2</c:v>
                </c:pt>
                <c:pt idx="3" formatCode="0%">
                  <c:v>9.4488188976377951E-2</c:v>
                </c:pt>
                <c:pt idx="4" formatCode="0%">
                  <c:v>0.16930022573363432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58F2-4D3D-BDFF-FA8ADFDC74A9}"/>
            </c:ext>
          </c:extLst>
        </c:ser>
        <c:ser>
          <c:idx val="5"/>
          <c:order val="5"/>
          <c:tx>
            <c:strRef>
              <c:f>SOCDEM!$B$30</c:f>
              <c:strCache>
                <c:ptCount val="1"/>
                <c:pt idx="0">
                  <c:v>Čistota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SOCDEM!$C$30:$O$30</c:f>
              <c:numCache>
                <c:formatCode>General</c:formatCode>
                <c:ptCount val="5"/>
                <c:pt idx="0" formatCode="0%">
                  <c:v>0.11611611611611611</c:v>
                </c:pt>
                <c:pt idx="2" formatCode="0%">
                  <c:v>0.16</c:v>
                </c:pt>
                <c:pt idx="3" formatCode="0%">
                  <c:v>0.11811023622047244</c:v>
                </c:pt>
                <c:pt idx="4" formatCode="0%">
                  <c:v>9.7065462753950338E-2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58F2-4D3D-BDFF-FA8ADFDC74A9}"/>
            </c:ext>
          </c:extLst>
        </c:ser>
        <c:ser>
          <c:idx val="6"/>
          <c:order val="6"/>
          <c:tx>
            <c:strRef>
              <c:f>SOCDEM!$B$31</c:f>
              <c:strCache>
                <c:ptCount val="1"/>
                <c:pt idx="0">
                  <c:v>Údržba zelene, kosenie, lístie, lavičky</c:v>
                </c:pt>
              </c:strCache>
            </c:strRef>
          </c:tx>
          <c:spPr>
            <a:solidFill>
              <a:srgbClr val="CCFF3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SOCDEM!$C$31:$O$31</c:f>
              <c:numCache>
                <c:formatCode>General</c:formatCode>
                <c:ptCount val="5"/>
                <c:pt idx="0" formatCode="0%">
                  <c:v>8.0080080080080093E-2</c:v>
                </c:pt>
                <c:pt idx="2" formatCode="0%">
                  <c:v>0.10285714285714287</c:v>
                </c:pt>
                <c:pt idx="3" formatCode="0%">
                  <c:v>7.6115485564304461E-2</c:v>
                </c:pt>
                <c:pt idx="4" formatCode="0%">
                  <c:v>7.4492099322799099E-2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6-58F2-4D3D-BDFF-FA8ADFDC74A9}"/>
            </c:ext>
          </c:extLst>
        </c:ser>
        <c:ser>
          <c:idx val="7"/>
          <c:order val="7"/>
          <c:tx>
            <c:strRef>
              <c:f>SOCDEM!$B$32</c:f>
              <c:strCache>
                <c:ptCount val="1"/>
                <c:pt idx="0">
                  <c:v>Draždiak - aj jeho úprava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SOCDEM!$C$32:$O$32</c:f>
              <c:numCache>
                <c:formatCode>General</c:formatCode>
                <c:ptCount val="5"/>
                <c:pt idx="0" formatCode="0%">
                  <c:v>7.1071071071071079E-2</c:v>
                </c:pt>
                <c:pt idx="2" formatCode="0%">
                  <c:v>5.1428571428571435E-2</c:v>
                </c:pt>
                <c:pt idx="3" formatCode="0%">
                  <c:v>6.0367454068241469E-2</c:v>
                </c:pt>
                <c:pt idx="4" formatCode="0%">
                  <c:v>8.8036117381489837E-2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7-58F2-4D3D-BDFF-FA8ADFDC74A9}"/>
            </c:ext>
          </c:extLst>
        </c:ser>
        <c:ser>
          <c:idx val="8"/>
          <c:order val="8"/>
          <c:tx>
            <c:strRef>
              <c:f>SOCDEM!$B$33</c:f>
              <c:strCache>
                <c:ptCount val="1"/>
                <c:pt idx="0">
                  <c:v>Verejné obstarávanie</c:v>
                </c:pt>
              </c:strCache>
            </c:strRef>
          </c:tx>
          <c:spPr>
            <a:solidFill>
              <a:srgbClr val="FF6699"/>
            </a:solidFill>
            <a:ln>
              <a:noFill/>
            </a:ln>
            <a:effectLst/>
          </c:spPr>
          <c:invertIfNegative val="0"/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58F2-4D3D-BDFF-FA8ADFDC74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SOCDEM!$C$33:$O$33</c:f>
              <c:numCache>
                <c:formatCode>General</c:formatCode>
                <c:ptCount val="5"/>
                <c:pt idx="0" formatCode="0%">
                  <c:v>7.0070070070070073E-2</c:v>
                </c:pt>
                <c:pt idx="2" formatCode="0%">
                  <c:v>1.714285714285714E-2</c:v>
                </c:pt>
                <c:pt idx="3" formatCode="0%">
                  <c:v>0.10236220472440945</c:v>
                </c:pt>
                <c:pt idx="4" formatCode="0%">
                  <c:v>6.320541760722348E-2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A-58F2-4D3D-BDFF-FA8ADFDC74A9}"/>
            </c:ext>
          </c:extLst>
        </c:ser>
        <c:ser>
          <c:idx val="9"/>
          <c:order val="9"/>
          <c:tx>
            <c:strRef>
              <c:f>SOCDEM!$B$34</c:f>
              <c:strCache>
                <c:ptCount val="1"/>
                <c:pt idx="0">
                  <c:v>Obchody, občianska vybavenosť, infraštruktúra</c:v>
                </c:pt>
              </c:strCache>
            </c:strRef>
          </c:tx>
          <c:spPr>
            <a:solidFill>
              <a:srgbClr val="CCCCFF"/>
            </a:solidFill>
            <a:ln>
              <a:noFill/>
            </a:ln>
            <a:effectLst/>
          </c:spPr>
          <c:invertIfNegative val="0"/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58F2-4D3D-BDFF-FA8ADFDC74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SOCDEM!$C$34:$O$34</c:f>
              <c:numCache>
                <c:formatCode>General</c:formatCode>
                <c:ptCount val="5"/>
                <c:pt idx="0" formatCode="0%">
                  <c:v>6.006006006006006E-2</c:v>
                </c:pt>
                <c:pt idx="2" formatCode="0%">
                  <c:v>1.714285714285714E-2</c:v>
                </c:pt>
                <c:pt idx="3" formatCode="0%">
                  <c:v>5.774278215223097E-2</c:v>
                </c:pt>
                <c:pt idx="4" formatCode="0%">
                  <c:v>7.9006772009029336E-2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C-58F2-4D3D-BDFF-FA8ADFDC74A9}"/>
            </c:ext>
          </c:extLst>
        </c:ser>
        <c:ser>
          <c:idx val="10"/>
          <c:order val="10"/>
          <c:tx>
            <c:strRef>
              <c:f>SOCDEM!$B$35</c:f>
              <c:strCache>
                <c:ptCount val="1"/>
                <c:pt idx="0">
                  <c:v>Cyklotrasy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E-58F2-4D3D-BDFF-FA8ADFDC74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SOCDEM!$C$35:$O$35</c:f>
              <c:numCache>
                <c:formatCode>General</c:formatCode>
                <c:ptCount val="5"/>
                <c:pt idx="0" formatCode="0%">
                  <c:v>4.9049049049049047E-2</c:v>
                </c:pt>
                <c:pt idx="2" formatCode="0%">
                  <c:v>2.8571428571428571E-2</c:v>
                </c:pt>
                <c:pt idx="3" formatCode="0%">
                  <c:v>4.7244094488188976E-2</c:v>
                </c:pt>
                <c:pt idx="4" formatCode="0%">
                  <c:v>5.8690744920993222E-2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F-58F2-4D3D-BDFF-FA8ADFDC74A9}"/>
            </c:ext>
          </c:extLst>
        </c:ser>
        <c:ser>
          <c:idx val="11"/>
          <c:order val="11"/>
          <c:tx>
            <c:strRef>
              <c:f>SOCDEM!$B$36</c:f>
              <c:strCache>
                <c:ptCount val="1"/>
                <c:pt idx="0">
                  <c:v>Nič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SOCDEM!$C$36:$O$36</c:f>
              <c:numCache>
                <c:formatCode>General</c:formatCode>
                <c:ptCount val="5"/>
                <c:pt idx="0" formatCode="0%">
                  <c:v>4.3043043043043044E-2</c:v>
                </c:pt>
                <c:pt idx="2" formatCode="0%">
                  <c:v>8.5714285714285715E-2</c:v>
                </c:pt>
                <c:pt idx="3" formatCode="0%">
                  <c:v>3.4120734908136482E-2</c:v>
                </c:pt>
                <c:pt idx="4" formatCode="0%">
                  <c:v>3.3860045146726858E-2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1-58F2-4D3D-BDFF-FA8ADFDC74A9}"/>
            </c:ext>
          </c:extLst>
        </c:ser>
        <c:ser>
          <c:idx val="12"/>
          <c:order val="12"/>
          <c:tx>
            <c:strRef>
              <c:f>SOCDEM!$B$37</c:f>
              <c:strCache>
                <c:ptCount val="1"/>
                <c:pt idx="0">
                  <c:v>Detské ihriská - opravy, nové</c:v>
                </c:pt>
              </c:strCache>
            </c:strRef>
          </c:tx>
          <c:spPr>
            <a:solidFill>
              <a:srgbClr val="FFCC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SOCDEM!$C$37:$O$37</c:f>
              <c:numCache>
                <c:formatCode>General</c:formatCode>
                <c:ptCount val="5"/>
                <c:pt idx="0" formatCode="0%">
                  <c:v>4.1041041041041046E-2</c:v>
                </c:pt>
                <c:pt idx="2" formatCode="0%">
                  <c:v>2.2857142857142857E-2</c:v>
                </c:pt>
                <c:pt idx="3" formatCode="0%">
                  <c:v>3.4120734908136482E-2</c:v>
                </c:pt>
                <c:pt idx="4" formatCode="0%">
                  <c:v>5.4176072234762979E-2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2-58F2-4D3D-BDFF-FA8ADFDC74A9}"/>
            </c:ext>
          </c:extLst>
        </c:ser>
        <c:ser>
          <c:idx val="13"/>
          <c:order val="13"/>
          <c:tx>
            <c:strRef>
              <c:f>SOCDEM!$B$38</c:f>
              <c:strCache>
                <c:ptCount val="1"/>
                <c:pt idx="0">
                  <c:v>Kultúrne aktivity a akcie pre deti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SOCDEM!$C$38:$O$38</c:f>
              <c:numCache>
                <c:formatCode>General</c:formatCode>
                <c:ptCount val="5"/>
                <c:pt idx="0" formatCode="0%">
                  <c:v>3.7037037037037035E-2</c:v>
                </c:pt>
                <c:pt idx="2" formatCode="0%">
                  <c:v>5.7142857142857143E-3</c:v>
                </c:pt>
                <c:pt idx="3" formatCode="0%">
                  <c:v>3.6745406824146981E-2</c:v>
                </c:pt>
                <c:pt idx="4" formatCode="0%">
                  <c:v>4.9661399548532728E-2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3-58F2-4D3D-BDFF-FA8ADFDC74A9}"/>
            </c:ext>
          </c:extLst>
        </c:ser>
        <c:ser>
          <c:idx val="14"/>
          <c:order val="14"/>
          <c:tx>
            <c:strRef>
              <c:f>SOCDEM!$B$39</c:f>
              <c:strCache>
                <c:ptCount val="1"/>
                <c:pt idx="0">
                  <c:v>Škôlky, školy</c:v>
                </c:pt>
              </c:strCache>
            </c:strRef>
          </c:tx>
          <c:spPr>
            <a:solidFill>
              <a:srgbClr val="007C8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SOCDEM!$C$39:$O$39</c:f>
              <c:numCache>
                <c:formatCode>General</c:formatCode>
                <c:ptCount val="5"/>
                <c:pt idx="0" formatCode="0%">
                  <c:v>2.4024024024024024E-2</c:v>
                </c:pt>
                <c:pt idx="3" formatCode="0%">
                  <c:v>1.0498687664041995E-2</c:v>
                </c:pt>
                <c:pt idx="4" formatCode="0%">
                  <c:v>4.5146726862302484E-2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4-58F2-4D3D-BDFF-FA8ADFDC74A9}"/>
            </c:ext>
          </c:extLst>
        </c:ser>
        <c:ser>
          <c:idx val="15"/>
          <c:order val="15"/>
          <c:tx>
            <c:strRef>
              <c:f>SOCDEM!$B$40</c:f>
              <c:strCache>
                <c:ptCount val="1"/>
                <c:pt idx="0">
                  <c:v>Zlepšenie parkovania</c:v>
                </c:pt>
              </c:strCache>
            </c:strRef>
          </c:tx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SOCDEM!$C$40:$O$40</c:f>
              <c:numCache>
                <c:formatCode>General</c:formatCode>
                <c:ptCount val="5"/>
                <c:pt idx="0" formatCode="0%">
                  <c:v>2.0020020020020023E-2</c:v>
                </c:pt>
                <c:pt idx="2" formatCode="0%">
                  <c:v>5.7142857142857143E-3</c:v>
                </c:pt>
                <c:pt idx="3" formatCode="0%">
                  <c:v>2.0997375328083989E-2</c:v>
                </c:pt>
                <c:pt idx="4" formatCode="0%">
                  <c:v>2.4830699774266364E-2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5-58F2-4D3D-BDFF-FA8ADFDC74A9}"/>
            </c:ext>
          </c:extLst>
        </c:ser>
        <c:ser>
          <c:idx val="16"/>
          <c:order val="16"/>
          <c:tx>
            <c:strRef>
              <c:f>SOCDEM!$B$41</c:f>
              <c:strCache>
                <c:ptCount val="1"/>
                <c:pt idx="0">
                  <c:v>Všetko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SOCDEM!$C$41:$O$41</c:f>
              <c:numCache>
                <c:formatCode>General</c:formatCode>
                <c:ptCount val="5"/>
                <c:pt idx="0" formatCode="0%">
                  <c:v>2.0020020020020023E-2</c:v>
                </c:pt>
                <c:pt idx="2" formatCode="0%">
                  <c:v>5.7142857142857143E-3</c:v>
                </c:pt>
                <c:pt idx="3" formatCode="0%">
                  <c:v>2.8871391076115485E-2</c:v>
                </c:pt>
                <c:pt idx="4" formatCode="0%">
                  <c:v>1.8058690744920992E-2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6-58F2-4D3D-BDFF-FA8ADFDC74A9}"/>
            </c:ext>
          </c:extLst>
        </c:ser>
        <c:ser>
          <c:idx val="17"/>
          <c:order val="17"/>
          <c:tx>
            <c:strRef>
              <c:f>SOCDEM!$B$42</c:f>
              <c:strCache>
                <c:ptCount val="1"/>
                <c:pt idx="0">
                  <c:v>Iné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SOCDEM!$C$42:$O$42</c:f>
              <c:numCache>
                <c:formatCode>General</c:formatCode>
                <c:ptCount val="5"/>
                <c:pt idx="0" formatCode="0%">
                  <c:v>0.12012012012012012</c:v>
                </c:pt>
                <c:pt idx="2" formatCode="0%">
                  <c:v>9.7142857142857128E-2</c:v>
                </c:pt>
                <c:pt idx="3" formatCode="0%">
                  <c:v>0.11548556430446194</c:v>
                </c:pt>
                <c:pt idx="4" formatCode="0%">
                  <c:v>0.13318284424379234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7-58F2-4D3D-BDFF-FA8ADFDC74A9}"/>
            </c:ext>
          </c:extLst>
        </c:ser>
        <c:ser>
          <c:idx val="18"/>
          <c:order val="18"/>
          <c:tx>
            <c:strRef>
              <c:f>SOCDEM!$B$43</c:f>
              <c:strCache>
                <c:ptCount val="1"/>
                <c:pt idx="0">
                  <c:v>Neviem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SOCDEM!$C$2:$O$2</c:f>
              <c:strCache>
                <c:ptCount val="5"/>
                <c:pt idx="0">
                  <c:v>Prieskumná vzorka</c:v>
                </c:pt>
                <c:pt idx="2">
                  <c:v>ZŠ alebo SŠ bez maturity</c:v>
                </c:pt>
                <c:pt idx="3">
                  <c:v>SŠ s maturitou</c:v>
                </c:pt>
                <c:pt idx="4">
                  <c:v>VŠ</c:v>
                </c:pt>
              </c:strCache>
              <c:extLst/>
            </c:strRef>
          </c:cat>
          <c:val>
            <c:numRef>
              <c:f>SOCDEM!$C$43:$O$43</c:f>
              <c:numCache>
                <c:formatCode>General</c:formatCode>
                <c:ptCount val="5"/>
                <c:pt idx="0" formatCode="0%">
                  <c:v>1.9019019019019021E-2</c:v>
                </c:pt>
                <c:pt idx="2" formatCode="0%">
                  <c:v>5.7142857142857143E-3</c:v>
                </c:pt>
                <c:pt idx="3" formatCode="0%">
                  <c:v>2.8871391076115485E-2</c:v>
                </c:pt>
                <c:pt idx="4" formatCode="0%">
                  <c:v>1.580135440180587E-2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8-58F2-4D3D-BDFF-FA8ADFDC74A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3"/>
        <c:overlap val="100"/>
        <c:axId val="1511669600"/>
        <c:axId val="1511672480"/>
        <c:extLst>
          <c:ext xmlns:c15="http://schemas.microsoft.com/office/drawing/2012/chart" uri="{02D57815-91ED-43cb-92C2-25804820EDAC}">
            <c15:filteredBarSeries>
              <c15:ser>
                <c:idx val="19"/>
                <c:order val="19"/>
                <c:tx>
                  <c:strRef>
                    <c:extLst>
                      <c:ext uri="{02D57815-91ED-43cb-92C2-25804820EDAC}">
                        <c15:formulaRef>
                          <c15:sqref>SOCDEM!$B$44</c15:sqref>
                        </c15:formulaRef>
                      </c:ext>
                    </c:extLst>
                    <c:strCache>
                      <c:ptCount val="1"/>
                      <c:pt idx="0">
                        <c:v>Nič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1" i="0" u="none" strike="noStrike" kern="1200" baseline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sk-SK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SOCDEM!$C$2:$O$2</c15:sqref>
                        </c15:formulaRef>
                      </c:ext>
                    </c:extLst>
                    <c:strCache>
                      <c:ptCount val="5"/>
                      <c:pt idx="0">
                        <c:v>Prieskumná vzorka</c:v>
                      </c:pt>
                      <c:pt idx="2">
                        <c:v>ZŠ alebo SŠ bez maturity</c:v>
                      </c:pt>
                      <c:pt idx="3">
                        <c:v>SŠ s maturitou</c:v>
                      </c:pt>
                      <c:pt idx="4">
                        <c:v>VŠ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SOCDEM!$C$44:$O$44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 formatCode="0%">
                        <c:v>1.001001001001001E-3</c:v>
                      </c:pt>
                      <c:pt idx="3" formatCode="0%">
                        <c:v>2.6246719160104987E-3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9-58F2-4D3D-BDFF-FA8ADFDC74A9}"/>
                  </c:ext>
                </c:extLst>
              </c15:ser>
            </c15:filteredBarSeries>
          </c:ext>
        </c:extLst>
      </c:barChart>
      <c:catAx>
        <c:axId val="1511669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72480"/>
        <c:crosses val="autoZero"/>
        <c:auto val="1"/>
        <c:lblAlgn val="ctr"/>
        <c:lblOffset val="100"/>
        <c:noMultiLvlLbl val="0"/>
      </c:catAx>
      <c:valAx>
        <c:axId val="1511672480"/>
        <c:scaling>
          <c:orientation val="minMax"/>
          <c:max val="1.8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1166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5230073639966832E-2"/>
          <c:y val="0.72359996315952402"/>
          <c:w val="0.95370059378269811"/>
          <c:h val="0.2764000368404759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ysClr val="windowText" lastClr="000000"/>
          </a:solidFill>
        </a:defRPr>
      </a:pPr>
      <a:endParaRPr lang="sk-S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0.65914</cdr:x>
      <cdr:y>0.06283</cdr:y>
    </cdr:from>
    <cdr:to>
      <cdr:x>0.84294</cdr:x>
      <cdr:y>0.3246</cdr:y>
    </cdr:to>
    <cdr:sp macro="" textlink="">
      <cdr:nvSpPr>
        <cdr:cNvPr id="2" name="BlokTextu 1">
          <a:extLst xmlns:a="http://schemas.openxmlformats.org/drawingml/2006/main">
            <a:ext uri="{FF2B5EF4-FFF2-40B4-BE49-F238E27FC236}">
              <a16:creationId xmlns:a16="http://schemas.microsoft.com/office/drawing/2014/main" id="{8A8E5D17-5472-7B2B-1DDE-6CC78207D71B}"/>
            </a:ext>
          </a:extLst>
        </cdr:cNvPr>
        <cdr:cNvSpPr txBox="1"/>
      </cdr:nvSpPr>
      <cdr:spPr>
        <a:xfrm xmlns:a="http://schemas.openxmlformats.org/drawingml/2006/main">
          <a:off x="6390221" y="267303"/>
          <a:ext cx="1781908" cy="11136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2000" kern="1200" dirty="0"/>
        </a:p>
      </cdr:txBody>
    </cdr:sp>
  </cdr:relSizeAnchor>
  <cdr:relSizeAnchor xmlns:cdr="http://schemas.openxmlformats.org/drawingml/2006/chartDrawing">
    <cdr:from>
      <cdr:x>0.67728</cdr:x>
      <cdr:y>0.08519</cdr:y>
    </cdr:from>
    <cdr:to>
      <cdr:x>0.83569</cdr:x>
      <cdr:y>0.26742</cdr:y>
    </cdr:to>
    <cdr:sp macro="" textlink="">
      <cdr:nvSpPr>
        <cdr:cNvPr id="3" name="BlokTextu 2">
          <a:extLst xmlns:a="http://schemas.openxmlformats.org/drawingml/2006/main">
            <a:ext uri="{FF2B5EF4-FFF2-40B4-BE49-F238E27FC236}">
              <a16:creationId xmlns:a16="http://schemas.microsoft.com/office/drawing/2014/main" id="{B063A723-B6EB-A170-378E-4F7E0DBD1194}"/>
            </a:ext>
          </a:extLst>
        </cdr:cNvPr>
        <cdr:cNvSpPr txBox="1"/>
      </cdr:nvSpPr>
      <cdr:spPr>
        <a:xfrm xmlns:a="http://schemas.openxmlformats.org/drawingml/2006/main">
          <a:off x="6566067" y="362444"/>
          <a:ext cx="1535724" cy="775253"/>
        </a:xfrm>
        <a:prstGeom xmlns:a="http://schemas.openxmlformats.org/drawingml/2006/main" prst="rect">
          <a:avLst/>
        </a:prstGeom>
        <a:solidFill xmlns:a="http://schemas.openxmlformats.org/drawingml/2006/main">
          <a:srgbClr val="00B050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sk-SK" sz="2000" b="1" kern="1200" dirty="0"/>
            <a:t>59,7 %</a:t>
          </a:r>
        </a:p>
        <a:p xmlns:a="http://schemas.openxmlformats.org/drawingml/2006/main">
          <a:pPr algn="ctr"/>
          <a:r>
            <a:rPr lang="sk-SK" sz="2000" b="1" kern="1200" dirty="0"/>
            <a:t>POZITÍVNE</a:t>
          </a:r>
          <a:endParaRPr lang="en-GB" sz="2000" b="1" kern="1200" dirty="0"/>
        </a:p>
      </cdr:txBody>
    </cdr:sp>
  </cdr:relSizeAnchor>
  <cdr:relSizeAnchor xmlns:cdr="http://schemas.openxmlformats.org/drawingml/2006/chartDrawing">
    <cdr:from>
      <cdr:x>0.08718</cdr:x>
      <cdr:y>0.09377</cdr:y>
    </cdr:from>
    <cdr:to>
      <cdr:x>0.247</cdr:x>
      <cdr:y>0.276</cdr:y>
    </cdr:to>
    <cdr:sp macro="" textlink="">
      <cdr:nvSpPr>
        <cdr:cNvPr id="4" name="BlokTextu 1">
          <a:extLst xmlns:a="http://schemas.openxmlformats.org/drawingml/2006/main">
            <a:ext uri="{FF2B5EF4-FFF2-40B4-BE49-F238E27FC236}">
              <a16:creationId xmlns:a16="http://schemas.microsoft.com/office/drawing/2014/main" id="{66A19FB4-6E5B-DED2-9AB9-30CBB30C2614}"/>
            </a:ext>
          </a:extLst>
        </cdr:cNvPr>
        <cdr:cNvSpPr txBox="1"/>
      </cdr:nvSpPr>
      <cdr:spPr>
        <a:xfrm xmlns:a="http://schemas.openxmlformats.org/drawingml/2006/main">
          <a:off x="845206" y="398951"/>
          <a:ext cx="1549431" cy="775253"/>
        </a:xfrm>
        <a:prstGeom xmlns:a="http://schemas.openxmlformats.org/drawingml/2006/main" prst="rect">
          <a:avLst/>
        </a:prstGeom>
        <a:solidFill xmlns:a="http://schemas.openxmlformats.org/drawingml/2006/main">
          <a:srgbClr val="FF0000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sk-SK" sz="2000" b="1" kern="1200" dirty="0">
              <a:solidFill>
                <a:schemeClr val="bg1"/>
              </a:solidFill>
            </a:rPr>
            <a:t>34,6 %</a:t>
          </a:r>
        </a:p>
        <a:p xmlns:a="http://schemas.openxmlformats.org/drawingml/2006/main">
          <a:pPr algn="ctr"/>
          <a:r>
            <a:rPr lang="sk-SK" sz="2000" b="1" kern="1200" dirty="0">
              <a:solidFill>
                <a:schemeClr val="bg1"/>
              </a:solidFill>
            </a:rPr>
            <a:t>NEGATÍVNE</a:t>
          </a:r>
          <a:endParaRPr lang="en-GB" sz="2000" b="1" kern="1200" dirty="0">
            <a:solidFill>
              <a:schemeClr val="bg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0.6637</cdr:x>
      <cdr:y>0.0502</cdr:y>
    </cdr:from>
    <cdr:to>
      <cdr:x>0.6637</cdr:x>
      <cdr:y>0.84896</cdr:y>
    </cdr:to>
    <cdr:cxnSp macro="">
      <cdr:nvCxnSpPr>
        <cdr:cNvPr id="3" name="Rovná spojnica 2">
          <a:extLst xmlns:a="http://schemas.openxmlformats.org/drawingml/2006/main">
            <a:ext uri="{FF2B5EF4-FFF2-40B4-BE49-F238E27FC236}">
              <a16:creationId xmlns:a16="http://schemas.microsoft.com/office/drawing/2014/main" id="{CD2F6365-511B-C1D3-74CA-3756E1E71764}"/>
            </a:ext>
          </a:extLst>
        </cdr:cNvPr>
        <cdr:cNvCxnSpPr/>
      </cdr:nvCxnSpPr>
      <cdr:spPr>
        <a:xfrm xmlns:a="http://schemas.openxmlformats.org/drawingml/2006/main">
          <a:off x="6462201" y="214700"/>
          <a:ext cx="0" cy="3416439"/>
        </a:xfrm>
        <a:prstGeom xmlns:a="http://schemas.openxmlformats.org/drawingml/2006/main" prst="line">
          <a:avLst/>
        </a:prstGeom>
        <a:ln xmlns:a="http://schemas.openxmlformats.org/drawingml/2006/main" w="38100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0.64925</cdr:x>
      <cdr:y>0.05488</cdr:y>
    </cdr:from>
    <cdr:to>
      <cdr:x>0.64925</cdr:x>
      <cdr:y>0.85364</cdr:y>
    </cdr:to>
    <cdr:cxnSp macro="">
      <cdr:nvCxnSpPr>
        <cdr:cNvPr id="3" name="Rovná spojnica 2">
          <a:extLst xmlns:a="http://schemas.openxmlformats.org/drawingml/2006/main">
            <a:ext uri="{FF2B5EF4-FFF2-40B4-BE49-F238E27FC236}">
              <a16:creationId xmlns:a16="http://schemas.microsoft.com/office/drawing/2014/main" id="{CD2F6365-511B-C1D3-74CA-3756E1E71764}"/>
            </a:ext>
          </a:extLst>
        </cdr:cNvPr>
        <cdr:cNvCxnSpPr/>
      </cdr:nvCxnSpPr>
      <cdr:spPr>
        <a:xfrm xmlns:a="http://schemas.openxmlformats.org/drawingml/2006/main">
          <a:off x="6321503" y="235693"/>
          <a:ext cx="0" cy="3430473"/>
        </a:xfrm>
        <a:prstGeom xmlns:a="http://schemas.openxmlformats.org/drawingml/2006/main" prst="line">
          <a:avLst/>
        </a:prstGeom>
        <a:ln xmlns:a="http://schemas.openxmlformats.org/drawingml/2006/main" w="38100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0.68328</cdr:x>
      <cdr:y>0.05912</cdr:y>
    </cdr:from>
    <cdr:to>
      <cdr:x>0.68328</cdr:x>
      <cdr:y>0.85788</cdr:y>
    </cdr:to>
    <cdr:cxnSp macro="">
      <cdr:nvCxnSpPr>
        <cdr:cNvPr id="3" name="Rovná spojnica 2">
          <a:extLst xmlns:a="http://schemas.openxmlformats.org/drawingml/2006/main">
            <a:ext uri="{FF2B5EF4-FFF2-40B4-BE49-F238E27FC236}">
              <a16:creationId xmlns:a16="http://schemas.microsoft.com/office/drawing/2014/main" id="{CD2F6365-511B-C1D3-74CA-3756E1E71764}"/>
            </a:ext>
          </a:extLst>
        </cdr:cNvPr>
        <cdr:cNvCxnSpPr/>
      </cdr:nvCxnSpPr>
      <cdr:spPr>
        <a:xfrm xmlns:a="http://schemas.openxmlformats.org/drawingml/2006/main">
          <a:off x="6662570" y="266485"/>
          <a:ext cx="0" cy="3600663"/>
        </a:xfrm>
        <a:prstGeom xmlns:a="http://schemas.openxmlformats.org/drawingml/2006/main" prst="line">
          <a:avLst/>
        </a:prstGeom>
        <a:ln xmlns:a="http://schemas.openxmlformats.org/drawingml/2006/main" w="38100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0.66885</cdr:x>
      <cdr:y>0.06131</cdr:y>
    </cdr:from>
    <cdr:to>
      <cdr:x>0.66885</cdr:x>
      <cdr:y>0.86007</cdr:y>
    </cdr:to>
    <cdr:cxnSp macro="">
      <cdr:nvCxnSpPr>
        <cdr:cNvPr id="3" name="Rovná spojnica 2">
          <a:extLst xmlns:a="http://schemas.openxmlformats.org/drawingml/2006/main">
            <a:ext uri="{FF2B5EF4-FFF2-40B4-BE49-F238E27FC236}">
              <a16:creationId xmlns:a16="http://schemas.microsoft.com/office/drawing/2014/main" id="{CD2F6365-511B-C1D3-74CA-3756E1E71764}"/>
            </a:ext>
          </a:extLst>
        </cdr:cNvPr>
        <cdr:cNvCxnSpPr/>
      </cdr:nvCxnSpPr>
      <cdr:spPr>
        <a:xfrm xmlns:a="http://schemas.openxmlformats.org/drawingml/2006/main">
          <a:off x="6521893" y="277183"/>
          <a:ext cx="0" cy="3610980"/>
        </a:xfrm>
        <a:prstGeom xmlns:a="http://schemas.openxmlformats.org/drawingml/2006/main" prst="line">
          <a:avLst/>
        </a:prstGeom>
        <a:ln xmlns:a="http://schemas.openxmlformats.org/drawingml/2006/main" w="38100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0.42874</cdr:x>
      <cdr:y>0.04786</cdr:y>
    </cdr:from>
    <cdr:to>
      <cdr:x>0.42874</cdr:x>
      <cdr:y>0.84662</cdr:y>
    </cdr:to>
    <cdr:cxnSp macro="">
      <cdr:nvCxnSpPr>
        <cdr:cNvPr id="3" name="Rovná spojnica 2">
          <a:extLst xmlns:a="http://schemas.openxmlformats.org/drawingml/2006/main">
            <a:ext uri="{FF2B5EF4-FFF2-40B4-BE49-F238E27FC236}">
              <a16:creationId xmlns:a16="http://schemas.microsoft.com/office/drawing/2014/main" id="{CD2F6365-511B-C1D3-74CA-3756E1E71764}"/>
            </a:ext>
          </a:extLst>
        </cdr:cNvPr>
        <cdr:cNvCxnSpPr/>
      </cdr:nvCxnSpPr>
      <cdr:spPr>
        <a:xfrm xmlns:a="http://schemas.openxmlformats.org/drawingml/2006/main">
          <a:off x="4180627" y="205631"/>
          <a:ext cx="0" cy="3431810"/>
        </a:xfrm>
        <a:prstGeom xmlns:a="http://schemas.openxmlformats.org/drawingml/2006/main" prst="line">
          <a:avLst/>
        </a:prstGeom>
        <a:ln xmlns:a="http://schemas.openxmlformats.org/drawingml/2006/main" w="38100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0.39577</cdr:x>
      <cdr:y>0.05722</cdr:y>
    </cdr:from>
    <cdr:to>
      <cdr:x>0.39577</cdr:x>
      <cdr:y>0.85598</cdr:y>
    </cdr:to>
    <cdr:cxnSp macro="">
      <cdr:nvCxnSpPr>
        <cdr:cNvPr id="3" name="Rovná spojnica 2">
          <a:extLst xmlns:a="http://schemas.openxmlformats.org/drawingml/2006/main">
            <a:ext uri="{FF2B5EF4-FFF2-40B4-BE49-F238E27FC236}">
              <a16:creationId xmlns:a16="http://schemas.microsoft.com/office/drawing/2014/main" id="{CD2F6365-511B-C1D3-74CA-3756E1E71764}"/>
            </a:ext>
          </a:extLst>
        </cdr:cNvPr>
        <cdr:cNvCxnSpPr/>
      </cdr:nvCxnSpPr>
      <cdr:spPr>
        <a:xfrm xmlns:a="http://schemas.openxmlformats.org/drawingml/2006/main">
          <a:off x="3859078" y="245825"/>
          <a:ext cx="0" cy="3431810"/>
        </a:xfrm>
        <a:prstGeom xmlns:a="http://schemas.openxmlformats.org/drawingml/2006/main" prst="line">
          <a:avLst/>
        </a:prstGeom>
        <a:ln xmlns:a="http://schemas.openxmlformats.org/drawingml/2006/main" w="38100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0.50006</cdr:x>
      <cdr:y>0.04537</cdr:y>
    </cdr:from>
    <cdr:to>
      <cdr:x>0.50006</cdr:x>
      <cdr:y>0.84413</cdr:y>
    </cdr:to>
    <cdr:cxnSp macro="">
      <cdr:nvCxnSpPr>
        <cdr:cNvPr id="3" name="Rovná spojnica 2">
          <a:extLst xmlns:a="http://schemas.openxmlformats.org/drawingml/2006/main">
            <a:ext uri="{FF2B5EF4-FFF2-40B4-BE49-F238E27FC236}">
              <a16:creationId xmlns:a16="http://schemas.microsoft.com/office/drawing/2014/main" id="{CD2F6365-511B-C1D3-74CA-3756E1E71764}"/>
            </a:ext>
          </a:extLst>
        </cdr:cNvPr>
        <cdr:cNvCxnSpPr/>
      </cdr:nvCxnSpPr>
      <cdr:spPr>
        <a:xfrm xmlns:a="http://schemas.openxmlformats.org/drawingml/2006/main">
          <a:off x="4861704" y="209402"/>
          <a:ext cx="0" cy="3686653"/>
        </a:xfrm>
        <a:prstGeom xmlns:a="http://schemas.openxmlformats.org/drawingml/2006/main" prst="line">
          <a:avLst/>
        </a:prstGeom>
        <a:ln xmlns:a="http://schemas.openxmlformats.org/drawingml/2006/main" w="38100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0.47567</cdr:x>
      <cdr:y>0.04216</cdr:y>
    </cdr:from>
    <cdr:to>
      <cdr:x>0.47567</cdr:x>
      <cdr:y>0.84092</cdr:y>
    </cdr:to>
    <cdr:cxnSp macro="">
      <cdr:nvCxnSpPr>
        <cdr:cNvPr id="3" name="Rovná spojnica 2">
          <a:extLst xmlns:a="http://schemas.openxmlformats.org/drawingml/2006/main">
            <a:ext uri="{FF2B5EF4-FFF2-40B4-BE49-F238E27FC236}">
              <a16:creationId xmlns:a16="http://schemas.microsoft.com/office/drawing/2014/main" id="{CD2F6365-511B-C1D3-74CA-3756E1E71764}"/>
            </a:ext>
          </a:extLst>
        </cdr:cNvPr>
        <cdr:cNvCxnSpPr/>
      </cdr:nvCxnSpPr>
      <cdr:spPr>
        <a:xfrm xmlns:a="http://schemas.openxmlformats.org/drawingml/2006/main">
          <a:off x="4651761" y="193494"/>
          <a:ext cx="0" cy="3665498"/>
        </a:xfrm>
        <a:prstGeom xmlns:a="http://schemas.openxmlformats.org/drawingml/2006/main" prst="line">
          <a:avLst/>
        </a:prstGeom>
        <a:ln xmlns:a="http://schemas.openxmlformats.org/drawingml/2006/main" w="38100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5" y="5"/>
            <a:ext cx="2983811" cy="501491"/>
          </a:xfrm>
          <a:prstGeom prst="rect">
            <a:avLst/>
          </a:prstGeom>
        </p:spPr>
        <p:txBody>
          <a:bodyPr vert="horz" lIns="91405" tIns="45701" rIns="91405" bIns="45701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901182" y="5"/>
            <a:ext cx="2983811" cy="501491"/>
          </a:xfrm>
          <a:prstGeom prst="rect">
            <a:avLst/>
          </a:prstGeom>
        </p:spPr>
        <p:txBody>
          <a:bodyPr vert="horz" lIns="91405" tIns="45701" rIns="91405" bIns="45701" rtlCol="0"/>
          <a:lstStyle>
            <a:lvl1pPr algn="r">
              <a:defRPr sz="1200"/>
            </a:lvl1pPr>
          </a:lstStyle>
          <a:p>
            <a:fld id="{AE8EB2E0-4073-4E3A-8DDF-7283852D7EE1}" type="datetimeFigureOut">
              <a:rPr lang="sk-SK" smtClean="0"/>
              <a:pPr/>
              <a:t>11. 3. 2026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5" y="9517226"/>
            <a:ext cx="2983811" cy="501491"/>
          </a:xfrm>
          <a:prstGeom prst="rect">
            <a:avLst/>
          </a:prstGeom>
        </p:spPr>
        <p:txBody>
          <a:bodyPr vert="horz" lIns="91405" tIns="45701" rIns="91405" bIns="45701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901182" y="9517226"/>
            <a:ext cx="2983811" cy="501491"/>
          </a:xfrm>
          <a:prstGeom prst="rect">
            <a:avLst/>
          </a:prstGeom>
        </p:spPr>
        <p:txBody>
          <a:bodyPr vert="horz" lIns="91405" tIns="45701" rIns="91405" bIns="45701" rtlCol="0" anchor="b"/>
          <a:lstStyle>
            <a:lvl1pPr algn="r">
              <a:defRPr sz="1200"/>
            </a:lvl1pPr>
          </a:lstStyle>
          <a:p>
            <a:fld id="{BB4634BD-A32A-4D30-87E9-44A60AA7B28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826911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5" y="5"/>
            <a:ext cx="2983811" cy="501491"/>
          </a:xfrm>
          <a:prstGeom prst="rect">
            <a:avLst/>
          </a:prstGeom>
        </p:spPr>
        <p:txBody>
          <a:bodyPr vert="horz" lIns="91405" tIns="45701" rIns="91405" bIns="45701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901182" y="5"/>
            <a:ext cx="2983811" cy="501491"/>
          </a:xfrm>
          <a:prstGeom prst="rect">
            <a:avLst/>
          </a:prstGeom>
        </p:spPr>
        <p:txBody>
          <a:bodyPr vert="horz" lIns="91405" tIns="45701" rIns="91405" bIns="45701" rtlCol="0"/>
          <a:lstStyle>
            <a:lvl1pPr algn="r">
              <a:defRPr sz="1200"/>
            </a:lvl1pPr>
          </a:lstStyle>
          <a:p>
            <a:fld id="{B1E11BCF-AC9E-497C-830D-C010F63F7C21}" type="datetimeFigureOut">
              <a:rPr lang="sk-SK" smtClean="0"/>
              <a:pPr/>
              <a:t>11. 3. 2026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4125"/>
            <a:ext cx="6007100" cy="3379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5" tIns="45701" rIns="91405" bIns="45701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8822" y="4821300"/>
            <a:ext cx="5508943" cy="3945274"/>
          </a:xfrm>
          <a:prstGeom prst="rect">
            <a:avLst/>
          </a:prstGeom>
        </p:spPr>
        <p:txBody>
          <a:bodyPr vert="horz" lIns="91405" tIns="45701" rIns="91405" bIns="45701" rtlCol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5" y="9517226"/>
            <a:ext cx="2983811" cy="501491"/>
          </a:xfrm>
          <a:prstGeom prst="rect">
            <a:avLst/>
          </a:prstGeom>
        </p:spPr>
        <p:txBody>
          <a:bodyPr vert="horz" lIns="91405" tIns="45701" rIns="91405" bIns="45701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901182" y="9517226"/>
            <a:ext cx="2983811" cy="501491"/>
          </a:xfrm>
          <a:prstGeom prst="rect">
            <a:avLst/>
          </a:prstGeom>
        </p:spPr>
        <p:txBody>
          <a:bodyPr vert="horz" lIns="91405" tIns="45701" rIns="91405" bIns="45701" rtlCol="0" anchor="b"/>
          <a:lstStyle>
            <a:lvl1pPr algn="r">
              <a:defRPr sz="1200"/>
            </a:lvl1pPr>
          </a:lstStyle>
          <a:p>
            <a:fld id="{F5A4BC04-59B0-4784-BB44-2482ADBB86A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438870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3C128-F635-AC66-214B-F6D2DF64D7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FB81319E-F62F-60E3-861A-F5C6FED1DC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DE8CD220-E10A-562E-34B5-BDF1B0027E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138E9DEA-C121-0009-7ECB-73A75622FA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732906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40E98B-FE21-D91E-7657-2E25A2E3E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690057F0-10C9-3872-E8F5-F78FA2C4FF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7AAA39B7-924B-907E-E7FB-B219B2F43F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9512EC6F-9664-DB72-D5AC-84F311F88A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11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866983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049B5-B442-10D5-CBFC-02ECF2047C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A032F150-CBD4-940A-C658-17DB526A39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CACBC0BA-6DE3-9177-408A-6C8EA31B66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6FF01C75-4FFF-CA5C-FD4A-B93290CEB9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043977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769F5-F4DB-09C7-B852-07E80F30C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D0A26038-6FEF-17F3-8516-F91AADD1B1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DFCB8B9C-7DC0-060F-77FF-5E43747984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9B29AFEA-7397-AF8E-06B7-298BBEF884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13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760760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979D7-7695-0E3E-EB52-11E682F51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EA9B6E6E-4048-AB26-57F1-9DD283F347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C813DD25-2DA3-3729-F398-973863B72E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14C9324D-CE2E-1416-9696-A591A0D203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14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823965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4B0296-0850-B46E-3E17-0C1DE70B9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A75FDB1D-49B9-F2B8-2621-B78498EC60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B88C1F7E-9C85-E6A9-C5D7-2D65BDAB90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EFD34E5E-1DE7-7AA0-840B-E1270E170A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15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105985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8261F9-21F0-D039-8149-8DE135E29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F5BCED95-F12F-1033-52A7-A55E2F2220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BEAEE7F7-16D5-8E6D-DBE2-559EF2A221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AF0AABDA-1BEB-B9E3-2FEC-EA80CCB858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16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039920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9C308-BF62-5F48-CDE4-C83054F46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FDA0DC85-DA08-BCF1-F990-19F756B35D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22778870-1B24-A80D-E2E0-527596DA02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B052360F-31D2-5400-317E-D6104E8198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17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430730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8EE0C-55F4-0148-CD06-3A5447D42A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C4255348-1754-E5D9-9FCC-86581F91C3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D5C490EC-7C21-38D2-9AC5-D0625A44B8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6CF37C80-524F-375A-B87B-0161129DA1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18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579875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2DB57E-508A-933E-75E0-CC81645E1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ED3B8750-9628-9961-AC90-0FC5742B46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1C7684DA-999E-3B95-ED3B-D1842DFAFA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A25C7A55-7080-B762-0490-BE41CCA69C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19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897668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224F3-B276-C998-5147-1E8995C62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3CD35B32-C670-F3BB-5E82-FFAD99B4CF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A57A3A62-98D1-584A-F5E5-67F1699416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F3A2A011-B250-0765-2BE6-67500E66FE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20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4335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124123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0E5EEE-2CB0-D5CB-CFA8-B74AC2894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8A0DC6FC-4CB4-7541-FF15-599328E402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B4B99803-3358-F840-9A66-EA41E85599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09C3A258-AD29-E490-4880-B22CAF711F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21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843050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915BC1-63B3-8925-71E1-AB648D47B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DDD3337D-4563-05EB-6CCC-175E51FDE3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EC49D44E-0BDC-C708-58F3-52698BDEEB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8C0B9A05-0306-D2DE-449D-E9E0C37FCC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22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588585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AC359D-66B6-1D61-A663-A3AC62680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200944EC-0068-CA73-5123-E5B0797868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04A74925-BD83-3BB2-F74B-9C48791BB2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7BB95488-2940-B3DE-1FC3-7D725D8837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23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888469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AC7E9-EF57-0EAE-E845-5170ABAE3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59C8FC96-55A6-ACE0-841B-BC3A0BE508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4E37D377-7352-856B-EA51-F0F36924A4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CB83FE31-6F55-4CD7-0151-2C0A09A6AE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24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808836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D800C-E40D-955E-7A00-040D690639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AB585446-1770-9E74-9143-3BDC5554EF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1ACB7CB2-1212-9B68-4E47-D49E72577E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2081465F-45EA-0EE6-2039-2519F7DAA0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25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12867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96BA28-8109-08AF-0DE0-3141539E4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11C9933E-9F33-7367-C416-CA454B3157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BFAE7E53-F474-B864-2D5C-C1CE4EB3CF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D161DE6A-03D3-5882-CAE6-C45017EA49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26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4290006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CE5BBB-1DB3-4B9D-7758-B29E2A731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6EDA4C8B-3419-EB0C-9362-FD10212A6C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2EBABE8A-59BA-C4B3-8315-85C084E310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178A6532-100B-9A32-4521-41B5BCE076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27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0093627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EFD67-3924-C372-B5EC-15008F0C1E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E8CA7ABA-257D-ACD9-D79D-8FFAE7C102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7B328040-0DA9-A01C-1FB6-2F9E9690AC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5EEAF220-486B-8B2A-6622-6453A3CCFE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28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5627637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CAB15-6699-B02C-C572-D087EADDE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FA0D56B3-51D4-ADDE-FB3F-24F37A0036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34209539-FCBD-CAF3-0414-418E119852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89B0A535-9EA4-CBB1-A0E4-62E8E07A01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29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6567008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820DE-457A-F05D-2A6B-187C6A3F5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E5A91547-C3BC-89CD-D127-C08C189FD3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BDBD585B-9298-EDA9-EDA7-FB25367F98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A25AA417-4334-1DFD-17FA-43A911B136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30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985337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01069F-37E4-AFFE-C55A-3DD12A4B3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E49286F0-B5DC-1193-A537-37A320691C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BBA4CAB9-F7F8-2121-80E2-F533F0D2D3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1DC84AD2-8E6E-3889-B018-A6B5471810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5114695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70D335-CF5F-2F33-D805-7B6D0EBD7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40484F90-5858-23C6-D0A5-BCA4AA8A31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7AA344D1-CCB5-C934-CA00-840C347EBF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916584B1-D7DE-A059-98DE-FC87649BBD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31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04794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CC244-6C53-1FD3-FB6A-07EBA8F0DC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2354A1FA-9551-DA4F-4698-3B872E1CA3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C9593395-1567-2739-F4E6-0D6B7086D2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4F80A744-5D6F-AEC6-F4EF-A0C8BFEF11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32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6783374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6FA4F-9451-DA8D-2EBA-1DFD1A818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75EA9ED8-A7E8-BC2A-036C-6265A29E0E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97FD2582-06E9-6AFF-9E8B-47FFEAA299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BFD4C6F0-4CB4-215F-E522-559182ED3E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33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2283844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F1E68-F094-4291-9EEA-BCC48E86A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5AF9D30B-0F52-2A76-3527-3D33896BFA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B396EEF5-FE40-7335-FF79-029CDE2945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91392ED4-163B-EECA-831A-662E3DE34F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34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0125076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FA5BA-9629-AE51-64F4-705EF08EEA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A6F318C4-B75D-68F0-B811-08D04EF98B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53E2AE20-290C-04D2-B1B4-CC677629D1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BF958D4D-57C1-9BAA-5C71-014EEF460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35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5507848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F141B-09B1-F7ED-7B36-31B81A370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BB50040E-F5F4-DF56-549A-3D03136D8E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7611C350-4A3A-4A71-70BA-5696416903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B04693C7-ECA9-7E01-C330-3706BB488E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36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2260208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B3F65-D413-EF67-F7F9-944385544F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4F22DA6F-FDCC-292A-1B78-B7377E27EB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656168BA-E5F2-92A7-7E72-308B8DA185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9F963C23-2AC1-E4FE-7057-6B9599F878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37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6205409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031687-205B-90AB-BBA8-645B371FE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9C657E36-0DD9-2424-0485-11B66230E0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0979F2BC-2187-682C-A7DF-418ECEEB84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7BA2F709-6257-9C23-E97B-49A8D5089D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38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137992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DF638-42E6-DFAA-2DDC-78BBDC3C9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422F23B1-CD70-5961-988F-088E572283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786F9360-5175-5A09-F5AC-7F34F73937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C12A1911-0755-4A13-570A-8056272D7D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39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3663587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1C311-6E4A-47EF-D5B8-247370054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236DBADF-23C4-5465-C856-B4A7725CC8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FD51B94A-2AA5-29DC-D535-1725459829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E0BC1397-4C98-1711-F97F-4490E02FDA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40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3503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2DFA0C-62C9-ED07-E849-A5EB63137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122E82C1-A8A8-57B5-837F-087239B257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F386C8A1-F690-F24E-160B-08BA989264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A073403C-E4AB-8230-B0CF-8C84C3B78F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335499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563FB8-251F-CE8A-4D95-8B52FF6DF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D2C9D9AF-CD33-67DB-D6C7-064167F9F2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2B1A7551-926A-D1E0-D282-6F1919398C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2698B62B-CB3B-2B91-FA6B-B2365171C3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41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977212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2B392-EA8D-690B-6EE0-208F95F4E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AA0EFB8F-F913-E973-376B-814998C908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4A0E9FC4-D9CB-D200-BBA1-986E867A46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2611A27B-0F99-32F7-894F-F1763677A9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42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81681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57EC0-610D-A328-6734-A7816247C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E12DD57A-7365-9048-24AF-086749E5A4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0A6CF144-961B-8E3B-FFE8-08D5C196BF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8B0715B8-214B-4B78-6B9E-704E9E6DA6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43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9724873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B74E1D-09E5-96E0-D47B-B8AC29A7F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C61EFEC5-507A-8E79-299F-332279512E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1F962BF0-8EE7-4CF7-1310-B16C6A8F23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EF48D390-34BE-029F-22B4-F2DEA289BF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44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6249149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D6E0B-15B5-AB88-8B93-C395A224F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9027BB0E-E40D-99CA-CD3C-6A93E352FE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0407D761-7DC4-6BEC-EAFF-93D77FA525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EFA02362-9CAD-2FAB-8FD3-167C8E8E63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45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639046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BAC1C0-5804-0DBE-6E3C-08FFD85A63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9D2313B9-4C8F-7D1D-48B3-E6FA9F01ED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361DB120-AABD-D9E5-F620-14B0BBF293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1507A6E4-3F31-F97C-D52B-89A5609834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46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3361899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0374CB-B2B6-ECAE-DEE0-8A343130EB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BB452EA3-B59E-C281-740A-B9967120F1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C0AEA568-2869-10F0-5AAA-BA5E382D06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ABA1B06C-A0D8-7299-51B6-D732152E43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47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0419974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12CF8A-B17F-75FC-436C-FFCCB90B2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E2B9442A-796E-A590-AB91-7C3211C7B5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FBD48EAE-5FCB-359C-7D77-0ED16CAB5F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650D6FA4-8EA8-2853-475C-D48F457480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48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5878117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068EC-5FC3-DBA3-9C6A-F96008AA2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86BFDBFA-2FC0-F032-6F51-FF8FC545FE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D1918B9D-3BEE-CF89-568A-B7BA13DCDB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C15CBE02-62F3-0B45-409E-C191F4CBF3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49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6206242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160F2-74C1-1461-B6ED-E34FB10DB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E2EAB458-33FD-DE42-1791-052D455444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C1CCD492-29C6-5887-F1C4-C7AB5106BE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0104C72F-ADC3-2B24-3110-2F7950E403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50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349177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FD01EE-BD63-8C99-9833-02A467305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0535A5F5-28D2-73A8-586C-90D4F1FA7A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6F4DCE28-3EDE-2AD2-CA70-0B5768A8A3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908C6773-CFEA-1E6E-291B-0AF5784235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92749012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3A9122-765D-7326-2759-A2865F1FA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5AFFFBF0-B692-7C71-6358-74F2185D93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CF1A568F-CA66-B2AE-D6B9-9113F1F9F9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3F9A54CF-5858-C848-528F-697DC7B774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51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3037557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3B2CE2-998A-4750-AE47-352E66F4C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73E26792-22B6-C42F-1592-9A6525DC23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1886BE34-674F-712F-4FB0-E26233D387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E1CF3B36-A724-471A-0FD9-A92EF4F715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52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210753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7C2C3-279E-517C-2DC2-AC8B4008B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598F8607-BC1A-BB70-9927-FC8B12E4E4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AE366C43-47F5-CF2F-4C2A-28039228D9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C64E758A-C008-00AC-79DD-0B6BCE374D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53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8329879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877CFE-D412-6138-72F2-C5C165D88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813BD41F-0AE6-B405-3124-32B79AF16C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644FBE69-884F-0143-6762-9E27B3EF3C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36C90F0E-C786-BD19-EED5-CA189B526A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54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2389717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D08AE3-7787-975B-06E9-2E646E7F3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84C8610B-D214-A08C-9567-750AE0C513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260ABCE7-71EC-89E1-46FF-EF9FF17ACC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D790ECC7-A3EC-5AE0-C660-BE8D78FECE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55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90804762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0839F-211F-2ECD-7CC3-AC9D96732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C0E8F4F2-CEEB-02BB-672B-84F62F3ED1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2E203019-ECC3-C301-0FC0-FE937F8EA2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E3633CB0-FD7D-500E-900E-C0E820A7B0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56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5306320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E766F-18F4-61B1-FF40-49DF30343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8C513C2C-41C2-A358-83BB-FAE8412871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F84695DF-8DB7-A45C-31F4-364741761E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984FA720-F27E-36BD-B767-1488DD80C6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57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4752750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00ABC6-C397-CA86-50A4-0B57230DF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2DB820D1-2F67-19E1-69C3-5A5E9FF601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EB8923BB-28BE-5B97-E125-3610362CCF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77AC2507-7830-57F8-E683-70C033D8E6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58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51983792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D8BCDA-ABFB-BC28-B524-F74D20806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906BBB88-A9B7-A968-1F5A-3FC6B0C054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C1892643-8B96-6C1C-7CCD-9FB16060BC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CEC51AD9-80D1-8493-158A-2C7EF5A3D8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59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79507702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7BB48-3FD7-7C85-8C4F-F54F192EA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CC407A53-89E1-6551-21E2-3D1764AC4E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AB2D13C6-3295-4DEF-215B-65A166D3C3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F8D7A7EC-017E-CD52-D4BA-2AC39DAA19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60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080799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E1C71-AA5C-5E6C-5A5D-4DD137CBD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CD386F8A-1E3E-B104-C0E2-0EEA4CB3A7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D96EE1F6-2ACD-1AA1-E2AA-32124CEA8F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239B3080-05D4-D841-AF21-C21D400D72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54754312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F23AD7-7986-1BAD-7AEC-F694A2C02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580CA505-93F1-BE88-7643-6CB5CD38AE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5DFD4E2F-4AEE-C52C-E32B-2353D2885E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9C03D82F-0E3B-0EAE-FA75-DA451E53BB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61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6653166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7D7476-CC12-5FC1-9AFE-BB40C5F79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284241C0-64E8-D946-E3E4-0C8B2301EC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BACB9A7F-C393-95D1-2192-7AA67931C8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A165C0C5-58B3-2441-ED5E-BB238D3DCF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62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11526308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564F2-D6A0-0A0B-DCE4-EA9F86E90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C7B91463-40E7-E1B2-C147-8DAD063EEB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D68E325F-95F2-162D-799A-B14FD3D7B3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F28AD666-6080-5CB3-72F5-FFC16729E9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63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47437212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0A0A17-1248-50D8-069E-9D6540F8E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535DB58F-FE48-0846-E1A0-444B2C7CDC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08E7CC41-F36D-6318-53F4-2CD4868C6C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A47E210E-7E4A-EAD2-423E-9CCFEC6D8D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64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49999221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1AAD29-4977-AA7A-75B0-CD48ADDBF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8C6D30AE-A77D-E582-06F5-5522E5B7BC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FC4B755A-ED2C-90EE-7CCC-BD9C363391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93CD0B40-F254-2DFE-EA15-FBB3C30FF1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65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78522017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6EF735-26A4-8EB5-1F61-B1ECB42D3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F9FEB6DA-B4F6-FC83-67EE-1E0D7A1A03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EF837F63-EC77-A898-5553-BE28769B1B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9C5F3D9E-2A69-52E2-B953-2D08C68678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66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1756282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3235FA-028F-186F-7118-EF7B4FAC1D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F8A2AAD0-A6F3-F0FC-5BA6-EED101408A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B7C3DD11-6F88-B4E7-0BFA-DE14C5B4FF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CFA1D03A-68A0-E3E5-1A59-75CEB79D75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67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8363140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523560-FD5B-D4A6-561D-096780FFE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29FFD379-5AEC-2A06-1B92-E61162349A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28B02295-40A2-50E1-E0E4-DEF94331B9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7DD6367D-9D74-94E3-FB97-1344307AC3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68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49462161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8E495-BA0B-3391-E1D3-03D0CD7900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FAA147B2-B996-687E-C6E8-21C76B5D5A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9AC041A4-A9B8-D2F0-F51D-EA11FE2B40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01093DF3-459B-12AA-099D-04CCDBDF3B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69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0601173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7C64B-EB80-6CD4-9036-E49D8849F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4C7C3B3E-F519-C09C-E88A-63AD0B6986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1A74DCEF-6950-BD96-1A85-ED52C06BC9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A397DD29-8C3C-BD34-4D2D-1EA4EF4FA7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70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622005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FFD75D-CE92-ECBE-3D6D-861A532C3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0908E6DB-5A07-E9DC-184D-9AC7E758D5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237CBC33-FE0B-78FB-31F8-8D77301B1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A25A5D9C-D935-E5EC-6789-20B672C7B7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83578905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DB3F84-539F-6F5E-FE18-7F6CF2080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B02950EC-F165-BE4C-A1AC-A78AEC8378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AF4174B7-5B75-F41E-1197-6218EC09D7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312B4EFD-5FED-C3EA-CBF3-894EAE5432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71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09948349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BF19A-D092-132F-397A-4AF1DB501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1A233D76-BD81-811A-5B0F-2E80B3D837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AFAFD64F-A3CB-B1E1-C726-15BB792FF4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59572E7C-7DFF-F158-C389-B978D14BF3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72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31584515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74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2048691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78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22053141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>
          <a:xfrm>
            <a:off x="-320675" y="1468438"/>
            <a:ext cx="7040563" cy="3960812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79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54891113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>
          <a:xfrm>
            <a:off x="-320675" y="1468438"/>
            <a:ext cx="7040563" cy="3960812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80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22970907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26405-2C01-7C10-B6C1-66DF99263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53E837E6-2EC6-44DF-201E-61D48B474B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320675" y="1468438"/>
            <a:ext cx="7040563" cy="3960812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D18B15E9-1051-014B-C739-6A2CDED6E6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24B2626E-BAEA-E965-F607-41B74C01E4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81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04268956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0DFED-C982-A2B3-97C3-E8F5DC9C8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50C673A4-95B2-563F-9B83-32544E7404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320675" y="1468438"/>
            <a:ext cx="7040563" cy="3960812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AB112FDE-7A67-0391-7251-BE7B3BFF34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E3F81BD7-2011-8C0A-EE51-7D75925799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82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25214653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880B7-6135-568C-6D83-911CB14DC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378B4D0E-C404-4C69-484E-8EC2E98C8F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320675" y="1468438"/>
            <a:ext cx="7040563" cy="3960812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DC28BC50-C5A7-0622-2AC8-BC2FA72ED5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7AB3DAB2-F3B8-5702-5CAA-0BD973B6FC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83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52013791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607D0B-46C7-FEE7-666E-B75395B8A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35A3BBF3-379C-266D-936E-F49BCBC4BA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320675" y="1468438"/>
            <a:ext cx="7040563" cy="3960812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EAE07676-337D-49DE-9EFB-A86EA943BA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4DAFFC64-8C89-7ED6-9BC9-7710BEA1FF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84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969312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4501E-D755-7562-6A82-CDF7759874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EF1CC14A-BF0D-4B8A-D33A-18586FAD32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11D0C210-E541-1057-C304-298055D13F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F4DEA9ED-09D3-7921-895D-EEF68C75DE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18076860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057025-8666-42A1-DF36-B39E29F26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1B25BA48-757A-305E-75C5-98A4034E57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320675" y="1468438"/>
            <a:ext cx="7040563" cy="3960812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C00297AE-F625-7374-5290-4AF6D7C55F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7B8BFE5A-9028-13CE-17AA-A222A214E9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85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48302883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86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498508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C0C17-CCDE-06E1-0741-B8D139561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>
            <a:extLst>
              <a:ext uri="{FF2B5EF4-FFF2-40B4-BE49-F238E27FC236}">
                <a16:creationId xmlns:a16="http://schemas.microsoft.com/office/drawing/2014/main" id="{CD9DCB98-41D3-FEE9-4BEC-C91978CFD1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7100" cy="3379788"/>
          </a:xfrm>
        </p:spPr>
        <p:txBody>
          <a:bodyPr/>
          <a:lstStyle/>
          <a:p>
            <a:endParaRPr lang="en-GB"/>
          </a:p>
        </p:txBody>
      </p:sp>
      <p:sp>
        <p:nvSpPr>
          <p:cNvPr id="3" name="Zástupný symbol poznámok 2">
            <a:extLst>
              <a:ext uri="{FF2B5EF4-FFF2-40B4-BE49-F238E27FC236}">
                <a16:creationId xmlns:a16="http://schemas.microsoft.com/office/drawing/2014/main" id="{CE3D8576-6BE7-30D6-3A96-6DEF36F3AE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>
            <a:extLst>
              <a:ext uri="{FF2B5EF4-FFF2-40B4-BE49-F238E27FC236}">
                <a16:creationId xmlns:a16="http://schemas.microsoft.com/office/drawing/2014/main" id="{9BDEACC6-0A76-F53D-5C05-EBB49FB3DF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69117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>
            <a:extLst>
              <a:ext uri="{FF2B5EF4-FFF2-40B4-BE49-F238E27FC236}">
                <a16:creationId xmlns:a16="http://schemas.microsoft.com/office/drawing/2014/main" id="{D0054D96-9AEC-4DFB-BACA-4BB47BBEF56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7C85"/>
          </a:solidFill>
          <a:ln>
            <a:solidFill>
              <a:srgbClr val="007C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sk-SK" dirty="0"/>
          </a:p>
        </p:txBody>
      </p:sp>
      <p:sp>
        <p:nvSpPr>
          <p:cNvPr id="8" name="Obdĺžnik: zaoblené rohy 7">
            <a:extLst>
              <a:ext uri="{FF2B5EF4-FFF2-40B4-BE49-F238E27FC236}">
                <a16:creationId xmlns:a16="http://schemas.microsoft.com/office/drawing/2014/main" id="{422E943D-B84B-444D-8EE3-DCA9314EFCA1}"/>
              </a:ext>
            </a:extLst>
          </p:cNvPr>
          <p:cNvSpPr/>
          <p:nvPr userDrawn="1"/>
        </p:nvSpPr>
        <p:spPr>
          <a:xfrm>
            <a:off x="66001" y="51435"/>
            <a:ext cx="12059998" cy="6755130"/>
          </a:xfrm>
          <a:prstGeom prst="roundRect">
            <a:avLst>
              <a:gd name="adj" fmla="val 771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26373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3193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5229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94073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dĺžnik 6">
            <a:extLst>
              <a:ext uri="{FF2B5EF4-FFF2-40B4-BE49-F238E27FC236}">
                <a16:creationId xmlns:a16="http://schemas.microsoft.com/office/drawing/2014/main" id="{FAFA8D91-1E1D-47B7-9A51-D0FC4620EA9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7C85"/>
          </a:solidFill>
          <a:ln>
            <a:solidFill>
              <a:srgbClr val="007C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sk-SK" dirty="0"/>
          </a:p>
        </p:txBody>
      </p:sp>
      <p:sp>
        <p:nvSpPr>
          <p:cNvPr id="25" name="Obdĺžnik: zaoblené rohy 7">
            <a:extLst>
              <a:ext uri="{FF2B5EF4-FFF2-40B4-BE49-F238E27FC236}">
                <a16:creationId xmlns:a16="http://schemas.microsoft.com/office/drawing/2014/main" id="{6DE3D201-A94E-40F2-8ADE-151C99873619}"/>
              </a:ext>
            </a:extLst>
          </p:cNvPr>
          <p:cNvSpPr/>
          <p:nvPr userDrawn="1"/>
        </p:nvSpPr>
        <p:spPr>
          <a:xfrm>
            <a:off x="66001" y="51435"/>
            <a:ext cx="12059998" cy="6755130"/>
          </a:xfrm>
          <a:prstGeom prst="roundRect">
            <a:avLst>
              <a:gd name="adj" fmla="val 771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sp>
        <p:nvSpPr>
          <p:cNvPr id="16" name="BlokTextu 15">
            <a:extLst>
              <a:ext uri="{FF2B5EF4-FFF2-40B4-BE49-F238E27FC236}">
                <a16:creationId xmlns:a16="http://schemas.microsoft.com/office/drawing/2014/main" id="{C4F05465-4113-4EE7-85B8-8177E6299227}"/>
              </a:ext>
            </a:extLst>
          </p:cNvPr>
          <p:cNvSpPr txBox="1"/>
          <p:nvPr userDrawn="1"/>
        </p:nvSpPr>
        <p:spPr>
          <a:xfrm>
            <a:off x="884630" y="6240000"/>
            <a:ext cx="10760149" cy="403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1400" b="1" i="1" kern="1200" dirty="0">
                <a:solidFill>
                  <a:srgbClr val="007C85"/>
                </a:solidFill>
                <a:latin typeface="+mn-lt"/>
                <a:ea typeface="+mn-ea"/>
                <a:cs typeface="+mn-cs"/>
              </a:rPr>
              <a:t>Prieskum verejnej mienky											</a:t>
            </a:r>
            <a:r>
              <a:rPr lang="sk-SK" altLang="sk-SK" sz="1400" b="1" i="1" kern="1200" dirty="0">
                <a:solidFill>
                  <a:srgbClr val="007C85"/>
                </a:solidFill>
                <a:latin typeface="+mn-lt"/>
                <a:ea typeface="+mn-ea"/>
                <a:cs typeface="+mn-cs"/>
              </a:rPr>
              <a:t>Zber dát: </a:t>
            </a:r>
            <a:r>
              <a:rPr lang="it-IT" altLang="sk-SK" sz="1400" b="1" i="1" kern="1200" dirty="0">
                <a:solidFill>
                  <a:srgbClr val="007C85"/>
                </a:solidFill>
                <a:latin typeface="+mn-lt"/>
                <a:ea typeface="+mn-ea"/>
                <a:cs typeface="+mn-cs"/>
              </a:rPr>
              <a:t>Anketa</a:t>
            </a:r>
            <a:r>
              <a:rPr lang="sk-SK" altLang="sk-SK" sz="1400" b="1" i="1" kern="1200" dirty="0">
                <a:solidFill>
                  <a:srgbClr val="007C85"/>
                </a:solidFill>
                <a:latin typeface="+mn-lt"/>
                <a:ea typeface="+mn-ea"/>
                <a:cs typeface="+mn-cs"/>
              </a:rPr>
              <a:t> a CATI</a:t>
            </a:r>
            <a:r>
              <a:rPr lang="it-IT" altLang="sk-SK" sz="1400" b="1" i="1" kern="1200" dirty="0">
                <a:solidFill>
                  <a:srgbClr val="007C85"/>
                </a:solidFill>
                <a:latin typeface="+mn-lt"/>
                <a:ea typeface="+mn-ea"/>
                <a:cs typeface="+mn-cs"/>
              </a:rPr>
              <a:t>: </a:t>
            </a:r>
            <a:r>
              <a:rPr lang="sk-SK" sz="1400" b="1" i="1" noProof="0" dirty="0">
                <a:solidFill>
                  <a:srgbClr val="007C85"/>
                </a:solidFill>
              </a:rPr>
              <a:t>24. 2</a:t>
            </a:r>
            <a:r>
              <a:rPr lang="sk-SK" sz="1400" b="1" i="1" kern="1200" noProof="0" dirty="0">
                <a:solidFill>
                  <a:srgbClr val="007C85"/>
                </a:solidFill>
                <a:latin typeface="+mn-lt"/>
                <a:ea typeface="+mn-ea"/>
                <a:cs typeface="+mn-cs"/>
              </a:rPr>
              <a:t>. – 8. 3. 2026</a:t>
            </a:r>
            <a:endParaRPr lang="it-IT" altLang="sk-SK" sz="1400" b="1" i="1" kern="1200" dirty="0">
              <a:solidFill>
                <a:srgbClr val="007C85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k-SK" sz="1400" b="1" i="1" dirty="0">
              <a:solidFill>
                <a:srgbClr val="C00000"/>
              </a:solidFill>
            </a:endParaRPr>
          </a:p>
        </p:txBody>
      </p:sp>
      <p:sp>
        <p:nvSpPr>
          <p:cNvPr id="21" name="Obdĺžnik: zaoblené rohy 20">
            <a:extLst>
              <a:ext uri="{FF2B5EF4-FFF2-40B4-BE49-F238E27FC236}">
                <a16:creationId xmlns:a16="http://schemas.microsoft.com/office/drawing/2014/main" id="{D25A91CB-6D6C-4909-9543-594AA6A5893A}"/>
              </a:ext>
            </a:extLst>
          </p:cNvPr>
          <p:cNvSpPr/>
          <p:nvPr userDrawn="1"/>
        </p:nvSpPr>
        <p:spPr>
          <a:xfrm>
            <a:off x="11851280" y="6485860"/>
            <a:ext cx="340720" cy="372140"/>
          </a:xfrm>
          <a:prstGeom prst="roundRect">
            <a:avLst/>
          </a:prstGeom>
          <a:solidFill>
            <a:srgbClr val="007C85"/>
          </a:solidFill>
          <a:ln>
            <a:solidFill>
              <a:srgbClr val="007C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rgbClr val="F6E0C0"/>
              </a:solidFill>
            </a:endParaRPr>
          </a:p>
        </p:txBody>
      </p:sp>
      <p:cxnSp>
        <p:nvCxnSpPr>
          <p:cNvPr id="23" name="Rovná spojnica 22">
            <a:extLst>
              <a:ext uri="{FF2B5EF4-FFF2-40B4-BE49-F238E27FC236}">
                <a16:creationId xmlns:a16="http://schemas.microsoft.com/office/drawing/2014/main" id="{A0D0ABC1-F107-464B-B9E7-3858B73B62F6}"/>
              </a:ext>
            </a:extLst>
          </p:cNvPr>
          <p:cNvCxnSpPr>
            <a:cxnSpLocks/>
          </p:cNvCxnSpPr>
          <p:nvPr userDrawn="1"/>
        </p:nvCxnSpPr>
        <p:spPr>
          <a:xfrm>
            <a:off x="884630" y="6122994"/>
            <a:ext cx="10760149" cy="0"/>
          </a:xfrm>
          <a:prstGeom prst="line">
            <a:avLst/>
          </a:prstGeom>
          <a:ln w="381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Obrázok 2" descr="Obrázok, na ktorom je jedlo&#10;&#10;Automaticky generovaný popis">
            <a:extLst>
              <a:ext uri="{FF2B5EF4-FFF2-40B4-BE49-F238E27FC236}">
                <a16:creationId xmlns:a16="http://schemas.microsoft.com/office/drawing/2014/main" id="{C296FA00-93C1-4F65-A6A2-72BAB773E95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09" y="5753236"/>
            <a:ext cx="714382" cy="911129"/>
          </a:xfrm>
          <a:prstGeom prst="rect">
            <a:avLst/>
          </a:prstGeom>
        </p:spPr>
      </p:pic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863E0B3B-BA66-4EDA-BB94-027BFDDA0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00117" y="6475470"/>
            <a:ext cx="465757" cy="365125"/>
          </a:xfrm>
          <a:noFill/>
          <a:ln>
            <a:noFill/>
          </a:ln>
        </p:spPr>
        <p:txBody>
          <a:bodyPr/>
          <a:lstStyle>
            <a:lvl1pPr algn="ctr">
              <a:defRPr lang="sk-SK" sz="1200" kern="1200" smtClean="0">
                <a:solidFill>
                  <a:srgbClr val="F6E0C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22A21EE-E470-455F-A79A-99BAC7D9B894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32454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09433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6831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9213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94467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A21EE-E470-455F-A79A-99BAC7D9B89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9139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9" r:id="rId5"/>
    <p:sldLayoutId id="2147483680" r:id="rId6"/>
    <p:sldLayoutId id="2147483681" r:id="rId7"/>
    <p:sldLayoutId id="2147483682" r:id="rId8"/>
    <p:sldLayoutId id="2147483683" r:id="rId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5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5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5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5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5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5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5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5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5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5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5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5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atistics.sk/" TargetMode="External"/><Relationship Id="rId1" Type="http://schemas.openxmlformats.org/officeDocument/2006/relationships/slideLayout" Target="../slideLayouts/slideLayout5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5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5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5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5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5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5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5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5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hyperlink" Target="mailto:ako@ako.sk" TargetMode="External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60F47F-820F-B187-D670-4A4B497ED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Obrázok 12" descr="Obrázok, na ktorom je jedlo&#10;&#10;Automaticky generovaný popis">
            <a:extLst>
              <a:ext uri="{FF2B5EF4-FFF2-40B4-BE49-F238E27FC236}">
                <a16:creationId xmlns:a16="http://schemas.microsoft.com/office/drawing/2014/main" id="{39799289-3F3B-936D-A3B3-0999959F23D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6495" y="326284"/>
            <a:ext cx="1065787" cy="1359314"/>
          </a:xfrm>
          <a:prstGeom prst="rect">
            <a:avLst/>
          </a:prstGeom>
        </p:spPr>
      </p:pic>
      <p:sp>
        <p:nvSpPr>
          <p:cNvPr id="6" name="BlokTextu 5">
            <a:extLst>
              <a:ext uri="{FF2B5EF4-FFF2-40B4-BE49-F238E27FC236}">
                <a16:creationId xmlns:a16="http://schemas.microsoft.com/office/drawing/2014/main" id="{612E6272-E37E-0498-3C22-4D0FAB4F51C9}"/>
              </a:ext>
            </a:extLst>
          </p:cNvPr>
          <p:cNvSpPr txBox="1"/>
          <p:nvPr/>
        </p:nvSpPr>
        <p:spPr>
          <a:xfrm>
            <a:off x="536895" y="6102892"/>
            <a:ext cx="11118209" cy="523220"/>
          </a:xfrm>
          <a:prstGeom prst="rect">
            <a:avLst/>
          </a:prstGeom>
          <a:solidFill>
            <a:srgbClr val="007C8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2800" b="1" noProof="0" dirty="0">
                <a:solidFill>
                  <a:srgbClr val="F6E0C0"/>
                </a:solidFill>
              </a:rPr>
              <a:t>Zber dát: 24. 2</a:t>
            </a:r>
            <a:r>
              <a:rPr lang="sk-SK" sz="2800" b="1" kern="1200" noProof="0" dirty="0">
                <a:solidFill>
                  <a:srgbClr val="F6E0C0"/>
                </a:solidFill>
                <a:latin typeface="+mn-lt"/>
                <a:ea typeface="+mn-ea"/>
                <a:cs typeface="+mn-cs"/>
              </a:rPr>
              <a:t>. – 8. 3. 2026</a:t>
            </a:r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4097A5FE-1750-2AF2-B043-6BD4D6B1A421}"/>
              </a:ext>
            </a:extLst>
          </p:cNvPr>
          <p:cNvGrpSpPr/>
          <p:nvPr/>
        </p:nvGrpSpPr>
        <p:grpSpPr>
          <a:xfrm>
            <a:off x="536895" y="2661534"/>
            <a:ext cx="11118209" cy="1706108"/>
            <a:chOff x="536895" y="1706946"/>
            <a:chExt cx="11118209" cy="1706108"/>
          </a:xfrm>
        </p:grpSpPr>
        <p:sp>
          <p:nvSpPr>
            <p:cNvPr id="5" name="TextBox 3076">
              <a:extLst>
                <a:ext uri="{FF2B5EF4-FFF2-40B4-BE49-F238E27FC236}">
                  <a16:creationId xmlns:a16="http://schemas.microsoft.com/office/drawing/2014/main" id="{971C05F4-CBEC-BEEF-637D-87A7C358CE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895" y="1706946"/>
              <a:ext cx="11118209" cy="1706108"/>
            </a:xfrm>
            <a:prstGeom prst="rect">
              <a:avLst/>
            </a:prstGeom>
            <a:solidFill>
              <a:srgbClr val="F6E0C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ctr" defTabSz="912813">
                <a:defRPr sz="2400" b="1">
                  <a:solidFill>
                    <a:schemeClr val="bg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defTabSz="912813">
                <a:defRPr>
                  <a:latin typeface="Arial" panose="020B0604020202020204" pitchFamily="34" charset="0"/>
                </a:defRPr>
              </a:lvl2pPr>
              <a:lvl3pPr marL="1143000" indent="-228600" defTabSz="912813">
                <a:defRPr>
                  <a:latin typeface="Arial" panose="020B0604020202020204" pitchFamily="34" charset="0"/>
                </a:defRPr>
              </a:lvl3pPr>
              <a:lvl4pPr marL="1600200" indent="-228600" defTabSz="912813">
                <a:defRPr>
                  <a:latin typeface="Arial" panose="020B0604020202020204" pitchFamily="34" charset="0"/>
                </a:defRPr>
              </a:lvl4pPr>
              <a:lvl5pPr marL="2057400" indent="-228600" defTabSz="912813">
                <a:defRPr>
                  <a:latin typeface="Arial" panose="020B0604020202020204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latin typeface="Arial" panose="020B0604020202020204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latin typeface="Arial" panose="020B0604020202020204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latin typeface="Arial" panose="020B0604020202020204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endParaRPr lang="sk-SK" sz="2000" kern="100" noProof="0" dirty="0">
                <a:solidFill>
                  <a:srgbClr val="007C85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endParaRPr lang="sk-SK" sz="2000" kern="100" noProof="0" dirty="0">
                <a:solidFill>
                  <a:srgbClr val="007C85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endParaRPr lang="sk-SK" sz="2000" kern="100" noProof="0" dirty="0">
                <a:solidFill>
                  <a:srgbClr val="007C85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endParaRPr lang="sk-SK" sz="2000" kern="100" noProof="0" dirty="0">
                <a:solidFill>
                  <a:srgbClr val="007C85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BlokTextu 1">
              <a:extLst>
                <a:ext uri="{FF2B5EF4-FFF2-40B4-BE49-F238E27FC236}">
                  <a16:creationId xmlns:a16="http://schemas.microsoft.com/office/drawing/2014/main" id="{82500ABB-2792-64DA-E66C-EDC0D247A10A}"/>
                </a:ext>
              </a:extLst>
            </p:cNvPr>
            <p:cNvSpPr txBox="1"/>
            <p:nvPr/>
          </p:nvSpPr>
          <p:spPr>
            <a:xfrm>
              <a:off x="957468" y="2063791"/>
              <a:ext cx="10277061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k-SK" sz="3200" b="1" dirty="0">
                  <a:solidFill>
                    <a:srgbClr val="007C85"/>
                  </a:solidFill>
                </a:rPr>
                <a:t>SPOKOJNOSŤ A NESPOKOJNOSŤ S RIEŠENÍM PROBLÉMOV </a:t>
              </a:r>
            </a:p>
            <a:p>
              <a:pPr algn="ctr"/>
              <a:r>
                <a:rPr lang="sk-SK" sz="3200" b="1" dirty="0">
                  <a:solidFill>
                    <a:srgbClr val="007C85"/>
                  </a:solidFill>
                </a:rPr>
                <a:t>A HODNOTENIE DOPRAVY V PETRŽALKE</a:t>
              </a:r>
              <a:endParaRPr lang="sk-SK" sz="3200" b="1" noProof="0" dirty="0">
                <a:solidFill>
                  <a:srgbClr val="007C85"/>
                </a:solidFill>
              </a:endParaRPr>
            </a:p>
          </p:txBody>
        </p:sp>
      </p:grpSp>
      <p:sp>
        <p:nvSpPr>
          <p:cNvPr id="4" name="BlokTextu 3">
            <a:extLst>
              <a:ext uri="{FF2B5EF4-FFF2-40B4-BE49-F238E27FC236}">
                <a16:creationId xmlns:a16="http://schemas.microsoft.com/office/drawing/2014/main" id="{E59E5AAE-D048-7489-8C03-271CA722EC97}"/>
              </a:ext>
            </a:extLst>
          </p:cNvPr>
          <p:cNvSpPr txBox="1"/>
          <p:nvPr/>
        </p:nvSpPr>
        <p:spPr>
          <a:xfrm>
            <a:off x="957468" y="4367642"/>
            <a:ext cx="10277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noProof="0" dirty="0">
                <a:solidFill>
                  <a:srgbClr val="007C85"/>
                </a:solidFill>
              </a:rPr>
              <a:t>Prieskum verejnej mienky v lokalite Petržalka</a:t>
            </a:r>
          </a:p>
        </p:txBody>
      </p:sp>
      <p:pic>
        <p:nvPicPr>
          <p:cNvPr id="7" name="Picture 2" descr="Petržalka logo">
            <a:extLst>
              <a:ext uri="{FF2B5EF4-FFF2-40B4-BE49-F238E27FC236}">
                <a16:creationId xmlns:a16="http://schemas.microsoft.com/office/drawing/2014/main" id="{19776D79-2060-6AEE-E76B-0D015CAA2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324" y="231888"/>
            <a:ext cx="2363352" cy="664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424D1E55-F9F3-3AC4-CE86-64441C120F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949" y="186745"/>
            <a:ext cx="1494556" cy="1494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4579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F62C5E-5A0B-CEA4-4D80-E7B043207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2617E189-CE42-6F97-3715-4CF91454F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10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E4A8A752-48DE-4800-E828-B7983A7181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686001"/>
            <a:ext cx="9750868" cy="553998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600" dirty="0">
                <a:solidFill>
                  <a:srgbClr val="F6E0C0"/>
                </a:solidFill>
              </a:rPr>
              <a:t>S ktorými problémami v Petržalke ste v poslednom čase </a:t>
            </a:r>
            <a:r>
              <a:rPr lang="sk-SK" sz="1600" u="sng" dirty="0">
                <a:solidFill>
                  <a:srgbClr val="F6E0C0"/>
                </a:solidFill>
                <a:highlight>
                  <a:srgbClr val="FF0000"/>
                </a:highlight>
              </a:rPr>
              <a:t>najmenej spokojný</a:t>
            </a:r>
            <a:r>
              <a:rPr lang="sk-SK" sz="1600" dirty="0">
                <a:solidFill>
                  <a:srgbClr val="F6E0C0"/>
                </a:solidFill>
                <a:highlight>
                  <a:srgbClr val="FF0000"/>
                </a:highlight>
              </a:rPr>
              <a:t>/á</a:t>
            </a:r>
            <a:r>
              <a:rPr lang="sk-SK" sz="1600" dirty="0">
                <a:solidFill>
                  <a:srgbClr val="F6E0C0"/>
                </a:solidFill>
              </a:rPr>
              <a:t>? Ktoré problémy by sa mali riešiť?</a:t>
            </a:r>
          </a:p>
          <a:p>
            <a:r>
              <a:rPr lang="sk-SK" sz="1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Spontánne odpovede podľa miestnych častí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388080B5-9ED9-CA15-09E2-F495D5731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007C85"/>
                </a:solidFill>
              </a:rPr>
              <a:t>1. NESPOKOJNOSŤ S RIEŠENÍM PROBLÉMOV</a:t>
            </a:r>
            <a:endParaRPr lang="sk-SK" sz="4000" dirty="0">
              <a:solidFill>
                <a:srgbClr val="007C85"/>
              </a:solidFill>
            </a:endParaRPr>
          </a:p>
        </p:txBody>
      </p:sp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id="{7EB018EC-3238-998F-CE2A-B6D24C9C88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6741102"/>
              </p:ext>
            </p:extLst>
          </p:nvPr>
        </p:nvGraphicFramePr>
        <p:xfrm>
          <a:off x="192546" y="1342207"/>
          <a:ext cx="11806907" cy="4670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29034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E6A3C-3C3C-68DC-C7AF-AFB1909A88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848490C9-BC92-48A3-EA17-D7DAD3923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11</a:t>
            </a:fld>
            <a:endParaRPr lang="sk-SK" noProof="0" dirty="0"/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9FE8654C-3D80-1B11-34B0-EB99F1768188}"/>
              </a:ext>
            </a:extLst>
          </p:cNvPr>
          <p:cNvSpPr/>
          <p:nvPr/>
        </p:nvSpPr>
        <p:spPr>
          <a:xfrm>
            <a:off x="1220566" y="1063861"/>
            <a:ext cx="9750868" cy="4851867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EC0B23D6-E203-B70A-E535-9C42FA1B9E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400" noProof="0" dirty="0">
                <a:solidFill>
                  <a:srgbClr val="007C85"/>
                </a:solidFill>
              </a:rPr>
              <a:t>ZHRNUTIE</a:t>
            </a:r>
            <a:endParaRPr lang="sk-SK" sz="4000" noProof="0" dirty="0">
              <a:solidFill>
                <a:srgbClr val="007C85"/>
              </a:solidFill>
            </a:endParaRPr>
          </a:p>
        </p:txBody>
      </p:sp>
      <p:sp>
        <p:nvSpPr>
          <p:cNvPr id="6" name="TextBox 10240">
            <a:extLst>
              <a:ext uri="{FF2B5EF4-FFF2-40B4-BE49-F238E27FC236}">
                <a16:creationId xmlns:a16="http://schemas.microsoft.com/office/drawing/2014/main" id="{E65F4FD4-C408-4170-5623-E1E51899E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6207" y="641347"/>
            <a:ext cx="9750868" cy="369332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800" dirty="0">
                <a:solidFill>
                  <a:srgbClr val="F6E0C0"/>
                </a:solidFill>
              </a:rPr>
              <a:t>1. NESPOKOJNOSŤ S RIEŠENÍM PROBLÉMOV</a:t>
            </a:r>
            <a:endParaRPr lang="sk-SK" sz="4800" dirty="0">
              <a:solidFill>
                <a:srgbClr val="F6E0C0"/>
              </a:solidFill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E0628C04-02E2-7682-DEB5-310B8DC24348}"/>
              </a:ext>
            </a:extLst>
          </p:cNvPr>
          <p:cNvSpPr txBox="1"/>
          <p:nvPr/>
        </p:nvSpPr>
        <p:spPr>
          <a:xfrm>
            <a:off x="1940767" y="1399592"/>
            <a:ext cx="130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noProof="0" dirty="0"/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C375EDD8-912B-0637-C998-EF21DABB7243}"/>
              </a:ext>
            </a:extLst>
          </p:cNvPr>
          <p:cNvSpPr txBox="1"/>
          <p:nvPr/>
        </p:nvSpPr>
        <p:spPr>
          <a:xfrm>
            <a:off x="1220565" y="1179153"/>
            <a:ext cx="9750868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sk-SK" sz="1600" noProof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Respondenti mali </a:t>
            </a:r>
            <a:r>
              <a:rPr lang="sk-SK" sz="1600" b="1" u="sng" noProof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spontánne</a:t>
            </a:r>
            <a:r>
              <a:rPr lang="sk-SK" sz="1600" noProof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odpovedať na otázku: </a:t>
            </a:r>
            <a:r>
              <a:rPr lang="sk-SK" sz="1600" i="1" noProof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„S ktorými problémami v Petržalke ste v poslednom čase </a:t>
            </a:r>
            <a:r>
              <a:rPr lang="sk-SK" sz="1600" i="1" noProof="0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najmenej spokojný</a:t>
            </a:r>
            <a:r>
              <a:rPr lang="sk-SK" sz="1600" i="1" noProof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? Ktoré problémy by sa mali riešiť?“</a:t>
            </a:r>
            <a:endParaRPr lang="sk-SK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spcBef>
                <a:spcPts val="1200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sk-SK" sz="1600" b="1" dirty="0"/>
              <a:t>7,9 %</a:t>
            </a:r>
            <a:r>
              <a:rPr lang="sk-SK" sz="1600" dirty="0"/>
              <a:t> opýtaných Petržalčanov uviedlo, že </a:t>
            </a:r>
            <a:r>
              <a:rPr lang="sk-SK" sz="1600" b="1" dirty="0"/>
              <a:t>netreba riešiť nič, nie sú nespokojní s ničím</a:t>
            </a:r>
            <a:r>
              <a:rPr lang="sk-SK" sz="1600" dirty="0"/>
              <a:t>.</a:t>
            </a:r>
            <a:endParaRPr lang="sk-SK" sz="1600" b="1" noProof="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sk-SK" sz="1600" b="1" noProof="0" dirty="0">
                <a:latin typeface="Calibri" panose="020F0502020204030204" pitchFamily="34" charset="0"/>
                <a:ea typeface="Calibri" panose="020F0502020204030204" pitchFamily="34" charset="0"/>
              </a:rPr>
              <a:t>Petržalčania vnímajú najmä tieto PROBLÉMY:</a:t>
            </a:r>
          </a:p>
          <a:p>
            <a:pPr marL="285750" indent="-285750">
              <a:spcBef>
                <a:spcPts val="600"/>
              </a:spcBef>
              <a:buClr>
                <a:srgbClr val="C00000"/>
              </a:buClr>
              <a:buFont typeface="Calibri" panose="020F0502020204030204" pitchFamily="34" charset="0"/>
              <a:buChar char="×"/>
            </a:pPr>
            <a:r>
              <a:rPr lang="sk-SK" sz="1600" b="1" dirty="0"/>
              <a:t>PARKOVANIE</a:t>
            </a:r>
            <a:r>
              <a:rPr lang="sk-SK" sz="1600" dirty="0"/>
              <a:t> uviedlo </a:t>
            </a:r>
            <a:r>
              <a:rPr lang="sk-SK" sz="1600" b="1" dirty="0"/>
              <a:t>50,2 %</a:t>
            </a:r>
            <a:r>
              <a:rPr lang="sk-SK" sz="1600" dirty="0"/>
              <a:t>, teda každý druhý dospelý obyvateľ Petržalky.</a:t>
            </a:r>
            <a:endParaRPr lang="sk-SK" sz="1600" noProof="0" dirty="0"/>
          </a:p>
          <a:p>
            <a:pPr marL="285750" indent="-285750">
              <a:spcBef>
                <a:spcPts val="600"/>
              </a:spcBef>
              <a:buClr>
                <a:srgbClr val="C00000"/>
              </a:buClr>
              <a:buFont typeface="Calibri" panose="020F0502020204030204" pitchFamily="34" charset="0"/>
              <a:buChar char="×"/>
            </a:pPr>
            <a:r>
              <a:rPr lang="sk-SK" sz="1600" b="1" dirty="0"/>
              <a:t>ZLÝ STAV CIEST, CHODNÍKOV </a:t>
            </a:r>
            <a:r>
              <a:rPr lang="sk-SK" sz="1600" dirty="0"/>
              <a:t>uviedlo </a:t>
            </a:r>
            <a:r>
              <a:rPr lang="sk-SK" sz="1600" b="1" dirty="0"/>
              <a:t>21,6 %</a:t>
            </a:r>
            <a:r>
              <a:rPr lang="sk-SK" sz="1600" dirty="0"/>
              <a:t>, čiže približne každý piaty respondent.</a:t>
            </a:r>
          </a:p>
          <a:p>
            <a:pPr marL="285750" indent="-285750">
              <a:spcBef>
                <a:spcPts val="600"/>
              </a:spcBef>
              <a:buClr>
                <a:srgbClr val="C00000"/>
              </a:buClr>
              <a:buFont typeface="Calibri" panose="020F0502020204030204" pitchFamily="34" charset="0"/>
              <a:buChar char="×"/>
            </a:pPr>
            <a:r>
              <a:rPr lang="sk-SK" sz="1600" b="1" dirty="0"/>
              <a:t>ZELEŇ</a:t>
            </a:r>
            <a:r>
              <a:rPr lang="sk-SK" sz="1600" dirty="0"/>
              <a:t> trápi </a:t>
            </a:r>
            <a:r>
              <a:rPr lang="sk-SK" sz="1600" b="1" dirty="0"/>
              <a:t>10,5 %</a:t>
            </a:r>
            <a:r>
              <a:rPr lang="sk-SK" sz="1600" dirty="0"/>
              <a:t> respondentov.</a:t>
            </a:r>
          </a:p>
          <a:p>
            <a:pPr>
              <a:spcBef>
                <a:spcPts val="1200"/>
              </a:spcBef>
            </a:pPr>
            <a:r>
              <a:rPr lang="sk-SK" sz="1600" u="sng" dirty="0"/>
              <a:t>Ďalšie problémy:</a:t>
            </a:r>
          </a:p>
          <a:p>
            <a:pPr marL="285750" indent="-285750">
              <a:spcBef>
                <a:spcPts val="300"/>
              </a:spcBef>
              <a:buClr>
                <a:srgbClr val="C00000"/>
              </a:buClr>
              <a:buFont typeface="Calibri" panose="020F0502020204030204" pitchFamily="34" charset="0"/>
              <a:buChar char="×"/>
            </a:pPr>
            <a:r>
              <a:rPr lang="sk-SK" sz="1600" dirty="0"/>
              <a:t>7,6 % uviedlo čistotu sídliska.</a:t>
            </a:r>
          </a:p>
          <a:p>
            <a:pPr marL="285750" indent="-285750">
              <a:spcBef>
                <a:spcPts val="300"/>
              </a:spcBef>
              <a:buClr>
                <a:srgbClr val="C00000"/>
              </a:buClr>
              <a:buFont typeface="Calibri" panose="020F0502020204030204" pitchFamily="34" charset="0"/>
              <a:buChar char="×"/>
            </a:pPr>
            <a:r>
              <a:rPr lang="sk-SK" sz="1600" dirty="0"/>
              <a:t>7,3 % dokončovacie práce na električkovej trati</a:t>
            </a:r>
          </a:p>
          <a:p>
            <a:pPr marL="285750" indent="-285750">
              <a:spcBef>
                <a:spcPts val="300"/>
              </a:spcBef>
              <a:buClr>
                <a:srgbClr val="C00000"/>
              </a:buClr>
              <a:buFont typeface="Calibri" panose="020F0502020204030204" pitchFamily="34" charset="0"/>
              <a:buChar char="×"/>
            </a:pPr>
            <a:r>
              <a:rPr lang="sk-SK" sz="1600" dirty="0"/>
              <a:t>6,6 % dopravu a MHD</a:t>
            </a:r>
          </a:p>
          <a:p>
            <a:pPr marL="285750" indent="-285750">
              <a:spcBef>
                <a:spcPts val="300"/>
              </a:spcBef>
              <a:buClr>
                <a:srgbClr val="C00000"/>
              </a:buClr>
              <a:buFont typeface="Calibri" panose="020F0502020204030204" pitchFamily="34" charset="0"/>
              <a:buChar char="×"/>
            </a:pPr>
            <a:r>
              <a:rPr lang="sk-SK" sz="1600" dirty="0"/>
              <a:t>6,2 % nedostavaný most pri Technopole</a:t>
            </a:r>
          </a:p>
          <a:p>
            <a:pPr marL="285750" indent="-285750">
              <a:spcBef>
                <a:spcPts val="300"/>
              </a:spcBef>
              <a:buClr>
                <a:srgbClr val="C00000"/>
              </a:buClr>
              <a:buFont typeface="Calibri" panose="020F0502020204030204" pitchFamily="34" charset="0"/>
              <a:buChar char="×"/>
            </a:pPr>
            <a:r>
              <a:rPr lang="sk-SK" sz="1600" dirty="0"/>
              <a:t>5,1 % trápi zlý stav terás.</a:t>
            </a:r>
          </a:p>
          <a:p>
            <a:pPr marL="285750" indent="-285750">
              <a:spcBef>
                <a:spcPts val="300"/>
              </a:spcBef>
              <a:buClr>
                <a:srgbClr val="C00000"/>
              </a:buClr>
              <a:buFont typeface="Calibri" panose="020F0502020204030204" pitchFamily="34" charset="0"/>
              <a:buChar char="×"/>
            </a:pPr>
            <a:r>
              <a:rPr lang="sk-SK" sz="1600" dirty="0"/>
              <a:t>Ostatné problémy jednotlivo uvádzalo menej ako 5 % respondentov, podrobnejšie pozri </a:t>
            </a:r>
            <a:r>
              <a:rPr lang="sk-SK" sz="1600" b="1" dirty="0">
                <a:highlight>
                  <a:srgbClr val="CCCCFF"/>
                </a:highlight>
                <a:hlinkClick r:id="rId3" action="ppaction://hlinksldjump"/>
              </a:rPr>
              <a:t>GRAF</a:t>
            </a:r>
            <a:r>
              <a:rPr lang="sk-SK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6884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12E3A2-1775-1269-A241-4C120A8B3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9CB9213D-F49B-EEB3-B15E-9227BF0CA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12</a:t>
            </a:fld>
            <a:endParaRPr lang="sk-SK" noProof="0" dirty="0"/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8ABA4A78-7BA4-7B8E-DAE4-EB3A54443BEC}"/>
              </a:ext>
            </a:extLst>
          </p:cNvPr>
          <p:cNvSpPr/>
          <p:nvPr/>
        </p:nvSpPr>
        <p:spPr>
          <a:xfrm>
            <a:off x="854110" y="1063861"/>
            <a:ext cx="10801978" cy="4965150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F0A719BC-4C93-D16A-8A8A-4F5198E38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400" noProof="0" dirty="0">
                <a:solidFill>
                  <a:srgbClr val="007C85"/>
                </a:solidFill>
              </a:rPr>
              <a:t>ZHRNUTIE</a:t>
            </a:r>
            <a:endParaRPr lang="sk-SK" sz="4000" noProof="0" dirty="0">
              <a:solidFill>
                <a:srgbClr val="007C85"/>
              </a:solidFill>
            </a:endParaRPr>
          </a:p>
        </p:txBody>
      </p:sp>
      <p:sp>
        <p:nvSpPr>
          <p:cNvPr id="6" name="TextBox 10240">
            <a:extLst>
              <a:ext uri="{FF2B5EF4-FFF2-40B4-BE49-F238E27FC236}">
                <a16:creationId xmlns:a16="http://schemas.microsoft.com/office/drawing/2014/main" id="{C17C8869-282C-5308-354D-9FBED79844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6207" y="641347"/>
            <a:ext cx="9750868" cy="369332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800" dirty="0">
                <a:solidFill>
                  <a:srgbClr val="F6E0C0"/>
                </a:solidFill>
              </a:rPr>
              <a:t>1. </a:t>
            </a:r>
            <a:r>
              <a:rPr lang="sk-SK" sz="1800" dirty="0">
                <a:solidFill>
                  <a:srgbClr val="F6E0C0"/>
                </a:solidFill>
                <a:highlight>
                  <a:srgbClr val="FF0000"/>
                </a:highlight>
              </a:rPr>
              <a:t>NESPOKOJNOSŤ</a:t>
            </a:r>
            <a:r>
              <a:rPr lang="sk-SK" sz="1800" dirty="0">
                <a:solidFill>
                  <a:srgbClr val="F6E0C0"/>
                </a:solidFill>
              </a:rPr>
              <a:t> S RIEŠENÍM PROBLÉMOV</a:t>
            </a:r>
            <a:endParaRPr lang="sk-SK" sz="4800" dirty="0">
              <a:solidFill>
                <a:srgbClr val="F6E0C0"/>
              </a:solidFill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464D29A5-0336-C3C5-EB99-013D151AE74E}"/>
              </a:ext>
            </a:extLst>
          </p:cNvPr>
          <p:cNvSpPr txBox="1"/>
          <p:nvPr/>
        </p:nvSpPr>
        <p:spPr>
          <a:xfrm>
            <a:off x="1940767" y="1399592"/>
            <a:ext cx="130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noProof="0" dirty="0"/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D28AF7D4-ED7C-B34A-468A-E11B0E8D891C}"/>
              </a:ext>
            </a:extLst>
          </p:cNvPr>
          <p:cNvSpPr txBox="1"/>
          <p:nvPr/>
        </p:nvSpPr>
        <p:spPr>
          <a:xfrm>
            <a:off x="854110" y="1075161"/>
            <a:ext cx="10801978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sk-SK" sz="1600" noProof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Rozdiely z názoroch jednotlivých sociodemografických kategórií a miestnych častí:</a:t>
            </a:r>
            <a:endParaRPr lang="sk-SK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Muži</a:t>
            </a:r>
            <a:r>
              <a:rPr lang="sk-SK" sz="1600" dirty="0"/>
              <a:t> v porovnaní s výsledkom celej vzorky nadpriemerne uvádzali parkovanie, dokončovacie práce na električke. 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Ženy</a:t>
            </a:r>
            <a:r>
              <a:rPr lang="sk-SK" sz="1600" dirty="0"/>
              <a:t> nadpriemerne uvádzali zeleň.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18 – 34-roční </a:t>
            </a:r>
            <a:r>
              <a:rPr lang="sk-SK" sz="1600" dirty="0"/>
              <a:t>mierne nadpriemerne uvádzali stav ciest a chodníkov.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35 – 49-roční </a:t>
            </a:r>
            <a:r>
              <a:rPr lang="sk-SK" sz="1600" dirty="0"/>
              <a:t>nadpriemerne uvádzali parkovanie, cesty/chodníky, dokončovacie práce na električke a križovatky.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50 – 65-roční </a:t>
            </a:r>
            <a:r>
              <a:rPr lang="sk-SK" sz="1600" dirty="0"/>
              <a:t>nadpriemerne uvádzali parkovanie, zeleň, nedokončený most pri Technopole, stav terás.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65- a viacroční </a:t>
            </a:r>
            <a:r>
              <a:rPr lang="sk-SK" sz="1600" dirty="0"/>
              <a:t>nadpriemerne uvádzali zeleň, čistotu, električku, MHD, most pri Technopole, bezpečnosť, športoviská a  hustotu výstavby.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ZŠ/SŠ bez maturity </a:t>
            </a:r>
            <a:r>
              <a:rPr lang="sk-SK" sz="1600" dirty="0"/>
              <a:t>nadpriemerne uvádzali zlé značené alebo nenadväzujúce cyklotrasy.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SŠ vzdelaní </a:t>
            </a:r>
            <a:r>
              <a:rPr lang="sk-SK" sz="1600" dirty="0"/>
              <a:t>nadpriemerne uvádzali parkovanie a dokončovacie práce na električkovej trati.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VŠ vzdelaní </a:t>
            </a:r>
            <a:r>
              <a:rPr lang="sk-SK" sz="1600" dirty="0"/>
              <a:t>nadpriemerne uvádzali čistotu, MHD a nedokončený most pri Technopole.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dirty="0"/>
              <a:t>Obyvatelia </a:t>
            </a:r>
            <a:r>
              <a:rPr lang="sk-SK" sz="1600" b="1" dirty="0"/>
              <a:t>Hájov</a:t>
            </a:r>
            <a:r>
              <a:rPr lang="sk-SK" sz="1600" dirty="0"/>
              <a:t> nadpriemerne uvádzali zlý stav ciest a chodníkov, zeleň, električku, MHD, bezdomovcov a bezpečnosť, psíčkarov a problémy s odpadom.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dirty="0"/>
              <a:t>Obyvatelia </a:t>
            </a:r>
            <a:r>
              <a:rPr lang="sk-SK" sz="1600" b="1" dirty="0"/>
              <a:t>Lúk</a:t>
            </a:r>
            <a:r>
              <a:rPr lang="sk-SK" sz="1600" dirty="0"/>
              <a:t> nadpriemerne uvádzali čistotu, električku, MHD, nedokončený most pri </a:t>
            </a:r>
            <a:r>
              <a:rPr lang="sk-SK" sz="1600" dirty="0" err="1"/>
              <a:t>Technopole</a:t>
            </a:r>
            <a:r>
              <a:rPr lang="sk-SK" sz="1600" dirty="0"/>
              <a:t> a zlý stav terás.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dirty="0"/>
              <a:t>Obyvatelia </a:t>
            </a:r>
            <a:r>
              <a:rPr lang="sk-SK" sz="1600" b="1" dirty="0"/>
              <a:t>Dvorov</a:t>
            </a:r>
            <a:r>
              <a:rPr lang="sk-SK" sz="1600" dirty="0"/>
              <a:t> nadpriemerne uvádzali zlý stav ciest/chodníkov, zeleň, električku, bezdomovcov.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dirty="0"/>
              <a:t>Obyvatelia </a:t>
            </a:r>
            <a:r>
              <a:rPr lang="sk-SK" sz="1600" b="1" dirty="0"/>
              <a:t>Nových častí </a:t>
            </a:r>
            <a:r>
              <a:rPr lang="sk-SK" sz="1600" dirty="0"/>
              <a:t>výrazne</a:t>
            </a:r>
            <a:r>
              <a:rPr lang="sk-SK" sz="1600" b="1" dirty="0"/>
              <a:t> </a:t>
            </a:r>
            <a:r>
              <a:rPr lang="sk-SK" sz="1600" dirty="0"/>
              <a:t>nadpriemerne uvádzali parkovanie, nadpriemerne aj nedostatok cyklotrás.</a:t>
            </a:r>
          </a:p>
        </p:txBody>
      </p:sp>
    </p:spTree>
    <p:extLst>
      <p:ext uri="{BB962C8B-B14F-4D97-AF65-F5344CB8AC3E}">
        <p14:creationId xmlns:p14="http://schemas.microsoft.com/office/powerpoint/2010/main" val="24605104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2CCD2-3B9D-CF96-494A-0DF061D0F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E4089C46-4C3D-2788-7C65-437FC5653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13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674F99FA-DFDA-0DAF-FD29-A67CEB249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3136612"/>
            <a:ext cx="9750868" cy="58477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3200" noProof="0" dirty="0">
                <a:solidFill>
                  <a:srgbClr val="007C85"/>
                </a:solidFill>
              </a:rPr>
              <a:t>2. SPOKOJNOSŤ S RIEŠENÍM PROBLÉMOV</a:t>
            </a:r>
            <a:endParaRPr lang="sk-SK" sz="4800" noProof="0" dirty="0">
              <a:solidFill>
                <a:srgbClr val="007C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2896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7157B8-9DE9-7D03-B861-78C1DA6F99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B705F3C6-A91C-611F-27A7-8CAA42A7C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14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0BD58DD0-255B-B44A-9905-03F285F08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2967335"/>
            <a:ext cx="9750868" cy="830997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dirty="0">
                <a:solidFill>
                  <a:srgbClr val="F6E0C0"/>
                </a:solidFill>
              </a:rPr>
              <a:t>A naopak, s ktorými riešeniami problémov v Petržalke ste v poslednom čase </a:t>
            </a:r>
            <a:r>
              <a:rPr lang="sk-SK" u="sng" dirty="0">
                <a:solidFill>
                  <a:srgbClr val="F6E0C0"/>
                </a:solidFill>
              </a:rPr>
              <a:t>najviac spokojný/á?</a:t>
            </a:r>
            <a:endParaRPr lang="sk-SK" dirty="0">
              <a:solidFill>
                <a:srgbClr val="F6E0C0"/>
              </a:solidFill>
            </a:endParaRPr>
          </a:p>
        </p:txBody>
      </p:sp>
      <p:sp>
        <p:nvSpPr>
          <p:cNvPr id="5" name="TextBox 10240">
            <a:extLst>
              <a:ext uri="{FF2B5EF4-FFF2-40B4-BE49-F238E27FC236}">
                <a16:creationId xmlns:a16="http://schemas.microsoft.com/office/drawing/2014/main" id="{24EDACA6-51A6-5651-8829-604ED724A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007C85"/>
                </a:solidFill>
              </a:rPr>
              <a:t>2. SPOKOJNOSŤ S RIEŠENÍM PROBLÉMOV</a:t>
            </a:r>
            <a:endParaRPr lang="sk-SK" sz="4000" dirty="0">
              <a:solidFill>
                <a:srgbClr val="007C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048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67E2E1-2BE5-B4C6-52A1-18CBFD531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28F99402-A287-A831-A6EE-144974CDE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15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02750F8D-7BC7-39F8-6677-6E9000059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686001"/>
            <a:ext cx="9750868" cy="553998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600" dirty="0">
                <a:solidFill>
                  <a:srgbClr val="F6E0C0"/>
                </a:solidFill>
              </a:rPr>
              <a:t>A naopak, s ktorými riešeniami problémov v Petržalke ste v poslednom čase </a:t>
            </a:r>
            <a:r>
              <a:rPr lang="sk-SK" sz="1600" u="sng" dirty="0">
                <a:solidFill>
                  <a:schemeClr val="tx1"/>
                </a:solidFill>
                <a:highlight>
                  <a:srgbClr val="00FF00"/>
                </a:highlight>
              </a:rPr>
              <a:t>najviac spokojný/á?</a:t>
            </a:r>
            <a:endParaRPr lang="sk-SK" sz="1600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sk-SK" sz="1400" noProof="0" dirty="0">
                <a:solidFill>
                  <a:srgbClr val="92D050"/>
                </a:solidFill>
              </a:rPr>
              <a:t>Spontánne odpovede všetkých respondentov</a:t>
            </a:r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54A38250-649E-9886-35CB-1D3ACE1FF0BF}"/>
              </a:ext>
            </a:extLst>
          </p:cNvPr>
          <p:cNvSpPr/>
          <p:nvPr/>
        </p:nvSpPr>
        <p:spPr>
          <a:xfrm>
            <a:off x="1220566" y="1312326"/>
            <a:ext cx="9750868" cy="4679415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C02E86FC-9FE6-C3BD-2CC7-41C84A205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007C85"/>
                </a:solidFill>
              </a:rPr>
              <a:t>2. SPOKOJNOSŤ S RIEŠENÍM PROBLÉMOV</a:t>
            </a:r>
            <a:endParaRPr lang="sk-SK" sz="4800" dirty="0">
              <a:solidFill>
                <a:srgbClr val="007C85"/>
              </a:solidFill>
            </a:endParaRP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7C995BA9-5E0A-8BAB-798C-26FD3C15B857}"/>
              </a:ext>
            </a:extLst>
          </p:cNvPr>
          <p:cNvSpPr txBox="1"/>
          <p:nvPr/>
        </p:nvSpPr>
        <p:spPr>
          <a:xfrm>
            <a:off x="159005" y="1713291"/>
            <a:ext cx="1079142" cy="369332"/>
          </a:xfrm>
          <a:prstGeom prst="rect">
            <a:avLst/>
          </a:prstGeom>
          <a:solidFill>
            <a:srgbClr val="007C85"/>
          </a:solidFill>
          <a:ln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sk-SK" b="1" noProof="0" dirty="0">
                <a:solidFill>
                  <a:srgbClr val="F6E0C0"/>
                </a:solidFill>
              </a:rPr>
              <a:t>N = 1 000</a:t>
            </a:r>
          </a:p>
        </p:txBody>
      </p:sp>
      <p:sp>
        <p:nvSpPr>
          <p:cNvPr id="6" name="Obdĺžnik: zaoblené rohy 5">
            <a:extLst>
              <a:ext uri="{FF2B5EF4-FFF2-40B4-BE49-F238E27FC236}">
                <a16:creationId xmlns:a16="http://schemas.microsoft.com/office/drawing/2014/main" id="{61622EAC-34A5-6682-1BF6-67349B702814}"/>
              </a:ext>
            </a:extLst>
          </p:cNvPr>
          <p:cNvSpPr/>
          <p:nvPr/>
        </p:nvSpPr>
        <p:spPr>
          <a:xfrm>
            <a:off x="9938413" y="1897957"/>
            <a:ext cx="2094582" cy="762000"/>
          </a:xfrm>
          <a:prstGeom prst="roundRect">
            <a:avLst/>
          </a:prstGeom>
          <a:ln w="41275">
            <a:solidFill>
              <a:srgbClr val="FFC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400" noProof="0" dirty="0"/>
              <a:t>Hodnoty sú zobrazované zaokrúhlené na jedno desatinné miesto.</a:t>
            </a: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9B4C33B3-FD41-FE71-62B0-23FEB4D557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3766559"/>
              </p:ext>
            </p:extLst>
          </p:nvPr>
        </p:nvGraphicFramePr>
        <p:xfrm>
          <a:off x="1220566" y="1312326"/>
          <a:ext cx="9750868" cy="4679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BlokTextu 6">
            <a:extLst>
              <a:ext uri="{FF2B5EF4-FFF2-40B4-BE49-F238E27FC236}">
                <a16:creationId xmlns:a16="http://schemas.microsoft.com/office/drawing/2014/main" id="{984087E9-DE94-90FF-B0B8-8CBBD654C8AD}"/>
              </a:ext>
            </a:extLst>
          </p:cNvPr>
          <p:cNvSpPr txBox="1"/>
          <p:nvPr/>
        </p:nvSpPr>
        <p:spPr>
          <a:xfrm>
            <a:off x="9938413" y="2967275"/>
            <a:ext cx="2094582" cy="1384995"/>
          </a:xfrm>
          <a:prstGeom prst="rect">
            <a:avLst/>
          </a:prstGeom>
          <a:solidFill>
            <a:schemeClr val="bg1"/>
          </a:solidFill>
          <a:ln w="28575"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sk-SK" sz="1400" b="1" i="1" noProof="0" dirty="0">
                <a:solidFill>
                  <a:srgbClr val="007C85"/>
                </a:solidFill>
              </a:rPr>
              <a:t>Respondent odpovedal/a na otázku </a:t>
            </a:r>
            <a:r>
              <a:rPr lang="sk-SK" sz="1400" b="1" i="1" noProof="0" dirty="0">
                <a:solidFill>
                  <a:srgbClr val="007C85"/>
                </a:solidFill>
                <a:highlight>
                  <a:srgbClr val="FFFF00"/>
                </a:highlight>
              </a:rPr>
              <a:t>spontánne</a:t>
            </a:r>
            <a:r>
              <a:rPr lang="sk-SK" sz="1400" b="1" i="1" noProof="0" dirty="0">
                <a:solidFill>
                  <a:srgbClr val="007C85"/>
                </a:solidFill>
              </a:rPr>
              <a:t>.</a:t>
            </a:r>
          </a:p>
          <a:p>
            <a:endParaRPr lang="sk-SK" sz="1400" b="1" i="1" noProof="0" dirty="0">
              <a:solidFill>
                <a:srgbClr val="007C85"/>
              </a:solidFill>
            </a:endParaRPr>
          </a:p>
          <a:p>
            <a:r>
              <a:rPr lang="sk-SK" sz="1400" b="1" i="1" noProof="0" dirty="0">
                <a:solidFill>
                  <a:srgbClr val="007C85"/>
                </a:solidFill>
                <a:highlight>
                  <a:srgbClr val="CCFF33"/>
                </a:highlight>
              </a:rPr>
              <a:t>Možnosť viacerých odpovedí</a:t>
            </a:r>
            <a:r>
              <a:rPr lang="sk-SK" sz="1400" b="1" i="1" noProof="0" dirty="0">
                <a:solidFill>
                  <a:srgbClr val="007C85"/>
                </a:solidFill>
              </a:rPr>
              <a:t>, preto je súhrn odpovedí viac ako 100 %.</a:t>
            </a:r>
          </a:p>
        </p:txBody>
      </p:sp>
      <p:sp>
        <p:nvSpPr>
          <p:cNvPr id="10" name="BlokTextu 9">
            <a:extLst>
              <a:ext uri="{FF2B5EF4-FFF2-40B4-BE49-F238E27FC236}">
                <a16:creationId xmlns:a16="http://schemas.microsoft.com/office/drawing/2014/main" id="{54619BE9-8832-C594-F3C8-E293D10317D8}"/>
              </a:ext>
            </a:extLst>
          </p:cNvPr>
          <p:cNvSpPr txBox="1"/>
          <p:nvPr/>
        </p:nvSpPr>
        <p:spPr>
          <a:xfrm>
            <a:off x="8510954" y="4606747"/>
            <a:ext cx="3507771" cy="523220"/>
          </a:xfrm>
          <a:prstGeom prst="rect">
            <a:avLst/>
          </a:prstGeom>
          <a:solidFill>
            <a:schemeClr val="bg1"/>
          </a:solidFill>
          <a:ln w="28575"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sk-SK" sz="1400" b="1" i="1" noProof="0" dirty="0">
                <a:solidFill>
                  <a:srgbClr val="007C85"/>
                </a:solidFill>
              </a:rPr>
              <a:t>Samostatnou prílohou REPORTU je zoznam autentických odpovedí respondentov (Excel).</a:t>
            </a:r>
          </a:p>
        </p:txBody>
      </p:sp>
    </p:spTree>
    <p:extLst>
      <p:ext uri="{BB962C8B-B14F-4D97-AF65-F5344CB8AC3E}">
        <p14:creationId xmlns:p14="http://schemas.microsoft.com/office/powerpoint/2010/main" val="35460230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43EDC4-87C5-2B27-F678-98DB8A64D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88ACBD24-D0FB-55D4-74C8-736753932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16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F50FDF43-915B-CB50-B6E0-594614A56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686001"/>
            <a:ext cx="9750868" cy="553998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600" dirty="0">
                <a:solidFill>
                  <a:srgbClr val="F6E0C0"/>
                </a:solidFill>
              </a:rPr>
              <a:t>A naopak, s ktorými riešeniami problémov v Petržalke ste v poslednom čase </a:t>
            </a:r>
            <a:r>
              <a:rPr lang="sk-SK" sz="1600" u="sng" dirty="0">
                <a:solidFill>
                  <a:srgbClr val="F6E0C0"/>
                </a:solidFill>
              </a:rPr>
              <a:t>najviac spokojný/á?</a:t>
            </a:r>
            <a:endParaRPr lang="sk-SK" sz="1600" dirty="0">
              <a:solidFill>
                <a:srgbClr val="F6E0C0"/>
              </a:solidFill>
            </a:endParaRPr>
          </a:p>
          <a:p>
            <a:r>
              <a:rPr lang="sk-SK" sz="1400" dirty="0">
                <a:solidFill>
                  <a:srgbClr val="92D050"/>
                </a:solidFill>
              </a:rPr>
              <a:t>Spontánne odpovede podľa </a:t>
            </a:r>
            <a:r>
              <a:rPr lang="sk-SK" sz="1400" dirty="0" err="1">
                <a:solidFill>
                  <a:srgbClr val="92D050"/>
                </a:solidFill>
              </a:rPr>
              <a:t>sociodemografických</a:t>
            </a:r>
            <a:r>
              <a:rPr lang="sk-SK" sz="1400" dirty="0">
                <a:solidFill>
                  <a:srgbClr val="92D050"/>
                </a:solidFill>
              </a:rPr>
              <a:t> kategórií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A4A3292C-D1F9-077A-21A6-7AF466129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007C85"/>
                </a:solidFill>
              </a:rPr>
              <a:t>2. SPOKOJNOSŤ S RIEŠENÍM PROBLÉMOV</a:t>
            </a:r>
            <a:endParaRPr lang="sk-SK" sz="4800" dirty="0">
              <a:solidFill>
                <a:srgbClr val="007C85"/>
              </a:solidFill>
            </a:endParaRP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55571367-FE75-4D80-B4D9-6A74256C29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6915443"/>
              </p:ext>
            </p:extLst>
          </p:nvPr>
        </p:nvGraphicFramePr>
        <p:xfrm>
          <a:off x="170121" y="1239999"/>
          <a:ext cx="11876567" cy="48099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813179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FA5DB-FED2-1548-FAF0-4413A1CDE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2943C7B0-C9D7-FF6B-4926-B290FE9DC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17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09440CCA-981F-FFA1-8224-D2A4A0866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686001"/>
            <a:ext cx="9750868" cy="584775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600" dirty="0">
                <a:solidFill>
                  <a:srgbClr val="F6E0C0"/>
                </a:solidFill>
              </a:rPr>
              <a:t>A naopak, s ktorými riešeniami problémov v Petržalke ste v poslednom čase </a:t>
            </a:r>
            <a:r>
              <a:rPr lang="sk-SK" sz="1600" u="sng" dirty="0">
                <a:solidFill>
                  <a:srgbClr val="F6E0C0"/>
                </a:solidFill>
              </a:rPr>
              <a:t>najviac spokojný/á</a:t>
            </a:r>
            <a:r>
              <a:rPr lang="sk-SK" sz="1800" u="sng" dirty="0">
                <a:solidFill>
                  <a:srgbClr val="F6E0C0"/>
                </a:solidFill>
              </a:rPr>
              <a:t>?</a:t>
            </a:r>
            <a:endParaRPr lang="sk-SK" sz="1800" dirty="0">
              <a:solidFill>
                <a:srgbClr val="F6E0C0"/>
              </a:solidFill>
            </a:endParaRPr>
          </a:p>
          <a:p>
            <a:r>
              <a:rPr lang="sk-SK" sz="1400" dirty="0">
                <a:solidFill>
                  <a:srgbClr val="92D050"/>
                </a:solidFill>
              </a:rPr>
              <a:t>Spontánne odpovede podľa </a:t>
            </a:r>
            <a:r>
              <a:rPr lang="sk-SK" sz="1400" dirty="0" err="1">
                <a:solidFill>
                  <a:srgbClr val="92D050"/>
                </a:solidFill>
              </a:rPr>
              <a:t>sociodemografických</a:t>
            </a:r>
            <a:r>
              <a:rPr lang="sk-SK" sz="1400" dirty="0">
                <a:solidFill>
                  <a:srgbClr val="92D050"/>
                </a:solidFill>
              </a:rPr>
              <a:t> kategórií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63A4C18F-5047-9905-57A9-18E403904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007C85"/>
                </a:solidFill>
              </a:rPr>
              <a:t>2. SPOKOJNOSŤ S RIEŠENÍM PROBLÉMOV</a:t>
            </a:r>
            <a:endParaRPr lang="sk-SK" sz="4800" dirty="0">
              <a:solidFill>
                <a:srgbClr val="007C85"/>
              </a:solidFill>
            </a:endParaRP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600853F8-AB62-D50C-761B-E8899D84F0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2224347"/>
              </p:ext>
            </p:extLst>
          </p:nvPr>
        </p:nvGraphicFramePr>
        <p:xfrm>
          <a:off x="170121" y="1239999"/>
          <a:ext cx="11876567" cy="48099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10407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E3591-3D88-F8A4-EA16-B5B4FD1CE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60422445-D4DE-B81C-FEB9-0A08DD592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18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F4BA15B2-4AE2-9BC8-3F95-D5AFD3BC0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686001"/>
            <a:ext cx="9750868" cy="584775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600" dirty="0">
                <a:solidFill>
                  <a:srgbClr val="F6E0C0"/>
                </a:solidFill>
              </a:rPr>
              <a:t>A naopak, s ktorými riešeniami problémov v Petržalke ste v poslednom čase </a:t>
            </a:r>
            <a:r>
              <a:rPr lang="sk-SK" sz="1600" u="sng" dirty="0">
                <a:solidFill>
                  <a:srgbClr val="F6E0C0"/>
                </a:solidFill>
              </a:rPr>
              <a:t>najviac spokojný/á</a:t>
            </a:r>
            <a:r>
              <a:rPr lang="sk-SK" sz="1800" u="sng" dirty="0">
                <a:solidFill>
                  <a:srgbClr val="F6E0C0"/>
                </a:solidFill>
              </a:rPr>
              <a:t>?</a:t>
            </a:r>
            <a:endParaRPr lang="sk-SK" sz="1800" dirty="0">
              <a:solidFill>
                <a:srgbClr val="F6E0C0"/>
              </a:solidFill>
            </a:endParaRPr>
          </a:p>
          <a:p>
            <a:r>
              <a:rPr lang="sk-SK" sz="1400" dirty="0">
                <a:solidFill>
                  <a:srgbClr val="92D050"/>
                </a:solidFill>
              </a:rPr>
              <a:t>Spontánne odpovede podľa </a:t>
            </a:r>
            <a:r>
              <a:rPr lang="sk-SK" sz="1400" dirty="0" err="1">
                <a:solidFill>
                  <a:srgbClr val="92D050"/>
                </a:solidFill>
              </a:rPr>
              <a:t>sociodemografických</a:t>
            </a:r>
            <a:r>
              <a:rPr lang="sk-SK" sz="1400" dirty="0">
                <a:solidFill>
                  <a:srgbClr val="92D050"/>
                </a:solidFill>
              </a:rPr>
              <a:t> kategórií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9AEA0B74-8ABE-F040-6666-E317A8683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007C85"/>
                </a:solidFill>
              </a:rPr>
              <a:t>2. SPOKOJNOSŤ S RIEŠENÍM PROBLÉMOV</a:t>
            </a:r>
            <a:endParaRPr lang="sk-SK" sz="4800" dirty="0">
              <a:solidFill>
                <a:srgbClr val="007C85"/>
              </a:solidFill>
            </a:endParaRP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0BB2D81F-C623-116B-944C-C8CBAD9F62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4890476"/>
              </p:ext>
            </p:extLst>
          </p:nvPr>
        </p:nvGraphicFramePr>
        <p:xfrm>
          <a:off x="170121" y="1239999"/>
          <a:ext cx="11876567" cy="48099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187235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14417-35E7-2E1E-B002-0F74AD3EA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A90EF8C7-16B7-1403-EFEC-2BE3AB7FA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19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A786DF26-F73E-9C29-1F10-914C3B031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686001"/>
            <a:ext cx="9750868" cy="553998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600" dirty="0">
                <a:solidFill>
                  <a:srgbClr val="F6E0C0"/>
                </a:solidFill>
              </a:rPr>
              <a:t>A naopak, s ktorými riešeniami problémov v Petržalke ste v poslednom čase </a:t>
            </a:r>
            <a:r>
              <a:rPr lang="sk-SK" sz="1600" u="sng" dirty="0">
                <a:solidFill>
                  <a:srgbClr val="F6E0C0"/>
                </a:solidFill>
              </a:rPr>
              <a:t>najviac spokojný/á?</a:t>
            </a:r>
            <a:endParaRPr lang="sk-SK" sz="1600" dirty="0">
              <a:solidFill>
                <a:srgbClr val="F6E0C0"/>
              </a:solidFill>
            </a:endParaRPr>
          </a:p>
          <a:p>
            <a:r>
              <a:rPr lang="sk-SK" sz="1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Spontánne odpovede podľa miestnych častí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6885469D-E510-DFE0-E255-FA03D7B59F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007C85"/>
                </a:solidFill>
              </a:rPr>
              <a:t>2. SPOKOJNOSŤ S RIEŠENÍM PROBLÉMOV</a:t>
            </a:r>
            <a:endParaRPr lang="sk-SK" sz="4800" dirty="0">
              <a:solidFill>
                <a:srgbClr val="007C85"/>
              </a:solidFill>
            </a:endParaRP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0050D084-5746-4D63-84F8-5316B8992D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0362661"/>
              </p:ext>
            </p:extLst>
          </p:nvPr>
        </p:nvGraphicFramePr>
        <p:xfrm>
          <a:off x="145607" y="1349135"/>
          <a:ext cx="11948422" cy="46924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09440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A49872-3120-AB0C-0D54-7ECE4DDA4B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E2B22FE6-CC1E-1F47-21E4-E0AB9AEAD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2</a:t>
            </a:fld>
            <a:endParaRPr lang="sk-SK" noProof="0" dirty="0"/>
          </a:p>
        </p:txBody>
      </p:sp>
      <p:sp>
        <p:nvSpPr>
          <p:cNvPr id="3" name="TextBox 10240">
            <a:extLst>
              <a:ext uri="{FF2B5EF4-FFF2-40B4-BE49-F238E27FC236}">
                <a16:creationId xmlns:a16="http://schemas.microsoft.com/office/drawing/2014/main" id="{2D3FE2DE-A67A-C39C-CAEB-64678FA8C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algn="ctr"/>
            <a:r>
              <a:rPr lang="sk-SK" sz="2400" noProof="0" dirty="0">
                <a:solidFill>
                  <a:srgbClr val="007C85"/>
                </a:solidFill>
              </a:rPr>
              <a:t>O B S A H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BD59B499-6011-28C7-15DF-65BF4C5E3563}"/>
              </a:ext>
            </a:extLst>
          </p:cNvPr>
          <p:cNvSpPr txBox="1"/>
          <p:nvPr/>
        </p:nvSpPr>
        <p:spPr>
          <a:xfrm>
            <a:off x="1236000" y="954291"/>
            <a:ext cx="9720000" cy="4583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k-SK" sz="1400" b="1" dirty="0"/>
              <a:t>VÝSLEDKY PRIESKUMU</a:t>
            </a:r>
            <a:r>
              <a:rPr lang="sk-SK" sz="1400" b="1" u="sng" dirty="0"/>
              <a:t>																3</a:t>
            </a:r>
            <a:endParaRPr lang="sk-SK" sz="1400" u="sng" dirty="0"/>
          </a:p>
          <a:p>
            <a:pPr marL="800100" lvl="1" indent="-342900">
              <a:spcBef>
                <a:spcPts val="600"/>
              </a:spcBef>
              <a:buFont typeface="+mj-lt"/>
              <a:buAutoNum type="arabicPeriod"/>
            </a:pPr>
            <a:r>
              <a:rPr lang="sk-SK" sz="1400" dirty="0"/>
              <a:t>NESPOKOJNOSŤ S RIEŠENÍM PROBLÉMOV</a:t>
            </a:r>
            <a:r>
              <a:rPr lang="sk-SK" sz="1400" u="sng" dirty="0"/>
              <a:t>											4</a:t>
            </a:r>
          </a:p>
          <a:p>
            <a:pPr marL="800100" lvl="1" indent="-342900">
              <a:spcBef>
                <a:spcPts val="600"/>
              </a:spcBef>
              <a:buFont typeface="+mj-lt"/>
              <a:buAutoNum type="arabicPeriod"/>
            </a:pPr>
            <a:r>
              <a:rPr lang="sk-SK" sz="1400" dirty="0"/>
              <a:t>SPOKOJNOSŤ S RIEŠENÍM PROBLÉMOV </a:t>
            </a:r>
            <a:r>
              <a:rPr lang="sk-SK" sz="1400" u="sng" dirty="0"/>
              <a:t>												13</a:t>
            </a:r>
          </a:p>
          <a:p>
            <a:pPr marL="800100" lvl="1" indent="-342900">
              <a:spcBef>
                <a:spcPts val="600"/>
              </a:spcBef>
              <a:buFont typeface="+mj-lt"/>
              <a:buAutoNum type="arabicPeriod"/>
            </a:pPr>
            <a:r>
              <a:rPr lang="pl-PL" sz="1400" dirty="0"/>
              <a:t>DO KTORÝCH OBLASTÍ V PETRŽALKE BY SA MALO INVESTOVAŤ</a:t>
            </a:r>
            <a:r>
              <a:rPr lang="sk-SK" sz="1400" u="sng" dirty="0"/>
              <a:t>								22</a:t>
            </a:r>
          </a:p>
          <a:p>
            <a:pPr marL="800100" lvl="1" indent="-342900">
              <a:spcBef>
                <a:spcPts val="600"/>
              </a:spcBef>
              <a:buFont typeface="+mj-lt"/>
              <a:buAutoNum type="arabicPeriod"/>
            </a:pPr>
            <a:r>
              <a:rPr lang="pl-PL" sz="1400" dirty="0"/>
              <a:t>AKTUÁLNE NAJVÄČŠÍ PROBLÉM PETRŽALKY V OBLASTI DOPRAVY </a:t>
            </a:r>
            <a:r>
              <a:rPr lang="sk-SK" sz="1400" u="sng" dirty="0"/>
              <a:t>								29</a:t>
            </a:r>
          </a:p>
          <a:p>
            <a:pPr marL="800100" lvl="1" indent="-342900">
              <a:spcBef>
                <a:spcPts val="600"/>
              </a:spcBef>
              <a:buFont typeface="+mj-lt"/>
              <a:buAutoNum type="arabicPeriod"/>
            </a:pPr>
            <a:r>
              <a:rPr lang="sk-SK" sz="1400" dirty="0"/>
              <a:t>PARKOVACÍ SYSTÉM V PETRŽALKE</a:t>
            </a:r>
            <a:r>
              <a:rPr lang="sk-SK" sz="1400" u="sng" dirty="0"/>
              <a:t>												36</a:t>
            </a:r>
          </a:p>
          <a:p>
            <a:pPr marL="800100" lvl="1" indent="-342900">
              <a:spcBef>
                <a:spcPts val="600"/>
              </a:spcBef>
              <a:buFont typeface="+mj-lt"/>
              <a:buAutoNum type="arabicPeriod"/>
            </a:pPr>
            <a:r>
              <a:rPr lang="pl-PL" sz="1400" dirty="0"/>
              <a:t>HODNOTENIE PRIEBEHU VÝSTAVBY PREDĹŽENEJ ELEKTRIČKOVEJ TRATE V PETRŽALKE </a:t>
            </a:r>
            <a:r>
              <a:rPr lang="pl-PL" sz="1400" u="sng" dirty="0"/>
              <a:t>				43</a:t>
            </a:r>
          </a:p>
          <a:p>
            <a:pPr marL="800100" lvl="1" indent="-342900">
              <a:spcBef>
                <a:spcPts val="600"/>
              </a:spcBef>
              <a:buFont typeface="+mj-lt"/>
              <a:buAutoNum type="arabicPeriod"/>
            </a:pPr>
            <a:r>
              <a:rPr lang="sk-SK" sz="1400" noProof="0" dirty="0"/>
              <a:t>DOPRAVNÉ OBMEDZENIA A ZNÍŽENÝ KOMFORT SPOJENÝ S VÝSTAVBOU ELEKTRIČKOVEJ TRATE </a:t>
            </a:r>
            <a:r>
              <a:rPr lang="sk-SK" sz="1400" u="sng" noProof="0" dirty="0"/>
              <a:t>			49</a:t>
            </a:r>
          </a:p>
          <a:p>
            <a:pPr marL="800100" lvl="1" indent="-342900">
              <a:spcBef>
                <a:spcPts val="600"/>
              </a:spcBef>
              <a:buFont typeface="+mj-lt"/>
              <a:buAutoNum type="arabicPeriod"/>
            </a:pPr>
            <a:r>
              <a:rPr lang="sk-SK" sz="1400" noProof="0" dirty="0"/>
              <a:t>HODNOTENIE NÁRASTU CENY PROJEKTU - VÝSTAVBA ELEKTRIČKOVEJ TRATE </a:t>
            </a:r>
            <a:r>
              <a:rPr lang="sk-SK" sz="1400" u="sng" noProof="0" dirty="0"/>
              <a:t> 						55</a:t>
            </a:r>
          </a:p>
          <a:p>
            <a:pPr marL="800100" lvl="1" indent="-342900">
              <a:spcBef>
                <a:spcPts val="600"/>
              </a:spcBef>
              <a:buFont typeface="+mj-lt"/>
              <a:buAutoNum type="arabicPeriod"/>
            </a:pPr>
            <a:r>
              <a:rPr lang="pl-PL" sz="1400" dirty="0"/>
              <a:t>DOPADY ZMIEN MESTSKEJ HROMADNEJ DOPRAVY NA CESTOVANIE MHD</a:t>
            </a:r>
            <a:r>
              <a:rPr lang="pl-PL" sz="1400" u="sng" dirty="0"/>
              <a:t>						61</a:t>
            </a:r>
          </a:p>
          <a:p>
            <a:pPr marL="800100" lvl="1" indent="-342900">
              <a:spcBef>
                <a:spcPts val="600"/>
              </a:spcBef>
              <a:buFont typeface="+mj-lt"/>
              <a:buAutoNum type="arabicPeriod"/>
            </a:pPr>
            <a:r>
              <a:rPr lang="pl-PL" sz="1400" dirty="0"/>
              <a:t>NÁZOR NA ZVÝŠENIE CESTOVNÉHO V MHD</a:t>
            </a:r>
            <a:r>
              <a:rPr lang="pl-PL" sz="1400" u="sng" dirty="0"/>
              <a:t>											67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endParaRPr lang="sk-SK" sz="1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sk-SK" sz="1400" dirty="0"/>
              <a:t>METODIKA PRIESKUMU </a:t>
            </a:r>
            <a:r>
              <a:rPr lang="sk-SK" sz="1400" u="sng" dirty="0"/>
              <a:t>																73</a:t>
            </a:r>
            <a:endParaRPr lang="pl-PL" sz="1400" dirty="0"/>
          </a:p>
          <a:p>
            <a:pPr>
              <a:lnSpc>
                <a:spcPct val="150000"/>
              </a:lnSpc>
            </a:pPr>
            <a:r>
              <a:rPr lang="pl-PL" sz="1400" dirty="0"/>
              <a:t>PRÍLOHA: DOTAZNÍK </a:t>
            </a:r>
            <a:r>
              <a:rPr lang="pl-PL" sz="1400" u="sng" dirty="0"/>
              <a:t>																78</a:t>
            </a: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30228128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1552EF-FDAD-B26A-A992-787068D39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3BEC73B3-F90A-348D-C3CD-4ABDC175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20</a:t>
            </a:fld>
            <a:endParaRPr lang="sk-SK" noProof="0" dirty="0"/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8E4DEC7D-499C-53F3-6BFB-F54FC01F3CFA}"/>
              </a:ext>
            </a:extLst>
          </p:cNvPr>
          <p:cNvSpPr/>
          <p:nvPr/>
        </p:nvSpPr>
        <p:spPr>
          <a:xfrm>
            <a:off x="1220566" y="1063861"/>
            <a:ext cx="9750868" cy="4851867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5C807AF7-A88B-81BA-6352-F7A25A5AA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400" noProof="0" dirty="0">
                <a:solidFill>
                  <a:srgbClr val="007C85"/>
                </a:solidFill>
              </a:rPr>
              <a:t>ZHRNUTIE</a:t>
            </a:r>
            <a:endParaRPr lang="sk-SK" sz="4000" noProof="0" dirty="0">
              <a:solidFill>
                <a:srgbClr val="007C85"/>
              </a:solidFill>
            </a:endParaRPr>
          </a:p>
        </p:txBody>
      </p:sp>
      <p:sp>
        <p:nvSpPr>
          <p:cNvPr id="6" name="TextBox 10240">
            <a:extLst>
              <a:ext uri="{FF2B5EF4-FFF2-40B4-BE49-F238E27FC236}">
                <a16:creationId xmlns:a16="http://schemas.microsoft.com/office/drawing/2014/main" id="{3F0E9459-AC0E-2445-6F8E-4FC1DC36CC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6207" y="641347"/>
            <a:ext cx="9750868" cy="369332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800" dirty="0">
                <a:solidFill>
                  <a:srgbClr val="F6E0C0"/>
                </a:solidFill>
              </a:rPr>
              <a:t>2. SPOKOJNOSŤ S RIEŠENÍM PROBLÉMOV</a:t>
            </a:r>
            <a:endParaRPr lang="sk-SK" sz="4800" dirty="0">
              <a:solidFill>
                <a:srgbClr val="F6E0C0"/>
              </a:solidFill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DEAEEBDF-0119-57FA-A4F7-BCDB001D8DC9}"/>
              </a:ext>
            </a:extLst>
          </p:cNvPr>
          <p:cNvSpPr txBox="1"/>
          <p:nvPr/>
        </p:nvSpPr>
        <p:spPr>
          <a:xfrm>
            <a:off x="1940767" y="1399592"/>
            <a:ext cx="130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noProof="0" dirty="0"/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3F009BFE-10AD-4CA6-1137-7F06C5FE3FD5}"/>
              </a:ext>
            </a:extLst>
          </p:cNvPr>
          <p:cNvSpPr txBox="1"/>
          <p:nvPr/>
        </p:nvSpPr>
        <p:spPr>
          <a:xfrm>
            <a:off x="1220565" y="1179153"/>
            <a:ext cx="9750868" cy="470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</a:rPr>
              <a:t>Respondenti mali </a:t>
            </a:r>
            <a:r>
              <a:rPr lang="sk-SK" sz="1600" b="1" u="sng" dirty="0">
                <a:latin typeface="Calibri" panose="020F0502020204030204" pitchFamily="34" charset="0"/>
                <a:ea typeface="Calibri" panose="020F0502020204030204" pitchFamily="34" charset="0"/>
              </a:rPr>
              <a:t>spontánne </a:t>
            </a: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</a:rPr>
              <a:t>odpovedať na otázku: </a:t>
            </a:r>
            <a:r>
              <a:rPr lang="sk-SK" sz="1600" i="1" dirty="0">
                <a:latin typeface="Calibri" panose="020F0502020204030204" pitchFamily="34" charset="0"/>
                <a:ea typeface="Calibri" panose="020F0502020204030204" pitchFamily="34" charset="0"/>
              </a:rPr>
              <a:t>„A naopak, s ktorými riešeniami problémov v Petržalke ste v poslednom období </a:t>
            </a:r>
            <a:r>
              <a:rPr lang="sk-SK" sz="1600" i="1" dirty="0">
                <a:highlight>
                  <a:srgbClr val="CCFF33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najviac spokojný/á</a:t>
            </a:r>
            <a:r>
              <a:rPr lang="sk-SK" sz="1600" i="1" dirty="0">
                <a:latin typeface="Calibri" panose="020F0502020204030204" pitchFamily="34" charset="0"/>
                <a:ea typeface="Calibri" panose="020F0502020204030204" pitchFamily="34" charset="0"/>
              </a:rPr>
              <a:t>?“</a:t>
            </a:r>
          </a:p>
          <a:p>
            <a:pPr marL="285750" indent="-285750">
              <a:spcBef>
                <a:spcPts val="1200"/>
              </a:spcBef>
              <a:buClr>
                <a:srgbClr val="C00000"/>
              </a:buClr>
              <a:buFont typeface="Calibri" panose="020F0502020204030204" pitchFamily="34" charset="0"/>
              <a:buChar char="×"/>
            </a:pPr>
            <a:r>
              <a:rPr lang="sk-SK" sz="1600" b="1" dirty="0"/>
              <a:t>4,3 %</a:t>
            </a:r>
            <a:r>
              <a:rPr lang="sk-SK" sz="1600" dirty="0"/>
              <a:t> opýtaných Petržalčanov uviedlo, že </a:t>
            </a:r>
            <a:r>
              <a:rPr lang="sk-SK" sz="1600" b="1" dirty="0"/>
              <a:t>nie sú spokojní s ničím.</a:t>
            </a:r>
            <a:endParaRPr lang="sk-SK" sz="16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sk-SK" sz="1600" b="1" dirty="0">
                <a:latin typeface="Calibri" panose="020F0502020204030204" pitchFamily="34" charset="0"/>
                <a:ea typeface="Calibri" panose="020F0502020204030204" pitchFamily="34" charset="0"/>
              </a:rPr>
              <a:t>Petržalčania sú najviac spokojní s týmito riešeniami: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sk-SK" sz="1400" b="1" dirty="0"/>
              <a:t>ELEKTRIČKU</a:t>
            </a:r>
            <a:r>
              <a:rPr lang="sk-SK" sz="1400" dirty="0"/>
              <a:t> uviedlo </a:t>
            </a:r>
            <a:r>
              <a:rPr lang="sk-SK" sz="1400" b="1" dirty="0"/>
              <a:t>35,7 %</a:t>
            </a:r>
            <a:r>
              <a:rPr lang="sk-SK" sz="1400" dirty="0"/>
              <a:t>, teda približne každý tretí dospelý obyvateľ Petržalky.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sk-SK" sz="1400" b="1" dirty="0"/>
              <a:t>PRÍRODU, ZELEŇ</a:t>
            </a:r>
            <a:r>
              <a:rPr lang="sk-SK" sz="1400" dirty="0"/>
              <a:t> uviedlo </a:t>
            </a:r>
            <a:r>
              <a:rPr lang="sk-SK" sz="1400" b="1" dirty="0"/>
              <a:t>15,7 %</a:t>
            </a:r>
            <a:r>
              <a:rPr lang="sk-SK" sz="1400" dirty="0"/>
              <a:t> respondentov.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sk-SK" sz="1400" b="1" dirty="0"/>
              <a:t>DOPRAVU </a:t>
            </a:r>
            <a:r>
              <a:rPr lang="sk-SK" sz="1400" dirty="0"/>
              <a:t>uviedlo </a:t>
            </a:r>
            <a:r>
              <a:rPr lang="sk-SK" sz="1400" b="1" dirty="0"/>
              <a:t>14,2 %</a:t>
            </a:r>
            <a:r>
              <a:rPr lang="sk-SK" sz="1400" dirty="0"/>
              <a:t> respondentov.</a:t>
            </a:r>
          </a:p>
          <a:p>
            <a:pPr>
              <a:spcBef>
                <a:spcPts val="600"/>
              </a:spcBef>
              <a:buClr>
                <a:srgbClr val="00B050"/>
              </a:buClr>
            </a:pPr>
            <a:endParaRPr lang="sk-SK" sz="1400" dirty="0"/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sk-SK" sz="1400" dirty="0"/>
              <a:t>13,8 % opýtaných uviedlo opravu chodníkov, ciest. 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sk-SK" sz="1400" dirty="0"/>
              <a:t>12 % klziská a športoviská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sk-SK" sz="1400" dirty="0"/>
              <a:t>11,6 % čistotu</a:t>
            </a:r>
          </a:p>
          <a:p>
            <a:pPr marL="285750" indent="-285750">
              <a:spcBef>
                <a:spcPts val="300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sk-SK" sz="1400" dirty="0"/>
              <a:t>8 % je spokojných s údržbou zelene, lavičiek, kosením a odstraňovaním lístia.</a:t>
            </a:r>
          </a:p>
          <a:p>
            <a:pPr marL="285750" indent="-285750">
              <a:spcBef>
                <a:spcPts val="300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sk-SK" sz="1400" dirty="0"/>
              <a:t>7,1 % s úpravou okolia Draždiaka</a:t>
            </a:r>
          </a:p>
          <a:p>
            <a:pPr marL="285750" indent="-285750">
              <a:spcBef>
                <a:spcPts val="300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sk-SK" sz="1400" dirty="0"/>
              <a:t>7 % s verejným obstarávaním</a:t>
            </a:r>
          </a:p>
          <a:p>
            <a:pPr marL="285750" indent="-285750">
              <a:spcBef>
                <a:spcPts val="300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sk-SK" sz="1400" dirty="0"/>
              <a:t>6 % s občianskou vybavenosťou – obchodmi, službami </a:t>
            </a:r>
          </a:p>
          <a:p>
            <a:pPr marL="285750" indent="-285750">
              <a:spcBef>
                <a:spcPts val="300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sk-SK" sz="1400" dirty="0"/>
              <a:t>Ostatné riešenia jednotlivo uvádzalo menej ako 5 % respondentov, podrobnejšie pozri </a:t>
            </a:r>
            <a:r>
              <a:rPr lang="sk-SK" sz="1400" b="1" dirty="0">
                <a:highlight>
                  <a:srgbClr val="CCCCFF"/>
                </a:highlight>
                <a:hlinkClick r:id="rId3" action="ppaction://hlinksldjump"/>
              </a:rPr>
              <a:t>GRAF</a:t>
            </a:r>
            <a:r>
              <a:rPr lang="sk-SK" sz="1400" dirty="0"/>
              <a:t>.</a:t>
            </a:r>
            <a:endParaRPr lang="sk-SK" sz="1600" noProof="0" dirty="0"/>
          </a:p>
        </p:txBody>
      </p:sp>
    </p:spTree>
    <p:extLst>
      <p:ext uri="{BB962C8B-B14F-4D97-AF65-F5344CB8AC3E}">
        <p14:creationId xmlns:p14="http://schemas.microsoft.com/office/powerpoint/2010/main" val="219110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42ECB-DFDF-EC32-A147-48096576F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8F041D25-04E8-0E2A-EE11-3BEEE09F9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21</a:t>
            </a:fld>
            <a:endParaRPr lang="sk-SK" noProof="0" dirty="0"/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1FCEE36C-DD3C-48A3-5F34-21DF0F9C3FFD}"/>
              </a:ext>
            </a:extLst>
          </p:cNvPr>
          <p:cNvSpPr/>
          <p:nvPr/>
        </p:nvSpPr>
        <p:spPr>
          <a:xfrm>
            <a:off x="924449" y="1063861"/>
            <a:ext cx="10711542" cy="4978965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37C4779B-E0D4-EA14-C775-549D822BD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400" noProof="0" dirty="0">
                <a:solidFill>
                  <a:srgbClr val="007C85"/>
                </a:solidFill>
              </a:rPr>
              <a:t>ZHRNUTIE</a:t>
            </a:r>
            <a:endParaRPr lang="sk-SK" sz="4000" noProof="0" dirty="0">
              <a:solidFill>
                <a:srgbClr val="007C85"/>
              </a:solidFill>
            </a:endParaRPr>
          </a:p>
        </p:txBody>
      </p:sp>
      <p:sp>
        <p:nvSpPr>
          <p:cNvPr id="6" name="TextBox 10240">
            <a:extLst>
              <a:ext uri="{FF2B5EF4-FFF2-40B4-BE49-F238E27FC236}">
                <a16:creationId xmlns:a16="http://schemas.microsoft.com/office/drawing/2014/main" id="{005A4918-4EC3-A5AB-4F7E-836801348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6207" y="641347"/>
            <a:ext cx="9750868" cy="369332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800" dirty="0">
                <a:solidFill>
                  <a:srgbClr val="F6E0C0"/>
                </a:solidFill>
              </a:rPr>
              <a:t>2. </a:t>
            </a:r>
            <a:r>
              <a:rPr lang="sk-SK" sz="1800" dirty="0">
                <a:solidFill>
                  <a:schemeClr val="tx1"/>
                </a:solidFill>
                <a:highlight>
                  <a:srgbClr val="CCFF33"/>
                </a:highlight>
              </a:rPr>
              <a:t>SPOKOJNOSŤ</a:t>
            </a:r>
            <a:r>
              <a:rPr lang="sk-SK" sz="1800" dirty="0">
                <a:solidFill>
                  <a:srgbClr val="F6E0C0"/>
                </a:solidFill>
              </a:rPr>
              <a:t> S RIEŠENÍM PROBLÉMOV</a:t>
            </a:r>
            <a:endParaRPr lang="sk-SK" sz="4800" dirty="0">
              <a:solidFill>
                <a:srgbClr val="F6E0C0"/>
              </a:solidFill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BEBA368F-8035-FB72-CE1F-25E4828304E4}"/>
              </a:ext>
            </a:extLst>
          </p:cNvPr>
          <p:cNvSpPr txBox="1"/>
          <p:nvPr/>
        </p:nvSpPr>
        <p:spPr>
          <a:xfrm>
            <a:off x="1940767" y="1399592"/>
            <a:ext cx="130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noProof="0" dirty="0"/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082DF512-5C60-76FC-0E71-DDC37B7B9564}"/>
              </a:ext>
            </a:extLst>
          </p:cNvPr>
          <p:cNvSpPr txBox="1"/>
          <p:nvPr/>
        </p:nvSpPr>
        <p:spPr>
          <a:xfrm>
            <a:off x="924449" y="1063861"/>
            <a:ext cx="10801978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sk-SK" sz="1600" noProof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Rozdiely z názoroch jednotlivých sociodemografických kategórií a miestnych častí:</a:t>
            </a:r>
            <a:endParaRPr lang="sk-SK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Muži</a:t>
            </a:r>
            <a:r>
              <a:rPr lang="sk-SK" sz="1600" dirty="0"/>
              <a:t> v porovnaní s výsledkom celej vzorky nadpriemerne uvádzali spokojnosť s električkou a cyklotrasy.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Ženy</a:t>
            </a:r>
            <a:r>
              <a:rPr lang="sk-SK" sz="1600" dirty="0"/>
              <a:t> nadpriemerne uvádzali spokojnosť s opravou ciest a chodníkov.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18 – 34-roční </a:t>
            </a:r>
            <a:r>
              <a:rPr lang="sk-SK" sz="1600" dirty="0"/>
              <a:t>mierne nadpriemerne uvádzali opravu ciest a chodníkov, čistotu, verejné obstarávanie, údržbu zelene.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35 – 49-roční </a:t>
            </a:r>
            <a:r>
              <a:rPr lang="sk-SK" sz="1600" dirty="0"/>
              <a:t>nadpriemerne uvádzali klziská a športoviská, úpravu okolia Draždiaka a kultúrne aktivity.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50 – 65 -roční </a:t>
            </a:r>
            <a:r>
              <a:rPr lang="sk-SK" sz="1600" dirty="0"/>
              <a:t>nadpriemerne uvádzali opravu ciest/chodníkov, údržbu zelene a kosenie. 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65- a viacroční </a:t>
            </a:r>
            <a:r>
              <a:rPr lang="sk-SK" sz="1600" dirty="0"/>
              <a:t>nadpriemerne uvádzali električku, MHD, okolie Draždiaka, občiansku vybavenosť.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ZŠ/SŠ bez maturity </a:t>
            </a:r>
            <a:r>
              <a:rPr lang="sk-SK" sz="1600" dirty="0"/>
              <a:t>nadpriemerne uvádzali opravu ciest/chodníkov, údržbu zelene.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SŠ vzdelaní </a:t>
            </a:r>
            <a:r>
              <a:rPr lang="sk-SK" sz="1600" dirty="0"/>
              <a:t>nadpriemerne uvádzali električku a verejné obstarávanie.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VŠ vzdelaní </a:t>
            </a:r>
            <a:r>
              <a:rPr lang="sk-SK" sz="1600" dirty="0"/>
              <a:t>nadpriemerne uvádzali klziská a športoviská, úpravu okolia Draždiaka, občiansku vybavenosť a školy, škôlky.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dirty="0"/>
              <a:t>Obyvatelia </a:t>
            </a:r>
            <a:r>
              <a:rPr lang="sk-SK" sz="1600" b="1" dirty="0"/>
              <a:t>Hájov</a:t>
            </a:r>
            <a:r>
              <a:rPr lang="sk-SK" sz="1600" dirty="0"/>
              <a:t> nadpriemerne uvádzali električku, MHD, klziská a športoviská, cyklotrasy, vybavenosť a školy, škôlky.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dirty="0"/>
              <a:t>Obyvatelia </a:t>
            </a:r>
            <a:r>
              <a:rPr lang="sk-SK" sz="1600" b="1" dirty="0"/>
              <a:t>Lúk</a:t>
            </a:r>
            <a:r>
              <a:rPr lang="sk-SK" sz="1600" dirty="0"/>
              <a:t> nadpriemerne uvádzali električku, zeleň, športoviská a úpravu okolia Draždiaka.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dirty="0"/>
              <a:t>Obyvatelia </a:t>
            </a:r>
            <a:r>
              <a:rPr lang="sk-SK" sz="1600" b="1" dirty="0"/>
              <a:t>Dvorov</a:t>
            </a:r>
            <a:r>
              <a:rPr lang="sk-SK" sz="1600" dirty="0"/>
              <a:t> nadpriemerne uvádzali električku, dopravu, údržbu zelene, občiansku vybavenosť a detské ihriská.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dirty="0"/>
              <a:t>Obyvatelia </a:t>
            </a:r>
            <a:r>
              <a:rPr lang="sk-SK" sz="1600" b="1" dirty="0"/>
              <a:t>Nových častí </a:t>
            </a:r>
            <a:r>
              <a:rPr lang="sk-SK" sz="1600" dirty="0"/>
              <a:t>výrazne</a:t>
            </a:r>
            <a:r>
              <a:rPr lang="sk-SK" sz="1600" b="1" dirty="0"/>
              <a:t> </a:t>
            </a:r>
            <a:r>
              <a:rPr lang="sk-SK" sz="1600" dirty="0"/>
              <a:t>nadpriemerne uvádzali opravy ciest/chodníkov, čistotu a verejné obstarávanie.</a:t>
            </a:r>
          </a:p>
        </p:txBody>
      </p:sp>
    </p:spTree>
    <p:extLst>
      <p:ext uri="{BB962C8B-B14F-4D97-AF65-F5344CB8AC3E}">
        <p14:creationId xmlns:p14="http://schemas.microsoft.com/office/powerpoint/2010/main" val="28240123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301EE-3B08-0E10-A138-19D1763D9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7EB37025-FB93-7214-0A55-CA4F1E1CE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22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3E12B8CF-708A-A78B-5228-2F2636B05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2890391"/>
            <a:ext cx="9750868" cy="1077218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3200" noProof="0" dirty="0">
                <a:solidFill>
                  <a:srgbClr val="007C85"/>
                </a:solidFill>
              </a:rPr>
              <a:t>3. DO KTORÝCH OBLASTÍ V PETRŽALKE BY SA MALO INVESTOVAŤ</a:t>
            </a:r>
            <a:endParaRPr lang="sk-SK" sz="4800" noProof="0" dirty="0">
              <a:solidFill>
                <a:srgbClr val="007C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9671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3683F-AC03-F02D-0854-F1A2B427E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4B653DE6-42FA-FFE3-DAF9-0F998EBC7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23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FB35B5BE-5078-62E7-6881-8BBE40FE8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2967335"/>
            <a:ext cx="9750868" cy="830997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dirty="0">
                <a:solidFill>
                  <a:srgbClr val="F6E0C0"/>
                </a:solidFill>
              </a:rPr>
              <a:t>Do ktorých oblastí v Petržalke by sa podľa vás malo investovať viac peňazí?</a:t>
            </a:r>
          </a:p>
          <a:p>
            <a:r>
              <a:rPr lang="sk-SK" dirty="0">
                <a:solidFill>
                  <a:srgbClr val="F6E0C0"/>
                </a:solidFill>
              </a:rPr>
              <a:t>Prečítam vám možnosti:</a:t>
            </a:r>
          </a:p>
        </p:txBody>
      </p:sp>
      <p:sp>
        <p:nvSpPr>
          <p:cNvPr id="5" name="TextBox 10240">
            <a:extLst>
              <a:ext uri="{FF2B5EF4-FFF2-40B4-BE49-F238E27FC236}">
                <a16:creationId xmlns:a16="http://schemas.microsoft.com/office/drawing/2014/main" id="{231BAFD2-13F0-7CEF-01FF-6DC58D645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05152"/>
            <a:ext cx="9750868" cy="523220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800" dirty="0">
                <a:solidFill>
                  <a:srgbClr val="007C85"/>
                </a:solidFill>
              </a:rPr>
              <a:t>3. DO KTORÝCH OBLASTÍ V PETRŽALKE BY SA MALO INVESTOVAŤ</a:t>
            </a:r>
            <a:endParaRPr lang="sk-SK" sz="4400" dirty="0">
              <a:solidFill>
                <a:srgbClr val="007C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649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B4658D-BD19-5A6D-D95F-124DE806CD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>
            <a:extLst>
              <a:ext uri="{FF2B5EF4-FFF2-40B4-BE49-F238E27FC236}">
                <a16:creationId xmlns:a16="http://schemas.microsoft.com/office/drawing/2014/main" id="{13383E2A-FA74-E73E-3D50-544D8CFC897C}"/>
              </a:ext>
            </a:extLst>
          </p:cNvPr>
          <p:cNvSpPr/>
          <p:nvPr/>
        </p:nvSpPr>
        <p:spPr>
          <a:xfrm>
            <a:off x="884255" y="1318503"/>
            <a:ext cx="10731640" cy="4673237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BF1BE22A-6A7D-037D-20D3-EF15D8DCB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24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F877C1B6-3079-2EFE-6BF8-376433035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255" y="696439"/>
            <a:ext cx="10731640" cy="553998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600" dirty="0">
                <a:solidFill>
                  <a:srgbClr val="F6E0C0"/>
                </a:solidFill>
              </a:rPr>
              <a:t>Do ktorých oblastí v Petržalke by sa podľa vás malo investovať viac peňazí?</a:t>
            </a:r>
          </a:p>
          <a:p>
            <a:pPr lvl="0"/>
            <a:r>
              <a:rPr lang="sk-SK" sz="1400" noProof="0" dirty="0">
                <a:solidFill>
                  <a:srgbClr val="92D050"/>
                </a:solidFill>
              </a:rPr>
              <a:t>Odpovede všetkých respondentov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D6A0A4FD-12B1-F049-660D-0265A8FDF77D}"/>
              </a:ext>
            </a:extLst>
          </p:cNvPr>
          <p:cNvSpPr txBox="1"/>
          <p:nvPr/>
        </p:nvSpPr>
        <p:spPr>
          <a:xfrm>
            <a:off x="197529" y="2099787"/>
            <a:ext cx="1079142" cy="369332"/>
          </a:xfrm>
          <a:prstGeom prst="rect">
            <a:avLst/>
          </a:prstGeom>
          <a:solidFill>
            <a:srgbClr val="007C85"/>
          </a:solidFill>
          <a:ln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sk-SK" b="1" noProof="0" dirty="0">
                <a:solidFill>
                  <a:srgbClr val="F6E0C0"/>
                </a:solidFill>
              </a:rPr>
              <a:t>N = 1 000</a:t>
            </a:r>
          </a:p>
        </p:txBody>
      </p:sp>
      <p:sp>
        <p:nvSpPr>
          <p:cNvPr id="6" name="Obdĺžnik: zaoblené rohy 5">
            <a:extLst>
              <a:ext uri="{FF2B5EF4-FFF2-40B4-BE49-F238E27FC236}">
                <a16:creationId xmlns:a16="http://schemas.microsoft.com/office/drawing/2014/main" id="{3476C072-BDA3-1BF9-7710-3D79CF318ACC}"/>
              </a:ext>
            </a:extLst>
          </p:cNvPr>
          <p:cNvSpPr/>
          <p:nvPr/>
        </p:nvSpPr>
        <p:spPr>
          <a:xfrm>
            <a:off x="9938413" y="1897957"/>
            <a:ext cx="2094582" cy="762000"/>
          </a:xfrm>
          <a:prstGeom prst="roundRect">
            <a:avLst/>
          </a:prstGeom>
          <a:ln w="41275">
            <a:solidFill>
              <a:srgbClr val="FFC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400" noProof="0" dirty="0"/>
              <a:t>Hodnoty sú zobrazované zaokrúhlené na jedno desatinné miesto.</a:t>
            </a:r>
          </a:p>
        </p:txBody>
      </p:sp>
      <p:sp>
        <p:nvSpPr>
          <p:cNvPr id="7" name="TextBox 10240">
            <a:extLst>
              <a:ext uri="{FF2B5EF4-FFF2-40B4-BE49-F238E27FC236}">
                <a16:creationId xmlns:a16="http://schemas.microsoft.com/office/drawing/2014/main" id="{94C7864B-5FAF-A001-F09B-6AC673976E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255" y="105152"/>
            <a:ext cx="10731640" cy="523220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800" dirty="0">
                <a:solidFill>
                  <a:srgbClr val="007C85"/>
                </a:solidFill>
              </a:rPr>
              <a:t>3. DO KTORÝCH OBLASTÍ V PETRŽALKE BY SA MALO INVESTOVAŤ VIAC</a:t>
            </a:r>
            <a:endParaRPr lang="sk-SK" sz="4400" dirty="0">
              <a:solidFill>
                <a:srgbClr val="007C85"/>
              </a:solidFill>
            </a:endParaRP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65565844-5D15-64A4-B34E-FDBD09BDB5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5522305"/>
              </p:ext>
            </p:extLst>
          </p:nvPr>
        </p:nvGraphicFramePr>
        <p:xfrm>
          <a:off x="576105" y="1318503"/>
          <a:ext cx="11110128" cy="4741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BlokTextu 7">
            <a:extLst>
              <a:ext uri="{FF2B5EF4-FFF2-40B4-BE49-F238E27FC236}">
                <a16:creationId xmlns:a16="http://schemas.microsoft.com/office/drawing/2014/main" id="{073DCC11-3E2B-6872-EDE0-705C32687B6A}"/>
              </a:ext>
            </a:extLst>
          </p:cNvPr>
          <p:cNvSpPr txBox="1"/>
          <p:nvPr/>
        </p:nvSpPr>
        <p:spPr>
          <a:xfrm>
            <a:off x="9938413" y="2967275"/>
            <a:ext cx="2094582" cy="1600438"/>
          </a:xfrm>
          <a:prstGeom prst="rect">
            <a:avLst/>
          </a:prstGeom>
          <a:solidFill>
            <a:schemeClr val="bg1"/>
          </a:solidFill>
          <a:ln w="28575"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sk-SK" sz="1400" b="1" i="1" noProof="0" dirty="0">
                <a:solidFill>
                  <a:srgbClr val="007C85"/>
                </a:solidFill>
              </a:rPr>
              <a:t>Respondent si mohol vybrať odpoveď z vopred preddefinovanej škály odpovedí.</a:t>
            </a:r>
          </a:p>
          <a:p>
            <a:endParaRPr lang="sk-SK" sz="1400" b="1" i="1" noProof="0" dirty="0">
              <a:solidFill>
                <a:srgbClr val="007C85"/>
              </a:solidFill>
            </a:endParaRPr>
          </a:p>
          <a:p>
            <a:r>
              <a:rPr lang="sk-SK" sz="1400" b="1" i="1" noProof="0" dirty="0">
                <a:solidFill>
                  <a:srgbClr val="007C85"/>
                </a:solidFill>
                <a:highlight>
                  <a:srgbClr val="CCFF33"/>
                </a:highlight>
              </a:rPr>
              <a:t>Možnosť viacerých odpovedí </a:t>
            </a:r>
            <a:r>
              <a:rPr lang="sk-SK" sz="1400" b="1" i="1" noProof="0" dirty="0">
                <a:solidFill>
                  <a:srgbClr val="007C85"/>
                </a:solidFill>
              </a:rPr>
              <a:t>(max. 2).</a:t>
            </a:r>
          </a:p>
        </p:txBody>
      </p:sp>
    </p:spTree>
    <p:extLst>
      <p:ext uri="{BB962C8B-B14F-4D97-AF65-F5344CB8AC3E}">
        <p14:creationId xmlns:p14="http://schemas.microsoft.com/office/powerpoint/2010/main" val="27405284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2BA2F-8E49-2BD0-25C8-05E5BC2EBA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05E92759-7B53-8CF3-1104-0318C054D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25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94FF9909-D9A5-75CD-4D89-E60B9EAA0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158" y="727217"/>
            <a:ext cx="10500528" cy="553998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600" dirty="0">
                <a:solidFill>
                  <a:srgbClr val="F6E0C0"/>
                </a:solidFill>
              </a:rPr>
              <a:t>Do ktorých oblastí v Petržalke by sa podľa vás malo investovať viac?</a:t>
            </a:r>
          </a:p>
          <a:p>
            <a:r>
              <a:rPr lang="sk-SK" sz="1400" dirty="0">
                <a:solidFill>
                  <a:srgbClr val="92D050"/>
                </a:solidFill>
              </a:rPr>
              <a:t>Odpovede podľa </a:t>
            </a:r>
            <a:r>
              <a:rPr lang="sk-SK" sz="1400" dirty="0" err="1">
                <a:solidFill>
                  <a:srgbClr val="92D050"/>
                </a:solidFill>
              </a:rPr>
              <a:t>sociodemografických</a:t>
            </a:r>
            <a:r>
              <a:rPr lang="sk-SK" sz="1400" dirty="0">
                <a:solidFill>
                  <a:srgbClr val="92D050"/>
                </a:solidFill>
              </a:rPr>
              <a:t> kategórií</a:t>
            </a:r>
          </a:p>
        </p:txBody>
      </p:sp>
      <p:sp>
        <p:nvSpPr>
          <p:cNvPr id="7" name="TextBox 10240">
            <a:extLst>
              <a:ext uri="{FF2B5EF4-FFF2-40B4-BE49-F238E27FC236}">
                <a16:creationId xmlns:a16="http://schemas.microsoft.com/office/drawing/2014/main" id="{0C2822E4-E780-433C-09F4-1C928D545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158" y="105152"/>
            <a:ext cx="10500528" cy="523220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800" dirty="0">
                <a:solidFill>
                  <a:srgbClr val="007C85"/>
                </a:solidFill>
              </a:rPr>
              <a:t>3. DO KTORÝCH OBLASTÍ V PETRŽALKE BY SA MALO INVESTOVAŤ VIAC</a:t>
            </a:r>
            <a:endParaRPr lang="sk-SK" sz="4400" dirty="0">
              <a:solidFill>
                <a:srgbClr val="007C85"/>
              </a:solidFill>
            </a:endParaRP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1DFB9B32-93F8-4F5E-AFEC-932C7DE194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2960206"/>
              </p:ext>
            </p:extLst>
          </p:nvPr>
        </p:nvGraphicFramePr>
        <p:xfrm>
          <a:off x="0" y="1250436"/>
          <a:ext cx="11991975" cy="4808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769887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87CDA8-ADB1-7AA8-56FF-D47EF796C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667F2F52-9E0D-7EAA-8B26-6D526DB1E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26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09104458-E5B2-8094-F524-C04D6285C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109" y="696439"/>
            <a:ext cx="10570865" cy="553998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600" dirty="0">
                <a:solidFill>
                  <a:srgbClr val="F6E0C0"/>
                </a:solidFill>
              </a:rPr>
              <a:t>Do ktorých oblastí v Petržalke by sa podľa vás malo investovať viac?</a:t>
            </a:r>
          </a:p>
          <a:p>
            <a:r>
              <a:rPr lang="sk-SK" sz="1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Odpovede podľa miestnych častí</a:t>
            </a:r>
          </a:p>
        </p:txBody>
      </p:sp>
      <p:sp>
        <p:nvSpPr>
          <p:cNvPr id="7" name="TextBox 10240">
            <a:extLst>
              <a:ext uri="{FF2B5EF4-FFF2-40B4-BE49-F238E27FC236}">
                <a16:creationId xmlns:a16="http://schemas.microsoft.com/office/drawing/2014/main" id="{2CCE40C4-534E-BB4C-9AC6-DEBFE42AA8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110" y="105152"/>
            <a:ext cx="10570865" cy="523220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800" dirty="0">
                <a:solidFill>
                  <a:srgbClr val="007C85"/>
                </a:solidFill>
              </a:rPr>
              <a:t>3. DO KTORÝCH OBLASTÍ V PETRŽALKE BY SA MALO INVESTOVAŤ VIAC</a:t>
            </a:r>
            <a:endParaRPr lang="sk-SK" sz="4400" dirty="0">
              <a:solidFill>
                <a:srgbClr val="007C85"/>
              </a:solidFill>
            </a:endParaRP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2316FDBF-24DE-4CDA-ACCA-B682A45852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9171770"/>
              </p:ext>
            </p:extLst>
          </p:nvPr>
        </p:nvGraphicFramePr>
        <p:xfrm>
          <a:off x="90435" y="1318505"/>
          <a:ext cx="11977635" cy="4760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507335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FF67FD-C0E1-4290-FE4D-21A088C1F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CB59BA36-92D0-DE66-C13B-E21A1B75D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27</a:t>
            </a:fld>
            <a:endParaRPr lang="sk-SK" noProof="0" dirty="0"/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49B34B70-3069-D77A-AA55-3A5013EC6651}"/>
              </a:ext>
            </a:extLst>
          </p:cNvPr>
          <p:cNvSpPr/>
          <p:nvPr/>
        </p:nvSpPr>
        <p:spPr>
          <a:xfrm>
            <a:off x="1220566" y="1063861"/>
            <a:ext cx="9750868" cy="4851867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126CBB11-9B7E-8869-A5BF-73D3435A90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400" noProof="0" dirty="0">
                <a:solidFill>
                  <a:srgbClr val="007C85"/>
                </a:solidFill>
              </a:rPr>
              <a:t>ZHRNUTIE</a:t>
            </a:r>
            <a:endParaRPr lang="sk-SK" sz="4000" noProof="0" dirty="0">
              <a:solidFill>
                <a:srgbClr val="007C85"/>
              </a:solidFill>
            </a:endParaRPr>
          </a:p>
        </p:txBody>
      </p:sp>
      <p:sp>
        <p:nvSpPr>
          <p:cNvPr id="6" name="TextBox 10240">
            <a:extLst>
              <a:ext uri="{FF2B5EF4-FFF2-40B4-BE49-F238E27FC236}">
                <a16:creationId xmlns:a16="http://schemas.microsoft.com/office/drawing/2014/main" id="{DFD0C7A6-8977-4CC9-5996-4228C18B1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6207" y="641347"/>
            <a:ext cx="9750868" cy="369332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800" dirty="0">
                <a:solidFill>
                  <a:srgbClr val="F6E0C0"/>
                </a:solidFill>
              </a:rPr>
              <a:t>3. DO KTORÝCH OBLASTÍ V PETRŽALKE BY SA MALO </a:t>
            </a:r>
            <a:r>
              <a:rPr lang="sk-SK" sz="1800" dirty="0">
                <a:solidFill>
                  <a:schemeClr val="tx1"/>
                </a:solidFill>
                <a:highlight>
                  <a:srgbClr val="CCFF33"/>
                </a:highlight>
              </a:rPr>
              <a:t>INVESTOVAŤ VIAC</a:t>
            </a:r>
            <a:endParaRPr lang="sk-SK" sz="3200" dirty="0">
              <a:solidFill>
                <a:schemeClr val="tx1"/>
              </a:solidFill>
              <a:highlight>
                <a:srgbClr val="CCFF33"/>
              </a:highlight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D765E174-4BC7-C465-6A33-7BF60B6D0CD0}"/>
              </a:ext>
            </a:extLst>
          </p:cNvPr>
          <p:cNvSpPr txBox="1"/>
          <p:nvPr/>
        </p:nvSpPr>
        <p:spPr>
          <a:xfrm>
            <a:off x="1940767" y="1399592"/>
            <a:ext cx="130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noProof="0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8B0D4051-A3B8-F0C0-5F8E-90B580BC70D2}"/>
              </a:ext>
            </a:extLst>
          </p:cNvPr>
          <p:cNvSpPr txBox="1"/>
          <p:nvPr/>
        </p:nvSpPr>
        <p:spPr>
          <a:xfrm>
            <a:off x="1220565" y="1083689"/>
            <a:ext cx="9750868" cy="4889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sk-SK" sz="1600" kern="0" noProof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Respondenti mali odpovedať na otázku: </a:t>
            </a:r>
            <a:r>
              <a:rPr lang="sk-SK" sz="1600" i="1" kern="0" noProof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„Do ktorých oblastí v Petržalke by sa podľa vás malo investovať viac peňazí?“ </a:t>
            </a:r>
            <a:endParaRPr lang="sk-SK" sz="1600" i="1" kern="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lvl="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sk-SK" sz="1600" b="1" kern="0" noProof="0" dirty="0">
                <a:latin typeface="Calibri" panose="020F0502020204030204" pitchFamily="34" charset="0"/>
                <a:ea typeface="Calibri" panose="020F0502020204030204" pitchFamily="34" charset="0"/>
              </a:rPr>
              <a:t>4 z 10 </a:t>
            </a:r>
            <a:r>
              <a:rPr lang="sk-SK" sz="1600" kern="0" noProof="0" dirty="0">
                <a:latin typeface="Calibri" panose="020F0502020204030204" pitchFamily="34" charset="0"/>
                <a:ea typeface="Calibri" panose="020F0502020204030204" pitchFamily="34" charset="0"/>
              </a:rPr>
              <a:t>respondentov (39,1 %) si myslia, že by to mali byť najmä </a:t>
            </a:r>
            <a:r>
              <a:rPr lang="sk-SK" sz="1600" b="1" kern="0" noProof="0" dirty="0">
                <a:latin typeface="Calibri" panose="020F0502020204030204" pitchFamily="34" charset="0"/>
                <a:ea typeface="Calibri" panose="020F0502020204030204" pitchFamily="34" charset="0"/>
              </a:rPr>
              <a:t>cesty a parkovacie kapacity</a:t>
            </a:r>
            <a:r>
              <a:rPr lang="sk-SK" sz="1600" kern="0" noProof="0" dirty="0"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285750" lvl="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sk-SK" sz="1600" b="1" kern="0" dirty="0">
                <a:latin typeface="Calibri" panose="020F0502020204030204" pitchFamily="34" charset="0"/>
                <a:ea typeface="Calibri" panose="020F0502020204030204" pitchFamily="34" charset="0"/>
              </a:rPr>
              <a:t>3 z 10 </a:t>
            </a:r>
            <a:r>
              <a:rPr lang="sk-SK" sz="1600" kern="0" dirty="0">
                <a:latin typeface="Calibri" panose="020F0502020204030204" pitchFamily="34" charset="0"/>
                <a:ea typeface="Calibri" panose="020F0502020204030204" pitchFamily="34" charset="0"/>
              </a:rPr>
              <a:t>opýtaných (30,3 %) považuje za dôležité viac financií investovať do </a:t>
            </a:r>
            <a:r>
              <a:rPr lang="sk-SK" sz="1600" b="1" kern="0" dirty="0">
                <a:latin typeface="Calibri" panose="020F0502020204030204" pitchFamily="34" charset="0"/>
                <a:ea typeface="Calibri" panose="020F0502020204030204" pitchFamily="34" charset="0"/>
              </a:rPr>
              <a:t>chodníkov, verejných priestranstiev a zelene</a:t>
            </a:r>
            <a:r>
              <a:rPr lang="sk-SK" sz="1600" kern="0" dirty="0"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285750" lvl="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sk-SK" sz="1600" b="1" kern="0" noProof="0" dirty="0">
                <a:latin typeface="Calibri" panose="020F0502020204030204" pitchFamily="34" charset="0"/>
                <a:ea typeface="Calibri" panose="020F0502020204030204" pitchFamily="34" charset="0"/>
              </a:rPr>
              <a:t>Štvrtina</a:t>
            </a:r>
            <a:r>
              <a:rPr lang="sk-SK" sz="1600" kern="0" noProof="0" dirty="0">
                <a:latin typeface="Calibri" panose="020F0502020204030204" pitchFamily="34" charset="0"/>
                <a:ea typeface="Calibri" panose="020F0502020204030204" pitchFamily="34" charset="0"/>
              </a:rPr>
              <a:t> (24,9 %) by investovala od </a:t>
            </a:r>
            <a:r>
              <a:rPr lang="sk-SK" sz="1600" b="1" kern="0" noProof="0" dirty="0">
                <a:latin typeface="Calibri" panose="020F0502020204030204" pitchFamily="34" charset="0"/>
                <a:ea typeface="Calibri" panose="020F0502020204030204" pitchFamily="34" charset="0"/>
              </a:rPr>
              <a:t>športovísk a detských ihrísk.</a:t>
            </a: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sk-SK" sz="1600" b="1" kern="0" dirty="0">
                <a:latin typeface="Calibri" panose="020F0502020204030204" pitchFamily="34" charset="0"/>
                <a:ea typeface="Calibri" panose="020F0502020204030204" pitchFamily="34" charset="0"/>
              </a:rPr>
              <a:t>15,5 % </a:t>
            </a:r>
            <a:r>
              <a:rPr lang="sk-SK" sz="1600" kern="0" dirty="0">
                <a:latin typeface="Calibri" panose="020F0502020204030204" pitchFamily="34" charset="0"/>
                <a:ea typeface="Calibri" panose="020F0502020204030204" pitchFamily="34" charset="0"/>
              </a:rPr>
              <a:t>opýtaných považuje za prioritnú </a:t>
            </a:r>
            <a:r>
              <a:rPr lang="sk-SK" sz="1600" b="1" kern="0" dirty="0">
                <a:latin typeface="Calibri" panose="020F0502020204030204" pitchFamily="34" charset="0"/>
                <a:ea typeface="Calibri" panose="020F0502020204030204" pitchFamily="34" charset="0"/>
              </a:rPr>
              <a:t>bezpečnosť</a:t>
            </a:r>
            <a:r>
              <a:rPr lang="sk-SK" sz="1600" kern="0" dirty="0">
                <a:latin typeface="Calibri" panose="020F0502020204030204" pitchFamily="34" charset="0"/>
                <a:ea typeface="Calibri" panose="020F0502020204030204" pitchFamily="34" charset="0"/>
              </a:rPr>
              <a:t> a vymáhanie platných pravidiel.</a:t>
            </a: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sk-SK" sz="1600" b="1" kern="0" dirty="0">
                <a:latin typeface="Calibri" panose="020F0502020204030204" pitchFamily="34" charset="0"/>
                <a:ea typeface="Calibri" panose="020F0502020204030204" pitchFamily="34" charset="0"/>
              </a:rPr>
              <a:t>14,8 % </a:t>
            </a:r>
            <a:r>
              <a:rPr lang="sk-SK" sz="1600" kern="0" dirty="0">
                <a:latin typeface="Calibri" panose="020F0502020204030204" pitchFamily="34" charset="0"/>
                <a:ea typeface="Calibri" panose="020F0502020204030204" pitchFamily="34" charset="0"/>
              </a:rPr>
              <a:t>opýtaných by dalo finančnú injekciu do </a:t>
            </a:r>
            <a:r>
              <a:rPr lang="sk-SK" sz="1600" b="1" kern="0" dirty="0">
                <a:latin typeface="Calibri" panose="020F0502020204030204" pitchFamily="34" charset="0"/>
                <a:ea typeface="Calibri" panose="020F0502020204030204" pitchFamily="34" charset="0"/>
              </a:rPr>
              <a:t>základných a materských škôl.</a:t>
            </a: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sk-SK" sz="1600" b="1" kern="0" dirty="0">
                <a:latin typeface="Calibri" panose="020F0502020204030204" pitchFamily="34" charset="0"/>
                <a:ea typeface="Calibri" panose="020F0502020204030204" pitchFamily="34" charset="0"/>
              </a:rPr>
              <a:t>12,5 %</a:t>
            </a:r>
            <a:r>
              <a:rPr lang="sk-SK" sz="1600" kern="0" dirty="0">
                <a:latin typeface="Calibri" panose="020F0502020204030204" pitchFamily="34" charset="0"/>
                <a:ea typeface="Calibri" panose="020F0502020204030204" pitchFamily="34" charset="0"/>
              </a:rPr>
              <a:t> respondentov by investovalo do </a:t>
            </a:r>
            <a:r>
              <a:rPr lang="sk-SK" sz="1600" b="1" kern="0" dirty="0">
                <a:latin typeface="Calibri" panose="020F0502020204030204" pitchFamily="34" charset="0"/>
                <a:ea typeface="Calibri" panose="020F0502020204030204" pitchFamily="34" charset="0"/>
              </a:rPr>
              <a:t>kultúrnych zariadení a podujatí.</a:t>
            </a: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sk-SK" sz="1600" b="1" kern="0" dirty="0">
                <a:latin typeface="Calibri" panose="020F0502020204030204" pitchFamily="34" charset="0"/>
                <a:ea typeface="Calibri" panose="020F0502020204030204" pitchFamily="34" charset="0"/>
              </a:rPr>
              <a:t>11 % </a:t>
            </a:r>
            <a:r>
              <a:rPr lang="sk-SK" sz="1600" kern="0" dirty="0">
                <a:latin typeface="Calibri" panose="020F0502020204030204" pitchFamily="34" charset="0"/>
                <a:ea typeface="Calibri" panose="020F0502020204030204" pitchFamily="34" charset="0"/>
              </a:rPr>
              <a:t>respondentov by peniaze vložilo do </a:t>
            </a:r>
            <a:r>
              <a:rPr lang="sk-SK" sz="1600" b="1" kern="0" dirty="0">
                <a:latin typeface="Calibri" panose="020F0502020204030204" pitchFamily="34" charset="0"/>
                <a:ea typeface="Calibri" panose="020F0502020204030204" pitchFamily="34" charset="0"/>
              </a:rPr>
              <a:t>nájomného bývania.</a:t>
            </a: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sk-SK" sz="1600" kern="0" dirty="0">
                <a:latin typeface="Calibri" panose="020F0502020204030204" pitchFamily="34" charset="0"/>
                <a:ea typeface="Calibri" panose="020F0502020204030204" pitchFamily="34" charset="0"/>
              </a:rPr>
              <a:t>8,2 % respondentov by peniazmi podporilo digitalizáciu procesov a prístup k informáciám.</a:t>
            </a:r>
          </a:p>
          <a:p>
            <a:pPr marL="285750" lvl="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sk-SK" sz="1600" kern="0" dirty="0">
                <a:latin typeface="Calibri" panose="020F0502020204030204" pitchFamily="34" charset="0"/>
                <a:ea typeface="Calibri" panose="020F0502020204030204" pitchFamily="34" charset="0"/>
              </a:rPr>
              <a:t>8,1 % respondentov vidí ako dôležité zariadenia a služby pre sociálne znevýhodnené skupiny.</a:t>
            </a:r>
          </a:p>
          <a:p>
            <a:pPr marL="285750" lvl="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sk-SK" sz="1600" kern="0" noProof="0" dirty="0">
                <a:latin typeface="Calibri" panose="020F0502020204030204" pitchFamily="34" charset="0"/>
                <a:ea typeface="Calibri" panose="020F0502020204030204" pitchFamily="34" charset="0"/>
              </a:rPr>
              <a:t>5,5 % opýtaných by peniazmi podporilo mestskú hromadnú dopravu.</a:t>
            </a:r>
          </a:p>
          <a:p>
            <a:pPr marL="285750" lvl="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sk-SK" sz="1600" kern="0" noProof="0" dirty="0">
                <a:latin typeface="Calibri" panose="020F0502020204030204" pitchFamily="34" charset="0"/>
                <a:ea typeface="Calibri" panose="020F0502020204030204" pitchFamily="34" charset="0"/>
              </a:rPr>
              <a:t>4,8 % opýtaných si myslí, že by bolo potrebné investovať do všetkých oblastí.</a:t>
            </a:r>
          </a:p>
          <a:p>
            <a:pPr marL="285750" lvl="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sk-SK" sz="1600" kern="0" dirty="0">
                <a:latin typeface="Calibri" panose="020F0502020204030204" pitchFamily="34" charset="0"/>
                <a:ea typeface="Calibri" panose="020F0502020204030204" pitchFamily="34" charset="0"/>
              </a:rPr>
              <a:t>1,5 % na otázku nevedelo a nechcelo odpovedať.</a:t>
            </a:r>
          </a:p>
          <a:p>
            <a:pPr marL="285750" lvl="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sk-SK" sz="1600" kern="0" noProof="0" dirty="0">
                <a:latin typeface="Calibri" panose="020F0502020204030204" pitchFamily="34" charset="0"/>
                <a:ea typeface="Calibri" panose="020F0502020204030204" pitchFamily="34" charset="0"/>
              </a:rPr>
              <a:t>4,6 % opýtaných uviedlo iné </a:t>
            </a:r>
            <a:r>
              <a:rPr lang="sk-SK" sz="1600" kern="0" dirty="0">
                <a:latin typeface="Calibri" panose="020F0502020204030204" pitchFamily="34" charset="0"/>
                <a:ea typeface="Calibri" panose="020F0502020204030204" pitchFamily="34" charset="0"/>
              </a:rPr>
              <a:t>oblasti.</a:t>
            </a:r>
            <a:endParaRPr lang="sk-SK" sz="1600" noProof="0" dirty="0"/>
          </a:p>
          <a:p>
            <a:pPr lvl="0" algn="just">
              <a:lnSpc>
                <a:spcPct val="115000"/>
              </a:lnSpc>
            </a:pPr>
            <a:endParaRPr lang="sk-SK" sz="1600" b="1" kern="0" noProof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1947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B99139-DC9A-D9CF-37CE-0D2AE1046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F4BA7502-3C64-DD71-DED5-28EFD113F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28</a:t>
            </a:fld>
            <a:endParaRPr lang="sk-SK" noProof="0" dirty="0"/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CB5B8D03-D4FA-E6D7-3EC4-F71E0FCA5BF0}"/>
              </a:ext>
            </a:extLst>
          </p:cNvPr>
          <p:cNvSpPr/>
          <p:nvPr/>
        </p:nvSpPr>
        <p:spPr>
          <a:xfrm>
            <a:off x="864158" y="1146182"/>
            <a:ext cx="10720226" cy="4851867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6BEF2002-2F7E-EAE0-86CF-EA8CEDA1B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400" noProof="0" dirty="0">
                <a:solidFill>
                  <a:srgbClr val="007C85"/>
                </a:solidFill>
              </a:rPr>
              <a:t>ZHRNUTIE</a:t>
            </a:r>
            <a:endParaRPr lang="sk-SK" sz="4000" noProof="0" dirty="0">
              <a:solidFill>
                <a:srgbClr val="007C85"/>
              </a:solidFill>
            </a:endParaRPr>
          </a:p>
        </p:txBody>
      </p:sp>
      <p:sp>
        <p:nvSpPr>
          <p:cNvPr id="6" name="TextBox 10240">
            <a:extLst>
              <a:ext uri="{FF2B5EF4-FFF2-40B4-BE49-F238E27FC236}">
                <a16:creationId xmlns:a16="http://schemas.microsoft.com/office/drawing/2014/main" id="{195F58AA-8BED-AA56-0955-A83CB16DB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6207" y="641347"/>
            <a:ext cx="9750868" cy="369332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800" dirty="0">
                <a:solidFill>
                  <a:srgbClr val="F6E0C0"/>
                </a:solidFill>
              </a:rPr>
              <a:t>3. DO KTORÝCH OBLASTÍ V PETRŽALKE BY SA MALO </a:t>
            </a:r>
            <a:r>
              <a:rPr lang="sk-SK" sz="1800" dirty="0">
                <a:solidFill>
                  <a:schemeClr val="tx1"/>
                </a:solidFill>
                <a:highlight>
                  <a:srgbClr val="CCFF33"/>
                </a:highlight>
              </a:rPr>
              <a:t>INVESTOVAŤ VIAC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2EFA830B-871A-6B9D-00FF-696E79990687}"/>
              </a:ext>
            </a:extLst>
          </p:cNvPr>
          <p:cNvSpPr txBox="1"/>
          <p:nvPr/>
        </p:nvSpPr>
        <p:spPr>
          <a:xfrm>
            <a:off x="1940767" y="1399592"/>
            <a:ext cx="130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noProof="0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DC674298-D904-0AF1-DFBD-AF8E5CD3C05C}"/>
              </a:ext>
            </a:extLst>
          </p:cNvPr>
          <p:cNvSpPr txBox="1"/>
          <p:nvPr/>
        </p:nvSpPr>
        <p:spPr>
          <a:xfrm>
            <a:off x="864159" y="1179153"/>
            <a:ext cx="1010727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sk-SK" sz="1600" noProof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Rozdiely z názoroch jednotlivých sociodemografických kategórií a miestnych častí:</a:t>
            </a:r>
            <a:endParaRPr lang="sk-SK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Muži</a:t>
            </a:r>
            <a:r>
              <a:rPr lang="sk-SK" sz="1600" dirty="0"/>
              <a:t> v porovnaní s výsledkom celej vzorky nadpriemerne uvádzali cesty a parkovanie, športoviská a detské ihriská.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Ženy</a:t>
            </a:r>
            <a:r>
              <a:rPr lang="sk-SK" sz="1600" dirty="0"/>
              <a:t> nadpriemerne uvádzali kultúrne podujatia, zariadenia a služby pre sociálne znevýhodnených.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18 – 34-roční </a:t>
            </a:r>
            <a:r>
              <a:rPr lang="sk-SK" sz="1600" dirty="0"/>
              <a:t>nadpriemerne uvádzali kultúrne zariadenia a podujatia a nájomné bývanie a celkovo do všetkého.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35 – 49-roční </a:t>
            </a:r>
            <a:r>
              <a:rPr lang="sk-SK" sz="1600" dirty="0"/>
              <a:t>nadpriemerne uvádzali cesty a parkovanie, športoviská a ihriská, ZŠ a MŠ. 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65- a viacroční </a:t>
            </a:r>
            <a:r>
              <a:rPr lang="sk-SK" sz="1600" dirty="0"/>
              <a:t>nadpriemerne uvádzali chodníky, verejné priestranstvá a zeleň, bezpečnosť, zariadenia a služby pre sociálne znevýhodnených.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ZŠ/SŠ bez maturity </a:t>
            </a:r>
            <a:r>
              <a:rPr lang="sk-SK" sz="1600" dirty="0"/>
              <a:t>nadpriemerne uvádzali bezpečnosť, kultúru a celkovo do všetkých oblastí.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SŠ vzdelaní </a:t>
            </a:r>
            <a:r>
              <a:rPr lang="sk-SK" sz="1600" dirty="0"/>
              <a:t>nadpriemerne uvádzali nájomné bývanie.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VŠ vzdelan</a:t>
            </a:r>
            <a:r>
              <a:rPr lang="sk-SK" sz="1600" dirty="0"/>
              <a:t>í nadpriemerne uvádzali chodníky, verené priestranstvá a zeleň, športoviská a ihriská.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dirty="0"/>
              <a:t>Obyvatelia </a:t>
            </a:r>
            <a:r>
              <a:rPr lang="sk-SK" sz="1600" b="1" dirty="0"/>
              <a:t>Hájov</a:t>
            </a:r>
            <a:r>
              <a:rPr lang="sk-SK" sz="1600" dirty="0"/>
              <a:t> nadpriemerne uvádzali cesty a parkovanie, verejné priestranstvá a zeleň, športoviská/ihriská, nájomné bývanie a zariadenia sociálnych služieb.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dirty="0"/>
              <a:t>Obyvatelia </a:t>
            </a:r>
            <a:r>
              <a:rPr lang="sk-SK" sz="1600" b="1" dirty="0"/>
              <a:t>Lúk</a:t>
            </a:r>
            <a:r>
              <a:rPr lang="sk-SK" sz="1600" dirty="0"/>
              <a:t> nadpriemerne uvádzali cesty a parkovanie, verejné priestranstvá a zeleň.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dirty="0"/>
              <a:t>Obyvatelia </a:t>
            </a:r>
            <a:r>
              <a:rPr lang="sk-SK" sz="1600" b="1" dirty="0"/>
              <a:t>Dvorov</a:t>
            </a:r>
            <a:r>
              <a:rPr lang="sk-SK" sz="1600" dirty="0"/>
              <a:t> nadpriemerne uvádzali športoviská a ihriská.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dirty="0"/>
              <a:t>Obyvatelia </a:t>
            </a:r>
            <a:r>
              <a:rPr lang="sk-SK" sz="1600" b="1" dirty="0"/>
              <a:t>Nových častí </a:t>
            </a:r>
            <a:r>
              <a:rPr lang="sk-SK" sz="1600" dirty="0"/>
              <a:t>nadpriemerne uvádzali kultúrne zariadenia a podujatia a celkovo do všetkých oblastí.</a:t>
            </a:r>
          </a:p>
        </p:txBody>
      </p:sp>
    </p:spTree>
    <p:extLst>
      <p:ext uri="{BB962C8B-B14F-4D97-AF65-F5344CB8AC3E}">
        <p14:creationId xmlns:p14="http://schemas.microsoft.com/office/powerpoint/2010/main" val="15103566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611E3-D701-5C18-78DF-EB9B8E733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8DD154CD-2CCB-CAB1-D482-68E01E403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29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DACC4B56-E822-975C-A7FA-F88C137A9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2418156"/>
            <a:ext cx="9750868" cy="1077218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3200" noProof="0" dirty="0">
                <a:solidFill>
                  <a:srgbClr val="007C85"/>
                </a:solidFill>
              </a:rPr>
              <a:t>4. AKTUÁLNE NAJV</a:t>
            </a:r>
            <a:r>
              <a:rPr lang="en-US" sz="3200" noProof="0" dirty="0">
                <a:solidFill>
                  <a:srgbClr val="007C85"/>
                </a:solidFill>
              </a:rPr>
              <a:t>Ä</a:t>
            </a:r>
            <a:r>
              <a:rPr lang="sk-SK" sz="3200" noProof="0" dirty="0">
                <a:solidFill>
                  <a:srgbClr val="007C85"/>
                </a:solidFill>
              </a:rPr>
              <a:t>ČŠÍ PROBLÉM PETRŽALKY V OBLASTI DOPRAVY</a:t>
            </a:r>
            <a:endParaRPr lang="sk-SK" sz="4800" noProof="0" dirty="0">
              <a:solidFill>
                <a:srgbClr val="007C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198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Box 10240"/>
          <p:cNvSpPr txBox="1">
            <a:spLocks noChangeArrowheads="1"/>
          </p:cNvSpPr>
          <p:nvPr/>
        </p:nvSpPr>
        <p:spPr bwMode="auto">
          <a:xfrm>
            <a:off x="1236000" y="2136339"/>
            <a:ext cx="9720000" cy="2585323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endParaRPr lang="sk-SK" sz="5400" noProof="0" dirty="0">
              <a:solidFill>
                <a:srgbClr val="007C85"/>
              </a:solidFill>
            </a:endParaRPr>
          </a:p>
          <a:p>
            <a:r>
              <a:rPr lang="sk-SK" sz="5400" noProof="0" dirty="0">
                <a:solidFill>
                  <a:srgbClr val="007C85"/>
                </a:solidFill>
              </a:rPr>
              <a:t>VÝSLEDKY PRIESKUMU</a:t>
            </a:r>
          </a:p>
          <a:p>
            <a:endParaRPr lang="sk-SK" sz="5400" noProof="0" dirty="0">
              <a:solidFill>
                <a:srgbClr val="007C85"/>
              </a:solidFill>
            </a:endParaRPr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C64E00F0-959F-4171-B106-8495F848E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3</a:t>
            </a:fld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val="5296715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C3E5B-9B1E-7B42-FE96-73516BA40B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F92EEA37-FFDC-1C00-E9A2-759C203E9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30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F82FDA75-4D30-0117-6632-D99891112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2967335"/>
            <a:ext cx="9750868" cy="1200329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dirty="0">
                <a:solidFill>
                  <a:srgbClr val="F6E0C0"/>
                </a:solidFill>
              </a:rPr>
              <a:t>Aký je podľa vás aktuálne úplne najväčší problém Petržalky </a:t>
            </a:r>
            <a:r>
              <a:rPr lang="sk-SK" u="sng" dirty="0">
                <a:solidFill>
                  <a:srgbClr val="F6E0C0"/>
                </a:solidFill>
              </a:rPr>
              <a:t>v oblasti dopravy</a:t>
            </a:r>
            <a:r>
              <a:rPr lang="sk-SK" dirty="0">
                <a:solidFill>
                  <a:srgbClr val="F6E0C0"/>
                </a:solidFill>
              </a:rPr>
              <a:t>? </a:t>
            </a:r>
          </a:p>
          <a:p>
            <a:r>
              <a:rPr lang="sk-SK" dirty="0">
                <a:solidFill>
                  <a:srgbClr val="F6E0C0"/>
                </a:solidFill>
              </a:rPr>
              <a:t>Prečítam vám možnosti:</a:t>
            </a:r>
          </a:p>
        </p:txBody>
      </p:sp>
      <p:sp>
        <p:nvSpPr>
          <p:cNvPr id="5" name="TextBox 10240">
            <a:extLst>
              <a:ext uri="{FF2B5EF4-FFF2-40B4-BE49-F238E27FC236}">
                <a16:creationId xmlns:a16="http://schemas.microsoft.com/office/drawing/2014/main" id="{CD20529B-26A5-2EDF-9EA3-4FAC0FC62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007C85"/>
                </a:solidFill>
              </a:rPr>
              <a:t>4. AKTUÁLNE NAJV</a:t>
            </a:r>
            <a:r>
              <a:rPr lang="en-US" dirty="0">
                <a:solidFill>
                  <a:srgbClr val="007C85"/>
                </a:solidFill>
              </a:rPr>
              <a:t>Ä</a:t>
            </a:r>
            <a:r>
              <a:rPr lang="sk-SK" dirty="0">
                <a:solidFill>
                  <a:srgbClr val="007C85"/>
                </a:solidFill>
              </a:rPr>
              <a:t>ČŠÍ PROBLÉM PETRŽALKY V OBLASTI DOPRAVY</a:t>
            </a:r>
            <a:endParaRPr lang="sk-SK" sz="4000" dirty="0">
              <a:solidFill>
                <a:srgbClr val="007C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4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6E970A-99E0-942D-EC75-8C2A8A2FD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>
            <a:extLst>
              <a:ext uri="{FF2B5EF4-FFF2-40B4-BE49-F238E27FC236}">
                <a16:creationId xmlns:a16="http://schemas.microsoft.com/office/drawing/2014/main" id="{E7EB0863-F03B-AB0B-0A6E-E0BC15F64DE1}"/>
              </a:ext>
            </a:extLst>
          </p:cNvPr>
          <p:cNvSpPr/>
          <p:nvPr/>
        </p:nvSpPr>
        <p:spPr>
          <a:xfrm>
            <a:off x="1220566" y="1290872"/>
            <a:ext cx="9750868" cy="4700869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5530FCE3-E34E-B7D3-B3F3-82654DBFD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31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6F5ACB79-67D9-DDEC-75A5-AA28975516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2546" y="653408"/>
            <a:ext cx="9750868" cy="553998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600" dirty="0">
                <a:solidFill>
                  <a:srgbClr val="F6E0C0"/>
                </a:solidFill>
              </a:rPr>
              <a:t>Aký je podľa vás aktuálne úplne najväčší problém Petržalky </a:t>
            </a:r>
            <a:r>
              <a:rPr lang="sk-SK" sz="1600" u="sng" dirty="0">
                <a:solidFill>
                  <a:srgbClr val="F6E0C0"/>
                </a:solidFill>
              </a:rPr>
              <a:t>v oblasti dopravy</a:t>
            </a:r>
            <a:r>
              <a:rPr lang="sk-SK" sz="1600" dirty="0">
                <a:solidFill>
                  <a:srgbClr val="F6E0C0"/>
                </a:solidFill>
              </a:rPr>
              <a:t>? </a:t>
            </a:r>
          </a:p>
          <a:p>
            <a:pPr lvl="0"/>
            <a:r>
              <a:rPr lang="sk-SK" sz="1400" noProof="0" dirty="0">
                <a:solidFill>
                  <a:srgbClr val="92D050"/>
                </a:solidFill>
              </a:rPr>
              <a:t>Odpovede všetkých respondentov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1970FCA2-0948-B1FF-FD03-1BD7C1E1CA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08277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007C85"/>
                </a:solidFill>
              </a:rPr>
              <a:t>4. AKTUÁLNE NAJV</a:t>
            </a:r>
            <a:r>
              <a:rPr lang="en-US" dirty="0">
                <a:solidFill>
                  <a:srgbClr val="007C85"/>
                </a:solidFill>
              </a:rPr>
              <a:t>Ä</a:t>
            </a:r>
            <a:r>
              <a:rPr lang="sk-SK" dirty="0">
                <a:solidFill>
                  <a:srgbClr val="007C85"/>
                </a:solidFill>
              </a:rPr>
              <a:t>ČŠÍ PROBLÉM PETRŽALKY V OBLASTI DOPRAVY</a:t>
            </a:r>
            <a:endParaRPr lang="sk-SK" sz="4800" dirty="0">
              <a:solidFill>
                <a:srgbClr val="007C85"/>
              </a:solidFill>
            </a:endParaRP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30FBBA69-ADB0-FFA3-CF98-55B496DAE4BA}"/>
              </a:ext>
            </a:extLst>
          </p:cNvPr>
          <p:cNvSpPr txBox="1"/>
          <p:nvPr/>
        </p:nvSpPr>
        <p:spPr>
          <a:xfrm>
            <a:off x="107270" y="1887590"/>
            <a:ext cx="1079142" cy="369332"/>
          </a:xfrm>
          <a:prstGeom prst="rect">
            <a:avLst/>
          </a:prstGeom>
          <a:solidFill>
            <a:srgbClr val="007C85"/>
          </a:solidFill>
          <a:ln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sk-SK" b="1" noProof="0" dirty="0">
                <a:solidFill>
                  <a:srgbClr val="F6E0C0"/>
                </a:solidFill>
              </a:rPr>
              <a:t>N = 1 000</a:t>
            </a:r>
          </a:p>
        </p:txBody>
      </p:sp>
      <p:sp>
        <p:nvSpPr>
          <p:cNvPr id="6" name="Obdĺžnik: zaoblené rohy 5">
            <a:extLst>
              <a:ext uri="{FF2B5EF4-FFF2-40B4-BE49-F238E27FC236}">
                <a16:creationId xmlns:a16="http://schemas.microsoft.com/office/drawing/2014/main" id="{6FB98098-B218-B757-CA37-AC4EDFBF58D5}"/>
              </a:ext>
            </a:extLst>
          </p:cNvPr>
          <p:cNvSpPr/>
          <p:nvPr/>
        </p:nvSpPr>
        <p:spPr>
          <a:xfrm>
            <a:off x="9938413" y="1897957"/>
            <a:ext cx="2094582" cy="762000"/>
          </a:xfrm>
          <a:prstGeom prst="roundRect">
            <a:avLst/>
          </a:prstGeom>
          <a:ln w="41275">
            <a:solidFill>
              <a:srgbClr val="FFC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400" noProof="0" dirty="0"/>
              <a:t>Hodnoty sú zobrazované zaokrúhlené na jedno desatinné miesto.</a:t>
            </a: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1A0E7D0E-6F0B-4E2A-B8DB-47F0AC56D212}"/>
              </a:ext>
            </a:extLst>
          </p:cNvPr>
          <p:cNvSpPr txBox="1"/>
          <p:nvPr/>
        </p:nvSpPr>
        <p:spPr>
          <a:xfrm>
            <a:off x="9938413" y="2967275"/>
            <a:ext cx="2094582" cy="1600438"/>
          </a:xfrm>
          <a:prstGeom prst="rect">
            <a:avLst/>
          </a:prstGeom>
          <a:solidFill>
            <a:schemeClr val="bg1"/>
          </a:solidFill>
          <a:ln w="28575"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sk-SK" sz="1400" b="1" i="1" noProof="0" dirty="0">
                <a:solidFill>
                  <a:srgbClr val="007C85"/>
                </a:solidFill>
              </a:rPr>
              <a:t>Respondent si mohol vybrať odpoveď z vopred preddefinovanej škály odpovedí.</a:t>
            </a:r>
          </a:p>
          <a:p>
            <a:endParaRPr lang="sk-SK" sz="1400" b="1" i="1" noProof="0" dirty="0">
              <a:solidFill>
                <a:srgbClr val="007C85"/>
              </a:solidFill>
            </a:endParaRPr>
          </a:p>
          <a:p>
            <a:r>
              <a:rPr lang="sk-SK" sz="1400" b="1" i="1" noProof="0" dirty="0">
                <a:solidFill>
                  <a:srgbClr val="007C85"/>
                </a:solidFill>
              </a:rPr>
              <a:t>Možnosť len jednej odpovede.</a:t>
            </a: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2691A48D-4917-0804-916F-747BF4BC26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0224013"/>
              </p:ext>
            </p:extLst>
          </p:nvPr>
        </p:nvGraphicFramePr>
        <p:xfrm>
          <a:off x="1212546" y="1207407"/>
          <a:ext cx="9758888" cy="4784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404371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E703AD-B327-7CE3-3CDC-F400EE9E0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8211BAA6-7D56-1D82-13D8-EA72E2607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32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7D3380DE-A268-14BA-5A3E-89E3A10EF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630230"/>
            <a:ext cx="9750868" cy="553998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600" dirty="0">
                <a:solidFill>
                  <a:srgbClr val="F6E0C0"/>
                </a:solidFill>
              </a:rPr>
              <a:t>Aký je podľa vás aktuálne úplne najväčší problém Petržalky </a:t>
            </a:r>
            <a:r>
              <a:rPr lang="sk-SK" sz="1600" u="sng" dirty="0">
                <a:solidFill>
                  <a:srgbClr val="F6E0C0"/>
                </a:solidFill>
              </a:rPr>
              <a:t>v oblasti dopravy</a:t>
            </a:r>
            <a:r>
              <a:rPr lang="sk-SK" sz="1600" dirty="0">
                <a:solidFill>
                  <a:srgbClr val="F6E0C0"/>
                </a:solidFill>
              </a:rPr>
              <a:t>? </a:t>
            </a:r>
          </a:p>
          <a:p>
            <a:r>
              <a:rPr lang="sk-SK" sz="1400" dirty="0">
                <a:solidFill>
                  <a:srgbClr val="92D050"/>
                </a:solidFill>
              </a:rPr>
              <a:t>Odpovede podľa </a:t>
            </a:r>
            <a:r>
              <a:rPr lang="sk-SK" sz="1400" dirty="0" err="1">
                <a:solidFill>
                  <a:srgbClr val="92D050"/>
                </a:solidFill>
              </a:rPr>
              <a:t>sociodemografických</a:t>
            </a:r>
            <a:r>
              <a:rPr lang="sk-SK" sz="1400" dirty="0">
                <a:solidFill>
                  <a:srgbClr val="92D050"/>
                </a:solidFill>
              </a:rPr>
              <a:t> kategórií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0CACF6F4-2AB5-EB10-286A-3A14AA3FEE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08277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007C85"/>
                </a:solidFill>
              </a:rPr>
              <a:t>4. AKTUÁLNE NAJV</a:t>
            </a:r>
            <a:r>
              <a:rPr lang="en-US" dirty="0">
                <a:solidFill>
                  <a:srgbClr val="007C85"/>
                </a:solidFill>
              </a:rPr>
              <a:t>Ä</a:t>
            </a:r>
            <a:r>
              <a:rPr lang="sk-SK" dirty="0">
                <a:solidFill>
                  <a:srgbClr val="007C85"/>
                </a:solidFill>
              </a:rPr>
              <a:t>ČŠÍ PROBLÉM PETRŽALKY V OBLASTI DOPRAVY</a:t>
            </a:r>
            <a:endParaRPr lang="sk-SK" sz="4800" dirty="0">
              <a:solidFill>
                <a:srgbClr val="007C85"/>
              </a:solidFill>
            </a:endParaRPr>
          </a:p>
        </p:txBody>
      </p:sp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id="{921B6A89-EFEA-4218-AE85-FCA7A8630E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5264522"/>
              </p:ext>
            </p:extLst>
          </p:nvPr>
        </p:nvGraphicFramePr>
        <p:xfrm>
          <a:off x="140677" y="1244516"/>
          <a:ext cx="11947490" cy="4784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728461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6C09EF-F385-F5BC-D7CA-7432D3403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F164F2C8-5911-41FD-AE05-7CA3A200C3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9332215"/>
              </p:ext>
            </p:extLst>
          </p:nvPr>
        </p:nvGraphicFramePr>
        <p:xfrm>
          <a:off x="110532" y="1244516"/>
          <a:ext cx="12007780" cy="4774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8018A8EA-C788-2AE2-FEAE-323B00289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33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2DF7575F-7AA8-589E-A64B-16776FA1B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649174"/>
            <a:ext cx="9750868" cy="584775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600" dirty="0">
                <a:solidFill>
                  <a:srgbClr val="F6E0C0"/>
                </a:solidFill>
              </a:rPr>
              <a:t>Aký je podľa vás aktuálne úplne najväčší problém Petržalky </a:t>
            </a:r>
            <a:r>
              <a:rPr lang="sk-SK" sz="1600" u="sng" dirty="0">
                <a:solidFill>
                  <a:srgbClr val="F6E0C0"/>
                </a:solidFill>
              </a:rPr>
              <a:t>v oblasti dopravy</a:t>
            </a:r>
            <a:r>
              <a:rPr lang="sk-SK" sz="1600" dirty="0">
                <a:solidFill>
                  <a:srgbClr val="F6E0C0"/>
                </a:solidFill>
              </a:rPr>
              <a:t>?</a:t>
            </a:r>
            <a:r>
              <a:rPr lang="sk-SK" sz="1800" dirty="0">
                <a:solidFill>
                  <a:srgbClr val="F6E0C0"/>
                </a:solidFill>
              </a:rPr>
              <a:t> </a:t>
            </a:r>
          </a:p>
          <a:p>
            <a:r>
              <a:rPr lang="sk-SK" sz="1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Odpovede podľa miestnych častí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2E956A6F-F4B3-166E-CBE7-1CA8DB0EE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08277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007C85"/>
                </a:solidFill>
              </a:rPr>
              <a:t>4. AKTUÁLNE NAJV</a:t>
            </a:r>
            <a:r>
              <a:rPr lang="en-US" dirty="0">
                <a:solidFill>
                  <a:srgbClr val="007C85"/>
                </a:solidFill>
              </a:rPr>
              <a:t>Ä</a:t>
            </a:r>
            <a:r>
              <a:rPr lang="sk-SK" dirty="0">
                <a:solidFill>
                  <a:srgbClr val="007C85"/>
                </a:solidFill>
              </a:rPr>
              <a:t>ČŠÍ PROBLÉM PETRŽALKY V OBLASTI DOPRAVY</a:t>
            </a:r>
            <a:endParaRPr lang="sk-SK" sz="4800" dirty="0">
              <a:solidFill>
                <a:srgbClr val="007C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6256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47737-1E47-67C5-1FDA-9985860266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A0B4C2AB-80A6-482A-39CD-71DDCDE87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34</a:t>
            </a:fld>
            <a:endParaRPr lang="sk-SK" noProof="0" dirty="0"/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B2AEBA87-1474-826B-AD71-1A6393A27B47}"/>
              </a:ext>
            </a:extLst>
          </p:cNvPr>
          <p:cNvSpPr/>
          <p:nvPr/>
        </p:nvSpPr>
        <p:spPr>
          <a:xfrm>
            <a:off x="1220566" y="1063861"/>
            <a:ext cx="9750868" cy="4851867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3EB10DD2-B0BB-08A3-DC31-B0390FB06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400" noProof="0" dirty="0">
                <a:solidFill>
                  <a:srgbClr val="007C85"/>
                </a:solidFill>
              </a:rPr>
              <a:t>ZHRNUTIE</a:t>
            </a:r>
            <a:endParaRPr lang="sk-SK" sz="4000" noProof="0" dirty="0">
              <a:solidFill>
                <a:srgbClr val="007C85"/>
              </a:solidFill>
            </a:endParaRPr>
          </a:p>
        </p:txBody>
      </p:sp>
      <p:sp>
        <p:nvSpPr>
          <p:cNvPr id="6" name="TextBox 10240">
            <a:extLst>
              <a:ext uri="{FF2B5EF4-FFF2-40B4-BE49-F238E27FC236}">
                <a16:creationId xmlns:a16="http://schemas.microsoft.com/office/drawing/2014/main" id="{FB4D0492-09C9-C007-BA25-25FDCC053E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6207" y="641347"/>
            <a:ext cx="9750868" cy="369332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800" dirty="0">
                <a:solidFill>
                  <a:srgbClr val="F6E0C0"/>
                </a:solidFill>
              </a:rPr>
              <a:t>4. AKTUÁLNE NAJV</a:t>
            </a:r>
            <a:r>
              <a:rPr lang="en-US" sz="1800" dirty="0">
                <a:solidFill>
                  <a:srgbClr val="F6E0C0"/>
                </a:solidFill>
              </a:rPr>
              <a:t>Ä</a:t>
            </a:r>
            <a:r>
              <a:rPr lang="sk-SK" sz="1800" dirty="0">
                <a:solidFill>
                  <a:srgbClr val="F6E0C0"/>
                </a:solidFill>
              </a:rPr>
              <a:t>ČŠÍ PROBLÉM PETRŽALKY V OBLASTI </a:t>
            </a:r>
            <a:r>
              <a:rPr lang="sk-SK" sz="1800" dirty="0">
                <a:solidFill>
                  <a:srgbClr val="F6E0C0"/>
                </a:solidFill>
                <a:highlight>
                  <a:srgbClr val="FF3300"/>
                </a:highlight>
              </a:rPr>
              <a:t>DOPRAVY</a:t>
            </a:r>
            <a:endParaRPr lang="sk-SK" sz="4800" dirty="0">
              <a:solidFill>
                <a:srgbClr val="F6E0C0"/>
              </a:solidFill>
              <a:highlight>
                <a:srgbClr val="FF3300"/>
              </a:highlight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F744E7FD-582A-8B3C-0AAC-42A0F60121EB}"/>
              </a:ext>
            </a:extLst>
          </p:cNvPr>
          <p:cNvSpPr txBox="1"/>
          <p:nvPr/>
        </p:nvSpPr>
        <p:spPr>
          <a:xfrm>
            <a:off x="1940767" y="1399592"/>
            <a:ext cx="130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noProof="0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A49A0970-B23B-5140-545B-F883CE7301BA}"/>
              </a:ext>
            </a:extLst>
          </p:cNvPr>
          <p:cNvSpPr txBox="1"/>
          <p:nvPr/>
        </p:nvSpPr>
        <p:spPr>
          <a:xfrm>
            <a:off x="1220565" y="1083689"/>
            <a:ext cx="9648231" cy="640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</a:rPr>
              <a:t>Respondenti mali odpovedať na otázku: </a:t>
            </a:r>
            <a:r>
              <a:rPr lang="sk-SK" sz="1600" i="1" dirty="0">
                <a:latin typeface="Calibri" panose="020F0502020204030204" pitchFamily="34" charset="0"/>
                <a:ea typeface="Calibri" panose="020F0502020204030204" pitchFamily="34" charset="0"/>
              </a:rPr>
              <a:t>„Aký je podľa vás aktuálne úplne </a:t>
            </a:r>
            <a:r>
              <a:rPr lang="sk-SK" sz="1600" b="1" i="1" dirty="0">
                <a:latin typeface="Calibri" panose="020F0502020204030204" pitchFamily="34" charset="0"/>
                <a:ea typeface="Calibri" panose="020F0502020204030204" pitchFamily="34" charset="0"/>
              </a:rPr>
              <a:t>najväčší problém </a:t>
            </a:r>
            <a:r>
              <a:rPr lang="sk-SK" sz="1600" i="1" dirty="0">
                <a:latin typeface="Calibri" panose="020F0502020204030204" pitchFamily="34" charset="0"/>
                <a:ea typeface="Calibri" panose="020F0502020204030204" pitchFamily="34" charset="0"/>
              </a:rPr>
              <a:t>Petržalky </a:t>
            </a:r>
            <a:r>
              <a:rPr lang="sk-SK" sz="1600" b="1" i="1" dirty="0">
                <a:latin typeface="Calibri" panose="020F0502020204030204" pitchFamily="34" charset="0"/>
                <a:ea typeface="Calibri" panose="020F0502020204030204" pitchFamily="34" charset="0"/>
              </a:rPr>
              <a:t>v oblasti dopravy</a:t>
            </a:r>
            <a:r>
              <a:rPr lang="sk-SK" sz="1600" i="1" dirty="0">
                <a:latin typeface="Calibri" panose="020F0502020204030204" pitchFamily="34" charset="0"/>
                <a:ea typeface="Calibri" panose="020F0502020204030204" pitchFamily="34" charset="0"/>
              </a:rPr>
              <a:t>?“</a:t>
            </a:r>
            <a:r>
              <a:rPr lang="sk-SK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sk-SK" sz="1600" noProof="0" dirty="0">
              <a:solidFill>
                <a:srgbClr val="FF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EE75EA15-B57F-1B1E-1ADF-8DC5785DEACE}"/>
              </a:ext>
            </a:extLst>
          </p:cNvPr>
          <p:cNvSpPr txBox="1"/>
          <p:nvPr/>
        </p:nvSpPr>
        <p:spPr>
          <a:xfrm>
            <a:off x="1220565" y="1794114"/>
            <a:ext cx="9750868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sk-SK" sz="1600" b="1" dirty="0"/>
              <a:t>Ako prioritné vnímajú Petržalčania najmä 2 problémy v oblasti dopravy: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k-SK" sz="1600" b="1" dirty="0"/>
              <a:t>30,6 % </a:t>
            </a:r>
            <a:r>
              <a:rPr lang="sk-SK" sz="1600" dirty="0"/>
              <a:t>opýtaných považuje za najväčší problém </a:t>
            </a:r>
            <a:r>
              <a:rPr lang="sk-SK" sz="1600" b="1" dirty="0"/>
              <a:t>rozbité cesty a chodníky</a:t>
            </a:r>
            <a:r>
              <a:rPr lang="sk-SK" sz="1600" dirty="0"/>
              <a:t>.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k-SK" sz="1600" b="1" dirty="0"/>
              <a:t>27,4 % </a:t>
            </a:r>
            <a:r>
              <a:rPr lang="sk-SK" sz="1600" dirty="0"/>
              <a:t>respondentov si myslí, že najväčším problémom je existencia </a:t>
            </a:r>
            <a:r>
              <a:rPr lang="sk-SK" sz="1600" b="1" dirty="0"/>
              <a:t>dvoch parkovacích systémov </a:t>
            </a:r>
            <a:r>
              <a:rPr lang="sk-SK" sz="1600" dirty="0"/>
              <a:t>(PPS a PAAS).</a:t>
            </a:r>
          </a:p>
          <a:p>
            <a:pPr algn="just">
              <a:spcBef>
                <a:spcPts val="600"/>
              </a:spcBef>
            </a:pPr>
            <a:endParaRPr lang="sk-SK" sz="1600" dirty="0"/>
          </a:p>
          <a:p>
            <a:pPr algn="just">
              <a:spcBef>
                <a:spcPts val="600"/>
              </a:spcBef>
            </a:pPr>
            <a:r>
              <a:rPr lang="sk-SK" sz="1600" u="sng" dirty="0"/>
              <a:t>Ďalšie menované: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k-SK" sz="1600" dirty="0"/>
              <a:t>12,2 % respondentov vidí ako najväčší problém meškajúce dokončenie električky a s tým spojené obmedzenia dopravy.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k-SK" sz="1600" dirty="0"/>
              <a:t>7,1 % opýtaným sa zdá byť ako najväčší problém kvalita, frekvencia a cena MHD.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k-SK" sz="1600" dirty="0"/>
              <a:t>6,5 % respondentov označilo za najväčší problém zmeny v dopravnom značení (semafory, cyklopruhy, spomaľovače).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k-SK" sz="1600" dirty="0"/>
              <a:t>6,3 % uviedlo iné problémy v oblasti dopravy.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k-SK" sz="1600" dirty="0"/>
              <a:t>5,2 % opýtaných vníma ako najväčší problém nedostatočnú sieť cyklotrás.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k-SK" sz="1600" dirty="0"/>
              <a:t>4,7 % respondentov nevedelo alebo nechcelo na otázku odpovedať.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sk-SK" sz="1600" dirty="0"/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sk-SK" sz="1600" dirty="0"/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sk-SK" sz="1600" b="1" noProof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965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DE2BFA-871A-CCB7-6AEE-0F3BC9DDC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A8D1B187-888D-3299-E368-DB5D70E2D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35</a:t>
            </a:fld>
            <a:endParaRPr lang="sk-SK" noProof="0" dirty="0"/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EBA538FB-8C73-89A2-A7DB-449F33319010}"/>
              </a:ext>
            </a:extLst>
          </p:cNvPr>
          <p:cNvSpPr/>
          <p:nvPr/>
        </p:nvSpPr>
        <p:spPr>
          <a:xfrm>
            <a:off x="834013" y="1070967"/>
            <a:ext cx="10771832" cy="4947996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5D13EA5C-7AFD-6542-36D7-0F33AA64B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400" noProof="0" dirty="0">
                <a:solidFill>
                  <a:srgbClr val="007C85"/>
                </a:solidFill>
              </a:rPr>
              <a:t>ZHRNUTIE</a:t>
            </a:r>
            <a:endParaRPr lang="sk-SK" sz="4000" noProof="0" dirty="0">
              <a:solidFill>
                <a:srgbClr val="007C85"/>
              </a:solidFill>
            </a:endParaRPr>
          </a:p>
        </p:txBody>
      </p:sp>
      <p:sp>
        <p:nvSpPr>
          <p:cNvPr id="6" name="TextBox 10240">
            <a:extLst>
              <a:ext uri="{FF2B5EF4-FFF2-40B4-BE49-F238E27FC236}">
                <a16:creationId xmlns:a16="http://schemas.microsoft.com/office/drawing/2014/main" id="{1C6FAAD5-E5DE-B861-3CEC-782B0FEF6B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6207" y="641347"/>
            <a:ext cx="9750868" cy="369332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800" dirty="0">
                <a:solidFill>
                  <a:srgbClr val="F6E0C0"/>
                </a:solidFill>
              </a:rPr>
              <a:t>4. AKTUÁLNE NAJV</a:t>
            </a:r>
            <a:r>
              <a:rPr lang="en-US" sz="1800" dirty="0">
                <a:solidFill>
                  <a:srgbClr val="F6E0C0"/>
                </a:solidFill>
              </a:rPr>
              <a:t>Ä</a:t>
            </a:r>
            <a:r>
              <a:rPr lang="sk-SK" sz="1800" dirty="0">
                <a:solidFill>
                  <a:srgbClr val="F6E0C0"/>
                </a:solidFill>
              </a:rPr>
              <a:t>ČŠÍ PROBLÉM PETRŽALKY V OBLASTI </a:t>
            </a:r>
            <a:r>
              <a:rPr lang="sk-SK" sz="1800" dirty="0">
                <a:solidFill>
                  <a:srgbClr val="F6E0C0"/>
                </a:solidFill>
                <a:highlight>
                  <a:srgbClr val="FF3300"/>
                </a:highlight>
              </a:rPr>
              <a:t>DOPRAVY</a:t>
            </a:r>
            <a:endParaRPr lang="sk-SK" sz="4800" dirty="0">
              <a:solidFill>
                <a:srgbClr val="F6E0C0"/>
              </a:solidFill>
              <a:highlight>
                <a:srgbClr val="FF3300"/>
              </a:highlight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EC0524F8-F2CA-F77A-C303-2F89CFD1A96C}"/>
              </a:ext>
            </a:extLst>
          </p:cNvPr>
          <p:cNvSpPr txBox="1"/>
          <p:nvPr/>
        </p:nvSpPr>
        <p:spPr>
          <a:xfrm>
            <a:off x="1940767" y="1399592"/>
            <a:ext cx="130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noProof="0" dirty="0"/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30FF2DE8-304C-2FE6-8914-18F7484F9797}"/>
              </a:ext>
            </a:extLst>
          </p:cNvPr>
          <p:cNvSpPr txBox="1"/>
          <p:nvPr/>
        </p:nvSpPr>
        <p:spPr>
          <a:xfrm>
            <a:off x="864159" y="1108817"/>
            <a:ext cx="10741686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sk-SK" sz="1600" noProof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Rozdiely z názoroch jednotlivých sociodemografických kategórií a miestnych častí:</a:t>
            </a:r>
            <a:endParaRPr lang="sk-SK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Muži</a:t>
            </a:r>
            <a:r>
              <a:rPr lang="sk-SK" sz="1600" dirty="0"/>
              <a:t> v porovnaní s výsledkom celej vzorky mierne nadpriemerne uvádzali rozbité cesty a chodníky.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18 – 34-roční </a:t>
            </a:r>
            <a:r>
              <a:rPr lang="sk-SK" sz="1600" dirty="0"/>
              <a:t>nadpriemerne uvádzali nedostatočnú sieť cyklotrás.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35 – 49-roční </a:t>
            </a:r>
            <a:r>
              <a:rPr lang="sk-SK" sz="1600" dirty="0"/>
              <a:t>nadpriemerne uvádzali rozbité cesty a chodníky.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50 – 65-roční </a:t>
            </a:r>
            <a:r>
              <a:rPr lang="sk-SK" sz="1600" dirty="0"/>
              <a:t>nadpriemerne uvádzali problém s dvoma existujúcimi parkovacími systémami, v tejto vekovej skupine je to problém číslo jedna.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65- a viacroční </a:t>
            </a:r>
            <a:r>
              <a:rPr lang="sk-SK" sz="1600" dirty="0"/>
              <a:t>nadpriemerne uvádzali meškajúce dokončenie električky a s tým spojené obmedzenia.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ZŠ/SŠ bez maturity </a:t>
            </a:r>
            <a:r>
              <a:rPr lang="sk-SK" sz="1600" dirty="0"/>
              <a:t>výrazne</a:t>
            </a:r>
            <a:r>
              <a:rPr lang="sk-SK" sz="1600" b="1" dirty="0"/>
              <a:t> </a:t>
            </a:r>
            <a:r>
              <a:rPr lang="sk-SK" sz="1600" dirty="0"/>
              <a:t>nadpriemerne uvádzali nedostatočnú sieť cyklotrás.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dirty="0"/>
              <a:t>Obyvatelia </a:t>
            </a:r>
            <a:r>
              <a:rPr lang="sk-SK" sz="1600" b="1" dirty="0"/>
              <a:t>Hájov</a:t>
            </a:r>
            <a:r>
              <a:rPr lang="sk-SK" sz="1600" dirty="0"/>
              <a:t> nadpriemerne uvádzali cesty a parkovanie, verejné priestranstvá a zeleň, športoviská/ihriská, nájomné bývanie a zariadenia sociálnych služieb.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dirty="0"/>
              <a:t>Obyvatelia </a:t>
            </a:r>
            <a:r>
              <a:rPr lang="sk-SK" sz="1600" b="1" dirty="0"/>
              <a:t>Lúk</a:t>
            </a:r>
            <a:r>
              <a:rPr lang="sk-SK" sz="1600" dirty="0"/>
              <a:t> nadpriemerne uvádzali problém s dvoma existujúcimi parkovacími systémami (na Lúkach problém číslo jeden) a mierne nadpriemerne aj meškajúce dokončenie električky a s tým spojené obmedzenia.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dirty="0"/>
              <a:t>Obyvatelia </a:t>
            </a:r>
            <a:r>
              <a:rPr lang="sk-SK" sz="1600" b="1" dirty="0"/>
              <a:t>Dvorov</a:t>
            </a:r>
            <a:r>
              <a:rPr lang="sk-SK" sz="1600" dirty="0"/>
              <a:t> nadpriemerne uvádzali rozbité cesty a chodníky a meškajúce dokončenie električky.</a:t>
            </a:r>
          </a:p>
          <a:p>
            <a:pPr marL="285750" indent="-285750">
              <a:spcBef>
                <a:spcPts val="6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dirty="0"/>
              <a:t>Obyvatelia </a:t>
            </a:r>
            <a:r>
              <a:rPr lang="sk-SK" sz="1600" b="1" dirty="0"/>
              <a:t>Nových častí </a:t>
            </a:r>
            <a:r>
              <a:rPr lang="sk-SK" sz="1600" dirty="0"/>
              <a:t>nadpriemerne uvádzali zmeny v dopravnom značení a nedostatočnú sieť cyklotrás.</a:t>
            </a:r>
          </a:p>
        </p:txBody>
      </p:sp>
    </p:spTree>
    <p:extLst>
      <p:ext uri="{BB962C8B-B14F-4D97-AF65-F5344CB8AC3E}">
        <p14:creationId xmlns:p14="http://schemas.microsoft.com/office/powerpoint/2010/main" val="28652887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53084-FEB1-A3CB-83FC-3392E3A6F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27129641-01D3-2257-4FCC-4FAD79969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36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63A17203-E049-94BB-4AB0-32E5A72BC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2890391"/>
            <a:ext cx="9750868" cy="58477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3200" noProof="0" dirty="0">
                <a:solidFill>
                  <a:srgbClr val="007C85"/>
                </a:solidFill>
              </a:rPr>
              <a:t>5. </a:t>
            </a:r>
            <a:r>
              <a:rPr lang="en-US" sz="3200" noProof="0" dirty="0">
                <a:solidFill>
                  <a:srgbClr val="007C85"/>
                </a:solidFill>
              </a:rPr>
              <a:t>PARKOVA</a:t>
            </a:r>
            <a:r>
              <a:rPr lang="sk-SK" sz="3200" dirty="0">
                <a:solidFill>
                  <a:srgbClr val="007C85"/>
                </a:solidFill>
              </a:rPr>
              <a:t>CÍ SYSTÉM V PETRŽALKE</a:t>
            </a:r>
            <a:endParaRPr lang="sk-SK" sz="4800" noProof="0" dirty="0">
              <a:solidFill>
                <a:srgbClr val="007C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5959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0D005-97B0-1D08-2942-F99923093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59AB9E64-7BE0-13FF-2C34-66E54655A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37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B07B1B20-E443-9170-1F23-99CCA6DC59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2370176"/>
            <a:ext cx="9750868" cy="1938992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F6E0C0"/>
                </a:solidFill>
              </a:rPr>
              <a:t>V Petržalke od roku 2019 funguje dočasný Petržalský parkovací systém (PPS) s modrými čiarami, ktorý postupne od roku 2021 nahrádza Bratislavský parkovací asistent (PAAS) s bielymi čiarami. Ktorý z parkovacích systémov by ste v aktuálnej podobe uvítali ako trvalé riešenie? Prečítam vám možnosti:</a:t>
            </a:r>
          </a:p>
        </p:txBody>
      </p:sp>
      <p:sp>
        <p:nvSpPr>
          <p:cNvPr id="5" name="TextBox 10240">
            <a:extLst>
              <a:ext uri="{FF2B5EF4-FFF2-40B4-BE49-F238E27FC236}">
                <a16:creationId xmlns:a16="http://schemas.microsoft.com/office/drawing/2014/main" id="{BC58B208-AB10-E74C-CA32-F59A478D6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400" noProof="0" dirty="0">
                <a:solidFill>
                  <a:srgbClr val="007C85"/>
                </a:solidFill>
              </a:rPr>
              <a:t>5.</a:t>
            </a:r>
            <a:r>
              <a:rPr lang="sk-SK" dirty="0">
                <a:solidFill>
                  <a:srgbClr val="007C85"/>
                </a:solidFill>
              </a:rPr>
              <a:t> </a:t>
            </a:r>
            <a:r>
              <a:rPr lang="en-US" dirty="0">
                <a:solidFill>
                  <a:srgbClr val="007C85"/>
                </a:solidFill>
              </a:rPr>
              <a:t>PARKOVA</a:t>
            </a:r>
            <a:r>
              <a:rPr lang="sk-SK" dirty="0">
                <a:solidFill>
                  <a:srgbClr val="007C85"/>
                </a:solidFill>
              </a:rPr>
              <a:t>CÍ SYSTÉM V PETRŽALKE</a:t>
            </a:r>
            <a:endParaRPr lang="sk-SK" sz="4000" dirty="0">
              <a:solidFill>
                <a:srgbClr val="007C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450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A407A-9F95-E283-FA68-97E400167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>
            <a:extLst>
              <a:ext uri="{FF2B5EF4-FFF2-40B4-BE49-F238E27FC236}">
                <a16:creationId xmlns:a16="http://schemas.microsoft.com/office/drawing/2014/main" id="{5659D625-FC26-1891-1CBB-45D8651E56F7}"/>
              </a:ext>
            </a:extLst>
          </p:cNvPr>
          <p:cNvSpPr/>
          <p:nvPr/>
        </p:nvSpPr>
        <p:spPr>
          <a:xfrm>
            <a:off x="1220566" y="1667863"/>
            <a:ext cx="9750868" cy="432387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25EB5ED9-D92C-7A78-B5C3-41D29D15E64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0945675"/>
              </p:ext>
            </p:extLst>
          </p:nvPr>
        </p:nvGraphicFramePr>
        <p:xfrm>
          <a:off x="1234836" y="1667863"/>
          <a:ext cx="9750868" cy="4323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9907C028-5F8C-907E-F4E1-4FF6BEF4E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38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0A8B61A9-FF72-AB1F-168B-304AABAC6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4836" y="641849"/>
            <a:ext cx="9750868" cy="954107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400" dirty="0">
                <a:solidFill>
                  <a:srgbClr val="F6E0C0"/>
                </a:solidFill>
              </a:rPr>
              <a:t>V Petržalke od roku 2019 funguje dočasný Petržalský parkovací systém (PPS) s modrými čiarami, ktorý postupne od roku 2021 nahrádza Bratislavský parkovací asistent (PAAS) s bielymi čiarami. </a:t>
            </a:r>
          </a:p>
          <a:p>
            <a:r>
              <a:rPr lang="sk-SK" sz="1400" dirty="0">
                <a:solidFill>
                  <a:schemeClr val="tx1"/>
                </a:solidFill>
                <a:highlight>
                  <a:srgbClr val="FFFF00"/>
                </a:highlight>
              </a:rPr>
              <a:t>Ktorý z parkovacích systémov by ste v aktuálnej podobe uvítali ako trvalé riešenie? </a:t>
            </a:r>
          </a:p>
          <a:p>
            <a:r>
              <a:rPr lang="sk-SK" sz="1400" noProof="0" dirty="0">
                <a:solidFill>
                  <a:srgbClr val="92D050"/>
                </a:solidFill>
              </a:rPr>
              <a:t>Odpovede všetkých respondentov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F1741545-E99C-B9F9-BF13-82F49BF2F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08277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007C85"/>
                </a:solidFill>
              </a:rPr>
              <a:t>5. </a:t>
            </a:r>
            <a:r>
              <a:rPr lang="en-US" dirty="0">
                <a:solidFill>
                  <a:srgbClr val="007C85"/>
                </a:solidFill>
              </a:rPr>
              <a:t>PARKOVA</a:t>
            </a:r>
            <a:r>
              <a:rPr lang="sk-SK" dirty="0">
                <a:solidFill>
                  <a:srgbClr val="007C85"/>
                </a:solidFill>
              </a:rPr>
              <a:t>CÍ SYSTÉM V PETRŽALKE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C4D529B7-5D5C-1F57-B94C-2A1642A30BC7}"/>
              </a:ext>
            </a:extLst>
          </p:cNvPr>
          <p:cNvSpPr txBox="1"/>
          <p:nvPr/>
        </p:nvSpPr>
        <p:spPr>
          <a:xfrm>
            <a:off x="83610" y="1804415"/>
            <a:ext cx="1079142" cy="369332"/>
          </a:xfrm>
          <a:prstGeom prst="rect">
            <a:avLst/>
          </a:prstGeom>
          <a:solidFill>
            <a:srgbClr val="007C85"/>
          </a:solidFill>
          <a:ln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sk-SK" b="1" noProof="0" dirty="0">
                <a:solidFill>
                  <a:srgbClr val="F6E0C0"/>
                </a:solidFill>
              </a:rPr>
              <a:t>N = 1 000</a:t>
            </a:r>
          </a:p>
        </p:txBody>
      </p:sp>
      <p:sp>
        <p:nvSpPr>
          <p:cNvPr id="6" name="Obdĺžnik: zaoblené rohy 5">
            <a:extLst>
              <a:ext uri="{FF2B5EF4-FFF2-40B4-BE49-F238E27FC236}">
                <a16:creationId xmlns:a16="http://schemas.microsoft.com/office/drawing/2014/main" id="{B7731DC6-01BC-8671-799B-1ACE7F7170CB}"/>
              </a:ext>
            </a:extLst>
          </p:cNvPr>
          <p:cNvSpPr/>
          <p:nvPr/>
        </p:nvSpPr>
        <p:spPr>
          <a:xfrm>
            <a:off x="9938413" y="1897957"/>
            <a:ext cx="2094582" cy="762000"/>
          </a:xfrm>
          <a:prstGeom prst="roundRect">
            <a:avLst/>
          </a:prstGeom>
          <a:solidFill>
            <a:schemeClr val="bg1"/>
          </a:solidFill>
          <a:ln w="41275">
            <a:solidFill>
              <a:srgbClr val="FFC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400" noProof="0" dirty="0"/>
              <a:t>Hodnoty sú zobrazované zaokrúhlené na jedno desatinné miesto.</a:t>
            </a: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597A8B0E-43B5-2784-97EA-86EA5CF6E9DF}"/>
              </a:ext>
            </a:extLst>
          </p:cNvPr>
          <p:cNvSpPr txBox="1"/>
          <p:nvPr/>
        </p:nvSpPr>
        <p:spPr>
          <a:xfrm>
            <a:off x="9938413" y="2967275"/>
            <a:ext cx="2094582" cy="1600438"/>
          </a:xfrm>
          <a:prstGeom prst="rect">
            <a:avLst/>
          </a:prstGeom>
          <a:solidFill>
            <a:schemeClr val="bg1"/>
          </a:solidFill>
          <a:ln w="28575"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sk-SK" sz="1400" b="1" i="1" noProof="0" dirty="0">
                <a:solidFill>
                  <a:srgbClr val="007C85"/>
                </a:solidFill>
              </a:rPr>
              <a:t>Respondent si mohol vybrať odpoveď z vopred preddefinovanej škály odpovedí.</a:t>
            </a:r>
          </a:p>
          <a:p>
            <a:endParaRPr lang="sk-SK" sz="1400" b="1" i="1" noProof="0" dirty="0">
              <a:solidFill>
                <a:srgbClr val="007C85"/>
              </a:solidFill>
            </a:endParaRPr>
          </a:p>
          <a:p>
            <a:r>
              <a:rPr lang="sk-SK" sz="1400" b="1" i="1" noProof="0" dirty="0">
                <a:solidFill>
                  <a:srgbClr val="007C85"/>
                </a:solidFill>
              </a:rPr>
              <a:t>Možnosť len jednej odpovede.</a:t>
            </a:r>
          </a:p>
        </p:txBody>
      </p:sp>
    </p:spTree>
    <p:extLst>
      <p:ext uri="{BB962C8B-B14F-4D97-AF65-F5344CB8AC3E}">
        <p14:creationId xmlns:p14="http://schemas.microsoft.com/office/powerpoint/2010/main" val="74265388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2667B-E220-2F50-950E-EBD9AA143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DCF2E9CD-2C1D-EABE-21F7-C5ED4B684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39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38FAEB8D-6EC1-67BF-24B4-75F963422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664040"/>
            <a:ext cx="9750868" cy="954107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400" dirty="0">
                <a:solidFill>
                  <a:srgbClr val="F6E0C0"/>
                </a:solidFill>
              </a:rPr>
              <a:t>V Petržalke od roku 2019 funguje dočasný Petržalský parkovací s</a:t>
            </a:r>
          </a:p>
          <a:p>
            <a:r>
              <a:rPr lang="sk-SK" sz="1400" dirty="0" err="1">
                <a:solidFill>
                  <a:srgbClr val="F6E0C0"/>
                </a:solidFill>
              </a:rPr>
              <a:t>ystém</a:t>
            </a:r>
            <a:r>
              <a:rPr lang="sk-SK" sz="1400" dirty="0">
                <a:solidFill>
                  <a:srgbClr val="F6E0C0"/>
                </a:solidFill>
              </a:rPr>
              <a:t> (PPS) s modrými čiarami, ktorý postupne od roku 2021 nahrádza Bratislavský parkovací asistent (PAAS) s bielymi čiarami. </a:t>
            </a:r>
            <a:r>
              <a:rPr lang="sk-SK" sz="1400" dirty="0">
                <a:solidFill>
                  <a:schemeClr val="tx1"/>
                </a:solidFill>
                <a:highlight>
                  <a:srgbClr val="FFFF00"/>
                </a:highlight>
              </a:rPr>
              <a:t>Ktorý z parkovacích systémov by ste v aktuálnej podobe uvítali ako trvalé riešenie? </a:t>
            </a:r>
          </a:p>
          <a:p>
            <a:r>
              <a:rPr lang="sk-SK" sz="1400" dirty="0">
                <a:solidFill>
                  <a:srgbClr val="92D050"/>
                </a:solidFill>
              </a:rPr>
              <a:t>Odpovede podľa </a:t>
            </a:r>
            <a:r>
              <a:rPr lang="sk-SK" sz="1400" dirty="0" err="1">
                <a:solidFill>
                  <a:srgbClr val="92D050"/>
                </a:solidFill>
              </a:rPr>
              <a:t>sociodemografických</a:t>
            </a:r>
            <a:r>
              <a:rPr lang="sk-SK" sz="1400" dirty="0">
                <a:solidFill>
                  <a:srgbClr val="92D050"/>
                </a:solidFill>
              </a:rPr>
              <a:t> kategórií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3B8456A3-D269-3EFE-8343-92023BA8A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08277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007C85"/>
                </a:solidFill>
              </a:rPr>
              <a:t>5. </a:t>
            </a:r>
            <a:r>
              <a:rPr lang="en-US" dirty="0">
                <a:solidFill>
                  <a:srgbClr val="007C85"/>
                </a:solidFill>
              </a:rPr>
              <a:t>PARKOVA</a:t>
            </a:r>
            <a:r>
              <a:rPr lang="sk-SK" dirty="0">
                <a:solidFill>
                  <a:srgbClr val="007C85"/>
                </a:solidFill>
              </a:rPr>
              <a:t>CÍ SYSTÉM V PETRŽALKE</a:t>
            </a: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06E3BB1A-8038-4D81-9C87-9D8F85BB44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9362129"/>
              </p:ext>
            </p:extLst>
          </p:nvPr>
        </p:nvGraphicFramePr>
        <p:xfrm>
          <a:off x="923348" y="1712246"/>
          <a:ext cx="10712643" cy="43876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64250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DE529-8F8F-7C47-7DAC-5DA51B049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E2790C92-A23D-C1A5-3AE0-4C36A00F3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4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19BE7455-4D0D-E732-5042-29543DC10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3136613"/>
            <a:ext cx="9750868" cy="58477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3200" noProof="0" dirty="0">
                <a:solidFill>
                  <a:srgbClr val="007C85"/>
                </a:solidFill>
              </a:rPr>
              <a:t>1. NESPOKOJNOSŤ S RIEŠENÍM PROBLÉMOV</a:t>
            </a:r>
            <a:endParaRPr lang="sk-SK" sz="4800" noProof="0" dirty="0">
              <a:solidFill>
                <a:srgbClr val="007C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2350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8478B-64F6-A860-5AEA-57D19714B7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89F51007-CEB5-237C-2243-2B317820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40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F91E72A8-A9C0-5418-DE20-15768FEEA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4836" y="663421"/>
            <a:ext cx="9750868" cy="954107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400" dirty="0">
                <a:solidFill>
                  <a:srgbClr val="F6E0C0"/>
                </a:solidFill>
              </a:rPr>
              <a:t>V Petržalke od roku 2019 funguje dočasný Petržalský parkovací systém (PPS) s modrými čiarami, ktorý postupne od roku 2021 </a:t>
            </a:r>
            <a:r>
              <a:rPr lang="sk-SK" sz="1400" dirty="0">
                <a:solidFill>
                  <a:schemeClr val="tx1"/>
                </a:solidFill>
              </a:rPr>
              <a:t>nahrádza Bratislavský parkovací asistent (PAAS) s bielymi čiarami. </a:t>
            </a:r>
          </a:p>
          <a:p>
            <a:r>
              <a:rPr lang="sk-SK" sz="1400" dirty="0">
                <a:solidFill>
                  <a:schemeClr val="tx1"/>
                </a:solidFill>
                <a:highlight>
                  <a:srgbClr val="FFFF00"/>
                </a:highlight>
              </a:rPr>
              <a:t>Ktorý z parkovacích systémov by ste v aktuálnej podobe uvítali ako trvalé riešenie?</a:t>
            </a:r>
            <a:r>
              <a:rPr lang="sk-SK" sz="1400" dirty="0">
                <a:solidFill>
                  <a:srgbClr val="F6E0C0"/>
                </a:solidFill>
                <a:highlight>
                  <a:srgbClr val="FFFF00"/>
                </a:highlight>
              </a:rPr>
              <a:t> </a:t>
            </a:r>
          </a:p>
          <a:p>
            <a:r>
              <a:rPr lang="sk-SK" sz="1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Odpovede podľa miestnych častí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D0E7440C-527C-D212-A1BA-690DA297E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08277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007C85"/>
                </a:solidFill>
              </a:rPr>
              <a:t>5. </a:t>
            </a:r>
            <a:r>
              <a:rPr lang="en-US" dirty="0">
                <a:solidFill>
                  <a:srgbClr val="007C85"/>
                </a:solidFill>
              </a:rPr>
              <a:t>PARKOVA</a:t>
            </a:r>
            <a:r>
              <a:rPr lang="sk-SK" dirty="0">
                <a:solidFill>
                  <a:srgbClr val="007C85"/>
                </a:solidFill>
              </a:rPr>
              <a:t>CÍ SYSTÉM V PETRŽALKE</a:t>
            </a: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F34C0B73-8951-4088-8C84-96E9F61FF1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3989791"/>
              </p:ext>
            </p:extLst>
          </p:nvPr>
        </p:nvGraphicFramePr>
        <p:xfrm>
          <a:off x="834013" y="1617529"/>
          <a:ext cx="10822075" cy="4471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83856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4C9EE-967E-1300-EAE0-8AAB7FD65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798CAF4C-D254-E9B4-35EF-8868DAC3D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41</a:t>
            </a:fld>
            <a:endParaRPr lang="sk-SK" noProof="0" dirty="0"/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60E645B7-4D22-8F82-1F97-5F08C237A5FF}"/>
              </a:ext>
            </a:extLst>
          </p:cNvPr>
          <p:cNvSpPr/>
          <p:nvPr/>
        </p:nvSpPr>
        <p:spPr>
          <a:xfrm>
            <a:off x="1220566" y="1063861"/>
            <a:ext cx="9750868" cy="4851867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AFF42A45-AB08-2A15-E71D-21A33E363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400" noProof="0" dirty="0">
                <a:solidFill>
                  <a:srgbClr val="007C85"/>
                </a:solidFill>
              </a:rPr>
              <a:t>ZHRNUTIE</a:t>
            </a:r>
            <a:endParaRPr lang="sk-SK" sz="4000" noProof="0" dirty="0">
              <a:solidFill>
                <a:srgbClr val="007C85"/>
              </a:solidFill>
            </a:endParaRPr>
          </a:p>
        </p:txBody>
      </p:sp>
      <p:sp>
        <p:nvSpPr>
          <p:cNvPr id="6" name="TextBox 10240">
            <a:extLst>
              <a:ext uri="{FF2B5EF4-FFF2-40B4-BE49-F238E27FC236}">
                <a16:creationId xmlns:a16="http://schemas.microsoft.com/office/drawing/2014/main" id="{8972FDE5-23A1-8AC1-CE50-153DDFDB5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6207" y="641347"/>
            <a:ext cx="9750868" cy="338554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600" dirty="0">
                <a:solidFill>
                  <a:srgbClr val="F6E0C0"/>
                </a:solidFill>
              </a:rPr>
              <a:t>5. </a:t>
            </a:r>
            <a:r>
              <a:rPr lang="en-US" sz="1600" dirty="0">
                <a:solidFill>
                  <a:srgbClr val="F6E0C0"/>
                </a:solidFill>
              </a:rPr>
              <a:t>PARKOVA</a:t>
            </a:r>
            <a:r>
              <a:rPr lang="sk-SK" sz="1600" dirty="0">
                <a:solidFill>
                  <a:srgbClr val="F6E0C0"/>
                </a:solidFill>
              </a:rPr>
              <a:t>CÍ SYSTÉM V PETRŽALKE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E9DD92D0-AD69-D66A-3DF3-027654C98919}"/>
              </a:ext>
            </a:extLst>
          </p:cNvPr>
          <p:cNvSpPr txBox="1"/>
          <p:nvPr/>
        </p:nvSpPr>
        <p:spPr>
          <a:xfrm>
            <a:off x="1940767" y="1399592"/>
            <a:ext cx="130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noProof="0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EA8A27EC-2608-D01A-B6C9-2922C5BA3361}"/>
              </a:ext>
            </a:extLst>
          </p:cNvPr>
          <p:cNvSpPr txBox="1"/>
          <p:nvPr/>
        </p:nvSpPr>
        <p:spPr>
          <a:xfrm>
            <a:off x="1220566" y="1063861"/>
            <a:ext cx="975086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sk-SK" sz="1600" dirty="0">
                <a:ea typeface="Calibri" panose="020F0502020204030204" pitchFamily="34" charset="0"/>
              </a:rPr>
              <a:t>Respondenti mali odpovedať na otázku: </a:t>
            </a:r>
            <a:r>
              <a:rPr lang="sk-SK" sz="1600" i="1" dirty="0">
                <a:ea typeface="Calibri" panose="020F0502020204030204" pitchFamily="34" charset="0"/>
              </a:rPr>
              <a:t>„</a:t>
            </a:r>
            <a:r>
              <a:rPr lang="sk-SK" sz="1600" i="1" dirty="0"/>
              <a:t>V Petržalke od roku 2019 funguje dočasný Petržalský parkovací systém (PPS) s modrými čiarami, ktorý postupne od roku 2021 nahrádza Bratislavský parkovací asistent (PAAS) s bielymi čiarami. Ktorý z parkovacích systémov by ste v aktuálnej podobe uvítali ako trvalé riešenie?“</a:t>
            </a:r>
          </a:p>
          <a:p>
            <a:pPr lvl="0" algn="just"/>
            <a:endParaRPr lang="sk-SK" sz="1600" dirty="0">
              <a:ea typeface="Arial" panose="020B0604020202020204" pitchFamily="34" charset="0"/>
            </a:endParaRPr>
          </a:p>
          <a:p>
            <a:pPr lvl="0" algn="just"/>
            <a:r>
              <a:rPr lang="sk-SK" sz="1600" dirty="0">
                <a:ea typeface="Arial" panose="020B0604020202020204" pitchFamily="34" charset="0"/>
              </a:rPr>
              <a:t>Respondenti odpovedali nasledovne: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b="1" dirty="0">
                <a:ea typeface="Arial" panose="020B0604020202020204" pitchFamily="34" charset="0"/>
              </a:rPr>
              <a:t>23,9</a:t>
            </a:r>
            <a:r>
              <a:rPr lang="sk-SK" sz="1600" b="1" noProof="0" dirty="0">
                <a:effectLst/>
                <a:ea typeface="Arial" panose="020B0604020202020204" pitchFamily="34" charset="0"/>
              </a:rPr>
              <a:t> % </a:t>
            </a:r>
            <a:r>
              <a:rPr lang="sk-SK" sz="1600" noProof="0" dirty="0">
                <a:effectLst/>
                <a:ea typeface="Arial" panose="020B0604020202020204" pitchFamily="34" charset="0"/>
              </a:rPr>
              <a:t>z nich by uprednostnilo </a:t>
            </a:r>
            <a:r>
              <a:rPr lang="sk-SK" sz="1600" u="sng" noProof="0" dirty="0">
                <a:effectLst/>
                <a:ea typeface="Arial" panose="020B0604020202020204" pitchFamily="34" charset="0"/>
              </a:rPr>
              <a:t>Petržalský parkovací </a:t>
            </a:r>
            <a:r>
              <a:rPr lang="sk-SK" sz="1600" u="sng" noProof="0" dirty="0" err="1">
                <a:effectLst/>
                <a:ea typeface="Arial" panose="020B0604020202020204" pitchFamily="34" charset="0"/>
              </a:rPr>
              <a:t>systé</a:t>
            </a:r>
            <a:r>
              <a:rPr lang="sk-SK" sz="1600" u="sng" dirty="0">
                <a:ea typeface="Arial" panose="020B0604020202020204" pitchFamily="34" charset="0"/>
              </a:rPr>
              <a:t>m </a:t>
            </a:r>
            <a:r>
              <a:rPr lang="sk-SK" sz="1600" dirty="0">
                <a:ea typeface="Arial" panose="020B0604020202020204" pitchFamily="34" charset="0"/>
              </a:rPr>
              <a:t>(PPS).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b="1" dirty="0">
                <a:ea typeface="Arial" panose="020B0604020202020204" pitchFamily="34" charset="0"/>
              </a:rPr>
              <a:t>23,6 % </a:t>
            </a:r>
            <a:r>
              <a:rPr lang="sk-SK" sz="1600" dirty="0">
                <a:ea typeface="Arial" panose="020B0604020202020204" pitchFamily="34" charset="0"/>
              </a:rPr>
              <a:t>z nich vidí ako trvalé riešenie </a:t>
            </a:r>
            <a:r>
              <a:rPr lang="sk-SK" sz="1600" u="sng" dirty="0">
                <a:ea typeface="Arial" panose="020B0604020202020204" pitchFamily="34" charset="0"/>
              </a:rPr>
              <a:t>Bratislavský parkovací systém </a:t>
            </a:r>
            <a:r>
              <a:rPr lang="sk-SK" sz="1600" dirty="0">
                <a:ea typeface="Arial" panose="020B0604020202020204" pitchFamily="34" charset="0"/>
              </a:rPr>
              <a:t>(PAAS).</a:t>
            </a:r>
          </a:p>
          <a:p>
            <a:pPr lvl="0" algn="just">
              <a:lnSpc>
                <a:spcPct val="150000"/>
              </a:lnSpc>
            </a:pPr>
            <a:endParaRPr lang="sk-SK" sz="1600" dirty="0">
              <a:ea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dirty="0">
                <a:ea typeface="Arial" panose="020B0604020202020204" pitchFamily="34" charset="0"/>
              </a:rPr>
              <a:t>20,2 % by uvítali </a:t>
            </a:r>
            <a:r>
              <a:rPr lang="sk-SK" sz="1600" u="sng" dirty="0">
                <a:ea typeface="Arial" panose="020B0604020202020204" pitchFamily="34" charset="0"/>
              </a:rPr>
              <a:t>iný parkovací systém </a:t>
            </a:r>
            <a:r>
              <a:rPr lang="sk-SK" sz="1600" dirty="0">
                <a:ea typeface="Arial" panose="020B0604020202020204" pitchFamily="34" charset="0"/>
              </a:rPr>
              <a:t>s inými pravidlami.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dirty="0">
                <a:ea typeface="Arial" panose="020B0604020202020204" pitchFamily="34" charset="0"/>
              </a:rPr>
              <a:t>10,4 % by uprednostnilo, keby ohľadom parkovania nebola </a:t>
            </a:r>
            <a:r>
              <a:rPr lang="sk-SK" sz="1600" u="sng" dirty="0">
                <a:ea typeface="Arial" panose="020B0604020202020204" pitchFamily="34" charset="0"/>
              </a:rPr>
              <a:t>žiadna regulácia </a:t>
            </a:r>
            <a:r>
              <a:rPr lang="sk-SK" sz="1600" dirty="0">
                <a:ea typeface="Arial" panose="020B0604020202020204" pitchFamily="34" charset="0"/>
              </a:rPr>
              <a:t>(návrat do stavu spred jesene 2019).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dirty="0">
                <a:ea typeface="Arial" panose="020B0604020202020204" pitchFamily="34" charset="0"/>
              </a:rPr>
              <a:t>5,2 % opýtaných nepovažujú za dobrý </a:t>
            </a:r>
            <a:r>
              <a:rPr lang="sk-SK" sz="1600" u="sng" dirty="0">
                <a:ea typeface="Arial" panose="020B0604020202020204" pitchFamily="34" charset="0"/>
              </a:rPr>
              <a:t>ani jeden </a:t>
            </a:r>
            <a:r>
              <a:rPr lang="sk-SK" sz="1600" dirty="0">
                <a:ea typeface="Arial" panose="020B0604020202020204" pitchFamily="34" charset="0"/>
              </a:rPr>
              <a:t>z týchto dvoch systémov.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dirty="0">
                <a:ea typeface="Arial" panose="020B0604020202020204" pitchFamily="34" charset="0"/>
              </a:rPr>
              <a:t>8,9 % opýtaných nejazdí autom.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dirty="0">
                <a:ea typeface="Arial" panose="020B0604020202020204" pitchFamily="34" charset="0"/>
              </a:rPr>
              <a:t>7,8 % respondentov nevedelo, nechcelo odpovedať.</a:t>
            </a:r>
          </a:p>
          <a:p>
            <a:pPr lvl="0" algn="just"/>
            <a:endParaRPr lang="sk-SK" sz="1600" i="1" noProof="0" dirty="0">
              <a:effectLst/>
              <a:ea typeface="Arial" panose="020B0604020202020204" pitchFamily="34" charset="0"/>
            </a:endParaRP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75410BD6-8D88-EA89-E947-1A56DF72F32E}"/>
              </a:ext>
            </a:extLst>
          </p:cNvPr>
          <p:cNvSpPr txBox="1"/>
          <p:nvPr/>
        </p:nvSpPr>
        <p:spPr>
          <a:xfrm>
            <a:off x="8001000" y="2306114"/>
            <a:ext cx="3799117" cy="646331"/>
          </a:xfrm>
          <a:prstGeom prst="rect">
            <a:avLst/>
          </a:prstGeom>
          <a:solidFill>
            <a:srgbClr val="CCFF33"/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dirty="0"/>
              <a:t>PPS s PAAS získali od Petržalčanov takmer totožné množstvo hlasov.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6373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F1824-712E-771A-2E83-B3389D9EAB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EEEF1992-CB9C-D920-0340-2AF79CAC0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42</a:t>
            </a:fld>
            <a:endParaRPr lang="sk-SK" noProof="0" dirty="0"/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D726C07D-5927-AA95-ADFC-C163AD168950}"/>
              </a:ext>
            </a:extLst>
          </p:cNvPr>
          <p:cNvSpPr/>
          <p:nvPr/>
        </p:nvSpPr>
        <p:spPr>
          <a:xfrm>
            <a:off x="884255" y="1063861"/>
            <a:ext cx="10741688" cy="4851867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31E3AE6E-B308-7D4A-861F-490D7F5A6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400" noProof="0" dirty="0">
                <a:solidFill>
                  <a:srgbClr val="007C85"/>
                </a:solidFill>
              </a:rPr>
              <a:t>ZHRNUTIE</a:t>
            </a:r>
            <a:endParaRPr lang="sk-SK" sz="4000" noProof="0" dirty="0">
              <a:solidFill>
                <a:srgbClr val="007C85"/>
              </a:solidFill>
            </a:endParaRPr>
          </a:p>
        </p:txBody>
      </p:sp>
      <p:sp>
        <p:nvSpPr>
          <p:cNvPr id="6" name="TextBox 10240">
            <a:extLst>
              <a:ext uri="{FF2B5EF4-FFF2-40B4-BE49-F238E27FC236}">
                <a16:creationId xmlns:a16="http://schemas.microsoft.com/office/drawing/2014/main" id="{654230CB-EBF0-FFE9-7C8D-A4338EE86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6207" y="641347"/>
            <a:ext cx="9750868" cy="369332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800" dirty="0">
                <a:solidFill>
                  <a:srgbClr val="F6E0C0"/>
                </a:solidFill>
              </a:rPr>
              <a:t>5. </a:t>
            </a:r>
            <a:r>
              <a:rPr lang="en-US" sz="1800" dirty="0">
                <a:solidFill>
                  <a:srgbClr val="F6E0C0"/>
                </a:solidFill>
              </a:rPr>
              <a:t>PARKOVA</a:t>
            </a:r>
            <a:r>
              <a:rPr lang="sk-SK" sz="1800" dirty="0">
                <a:solidFill>
                  <a:srgbClr val="F6E0C0"/>
                </a:solidFill>
              </a:rPr>
              <a:t>CÍ SYSTÉM V PETRŽALKE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C9C365AF-8C2E-D488-0B77-DFAEEB8045BA}"/>
              </a:ext>
            </a:extLst>
          </p:cNvPr>
          <p:cNvSpPr txBox="1"/>
          <p:nvPr/>
        </p:nvSpPr>
        <p:spPr>
          <a:xfrm>
            <a:off x="1940767" y="1399592"/>
            <a:ext cx="130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noProof="0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5F5B43B8-C907-7111-C74A-0DFD6AA7DA9E}"/>
              </a:ext>
            </a:extLst>
          </p:cNvPr>
          <p:cNvSpPr txBox="1"/>
          <p:nvPr/>
        </p:nvSpPr>
        <p:spPr>
          <a:xfrm>
            <a:off x="884255" y="1063861"/>
            <a:ext cx="10741687" cy="4944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sk-SK" sz="1600" noProof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Rozdiely z názoroch jednotlivých sociodemografických kategórií a miestnych častí:</a:t>
            </a:r>
            <a:endParaRPr lang="sk-SK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spcBef>
                <a:spcPts val="4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Muži</a:t>
            </a:r>
            <a:r>
              <a:rPr lang="sk-SK" sz="1600" dirty="0"/>
              <a:t> v porovnaní s výsledkom celej vzorky viac vyhovuje PAAS (29 %), PPS (25 %).</a:t>
            </a:r>
          </a:p>
          <a:p>
            <a:pPr marL="285750" indent="-285750">
              <a:spcBef>
                <a:spcPts val="4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Ženy</a:t>
            </a:r>
            <a:r>
              <a:rPr lang="sk-SK" sz="1600" dirty="0"/>
              <a:t> nadpriemerne uvádzali, že nejazdia autom, vyhovuje im PPS (24 %) alebo iný parkovací systém (21 %).</a:t>
            </a:r>
          </a:p>
          <a:p>
            <a:pPr marL="285750" indent="-285750">
              <a:spcBef>
                <a:spcPts val="4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18 – 34-roční </a:t>
            </a:r>
            <a:r>
              <a:rPr lang="sk-SK" sz="1600" dirty="0"/>
              <a:t>nadpriemerne uvádzali, že nejazdia autom, viac im vyhovuje PAAS (25 %), PPS (23 %).</a:t>
            </a:r>
          </a:p>
          <a:p>
            <a:pPr marL="285750" indent="-285750">
              <a:spcBef>
                <a:spcPts val="4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35 – 49-ročným </a:t>
            </a:r>
            <a:r>
              <a:rPr lang="sk-SK" sz="1600" dirty="0"/>
              <a:t>vyhovuje PAAS (25 %) a PPS (24 %) približne rovnako.</a:t>
            </a:r>
          </a:p>
          <a:p>
            <a:pPr marL="285750" indent="-285750">
              <a:spcBef>
                <a:spcPts val="4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50 – 65-roční </a:t>
            </a:r>
            <a:r>
              <a:rPr lang="sk-SK" sz="1600" dirty="0"/>
              <a:t>nadpriemerne uvádzali, že im viac vyhovuje PAAS (27 %), PPS (25 %). Táto skupina si nadpriemerne želá, aby nebola žiadna regulácia parkovania (14 %). </a:t>
            </a:r>
          </a:p>
          <a:p>
            <a:pPr marL="285750" indent="-285750">
              <a:spcBef>
                <a:spcPts val="4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65- a viacroční </a:t>
            </a:r>
            <a:r>
              <a:rPr lang="sk-SK" sz="1600" dirty="0"/>
              <a:t>nadpriemerne uvádzali, že nejazdia autom (20 %), viac im vyhovuje PPS (21 %).</a:t>
            </a:r>
          </a:p>
          <a:p>
            <a:pPr marL="285750" indent="-285750">
              <a:spcBef>
                <a:spcPts val="4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ZŠ/SŠ bez maturity </a:t>
            </a:r>
            <a:r>
              <a:rPr lang="sk-SK" sz="1600" dirty="0"/>
              <a:t>viac vyhovuje PAAS (23 %) alebo iný systém parkovania (22 %). Táto skupina si nadpriemerne želá, aby nebola žiadna regulácia parkovania (17 %). </a:t>
            </a:r>
          </a:p>
          <a:p>
            <a:pPr marL="285750" indent="-285750">
              <a:spcBef>
                <a:spcPts val="4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SŠ vzdelaným </a:t>
            </a:r>
            <a:r>
              <a:rPr lang="sk-SK" sz="1600" dirty="0"/>
              <a:t>viac vyhovuje PPS (23 %) ako PAAS (20 %).</a:t>
            </a:r>
          </a:p>
          <a:p>
            <a:pPr marL="285750" indent="-285750">
              <a:spcBef>
                <a:spcPts val="4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b="1" dirty="0"/>
              <a:t>VŠ vzdelaným </a:t>
            </a:r>
            <a:r>
              <a:rPr lang="sk-SK" sz="1600" dirty="0"/>
              <a:t>vyhovuje PAAS (27 %) a PPS (27 %) približne rovnako.</a:t>
            </a:r>
          </a:p>
          <a:p>
            <a:pPr marL="285750" indent="-285750">
              <a:spcBef>
                <a:spcPts val="4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dirty="0"/>
              <a:t>Obyvatelia</a:t>
            </a:r>
            <a:r>
              <a:rPr lang="sk-SK" sz="1600" b="1" dirty="0"/>
              <a:t> Hájov </a:t>
            </a:r>
            <a:r>
              <a:rPr lang="sk-SK" sz="1600" dirty="0"/>
              <a:t>nadpriemerne uvádzali, že nejazdia autom, PPS (28 %) a PAAS (29 %) im vyhovujú približne rovnako.</a:t>
            </a:r>
          </a:p>
          <a:p>
            <a:pPr marL="285750" indent="-285750">
              <a:spcBef>
                <a:spcPts val="4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dirty="0"/>
              <a:t>Obyvateľom</a:t>
            </a:r>
            <a:r>
              <a:rPr lang="sk-SK" sz="1600" b="1" dirty="0"/>
              <a:t> Lúk </a:t>
            </a:r>
            <a:r>
              <a:rPr lang="sk-SK" sz="1600" dirty="0"/>
              <a:t>najviac vyhovuje PPS (25 %) alebo iný systém parkovania (23 %).</a:t>
            </a:r>
          </a:p>
          <a:p>
            <a:pPr marL="285750" indent="-285750">
              <a:spcBef>
                <a:spcPts val="4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dirty="0"/>
              <a:t>Obyvateľom </a:t>
            </a:r>
            <a:r>
              <a:rPr lang="sk-SK" sz="1600" b="1" dirty="0"/>
              <a:t>Dvorov</a:t>
            </a:r>
            <a:r>
              <a:rPr lang="sk-SK" sz="1600" dirty="0"/>
              <a:t> vyhovuje PAAS (28 %) a PPS (28 %) rovnako.</a:t>
            </a:r>
          </a:p>
          <a:p>
            <a:pPr marL="285750" indent="-285750">
              <a:spcBef>
                <a:spcPts val="400"/>
              </a:spcBef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sk-SK" sz="1600" dirty="0"/>
              <a:t>Obyvatelia </a:t>
            </a:r>
            <a:r>
              <a:rPr lang="sk-SK" sz="1600" b="1" dirty="0"/>
              <a:t>Nových častí </a:t>
            </a:r>
            <a:r>
              <a:rPr lang="sk-SK" sz="1600" dirty="0"/>
              <a:t>nadpriemerne uvádzali iný systém parkovania (26 %), výrazne nadpriemerne uvádzali aj žiadnu reguláciu parkovania (18 %). Nadpriemerne často tiež vyberali možnosť „ani jeden systém“.</a:t>
            </a:r>
          </a:p>
        </p:txBody>
      </p:sp>
    </p:spTree>
    <p:extLst>
      <p:ext uri="{BB962C8B-B14F-4D97-AF65-F5344CB8AC3E}">
        <p14:creationId xmlns:p14="http://schemas.microsoft.com/office/powerpoint/2010/main" val="411904061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B086AD-9EC0-14A4-CD56-A012BE6A07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EBCC8FA0-8694-5FE5-FE63-CE8274AD0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43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A71246B9-1250-CACB-5962-BE996957F2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2351782"/>
            <a:ext cx="9750868" cy="1077218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3200" noProof="0" dirty="0">
                <a:solidFill>
                  <a:srgbClr val="007C85"/>
                </a:solidFill>
              </a:rPr>
              <a:t>6. HODNOTENIE PRIEBEHU VÝSTAVBY PREDĹŽENEJ ELEKTRIČKOVEJ TRATE V PETRŽALKE</a:t>
            </a:r>
            <a:endParaRPr lang="sk-SK" sz="4800" noProof="0" dirty="0">
              <a:solidFill>
                <a:srgbClr val="007C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08794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56FB4A-3981-23CD-0BE5-DF6D69E72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86B6189C-EC19-DFEA-6B51-6629E3692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44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4ED5C0E5-74EF-0166-531B-3D1A7A896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2286201"/>
            <a:ext cx="9750868" cy="1569660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dirty="0">
                <a:solidFill>
                  <a:srgbClr val="F6E0C0"/>
                </a:solidFill>
              </a:rPr>
              <a:t>Bratislavský magistrát už niekoľko rokov realizuje projekt výstavby </a:t>
            </a:r>
            <a:r>
              <a:rPr lang="sk-SK" u="sng" dirty="0">
                <a:solidFill>
                  <a:srgbClr val="F6E0C0"/>
                </a:solidFill>
              </a:rPr>
              <a:t>PREDĹŽENEJ </a:t>
            </a:r>
            <a:r>
              <a:rPr lang="sk-SK" dirty="0">
                <a:solidFill>
                  <a:srgbClr val="F6E0C0"/>
                </a:solidFill>
              </a:rPr>
              <a:t> električkovej trate. Prevádzka električiek bola spustená v júli minulého roka, no na dokončení celej stavby magistrát ďalej pracuje. Ako hodnotíte priebeh výstavby </a:t>
            </a:r>
            <a:r>
              <a:rPr lang="sk-SK" u="sng" dirty="0">
                <a:solidFill>
                  <a:srgbClr val="F6E0C0"/>
                </a:solidFill>
              </a:rPr>
              <a:t>predĺženej</a:t>
            </a:r>
            <a:r>
              <a:rPr lang="sk-SK" dirty="0">
                <a:solidFill>
                  <a:srgbClr val="F6E0C0"/>
                </a:solidFill>
              </a:rPr>
              <a:t> električkovej trate v Petržalke? </a:t>
            </a:r>
            <a:endParaRPr lang="sk-SK" sz="1800" noProof="0" dirty="0">
              <a:solidFill>
                <a:srgbClr val="F6E0C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TextBox 10240">
            <a:extLst>
              <a:ext uri="{FF2B5EF4-FFF2-40B4-BE49-F238E27FC236}">
                <a16:creationId xmlns:a16="http://schemas.microsoft.com/office/drawing/2014/main" id="{2C9139A6-3ABC-D86E-0EA3-431295BEE8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007C85"/>
                </a:solidFill>
              </a:rPr>
              <a:t>6. </a:t>
            </a:r>
            <a:r>
              <a:rPr lang="sk-SK" sz="2000" dirty="0">
                <a:solidFill>
                  <a:srgbClr val="007C85"/>
                </a:solidFill>
              </a:rPr>
              <a:t>HODNOTENIE PRIEBEHU VÝSTAVBY PREDĹŽENEJ ELEKTRIČKOVEJ TRATE V PETRŽALKE</a:t>
            </a:r>
          </a:p>
        </p:txBody>
      </p:sp>
    </p:spTree>
    <p:extLst>
      <p:ext uri="{BB962C8B-B14F-4D97-AF65-F5344CB8AC3E}">
        <p14:creationId xmlns:p14="http://schemas.microsoft.com/office/powerpoint/2010/main" val="48911552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A3F7F1-04DB-1CD0-BCCC-9402567A5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>
            <a:extLst>
              <a:ext uri="{FF2B5EF4-FFF2-40B4-BE49-F238E27FC236}">
                <a16:creationId xmlns:a16="http://schemas.microsoft.com/office/drawing/2014/main" id="{B2211008-B8F8-2208-9AA4-95C19508EE98}"/>
              </a:ext>
            </a:extLst>
          </p:cNvPr>
          <p:cNvSpPr/>
          <p:nvPr/>
        </p:nvSpPr>
        <p:spPr>
          <a:xfrm>
            <a:off x="1220566" y="1737343"/>
            <a:ext cx="9750868" cy="425439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362619DA-3C47-B24D-F019-B5C43EA58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45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41EED119-1255-7BEB-53DE-294C1AE6D0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6671" y="599645"/>
            <a:ext cx="9750868" cy="1046440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600" dirty="0">
                <a:solidFill>
                  <a:srgbClr val="F6E0C0"/>
                </a:solidFill>
              </a:rPr>
              <a:t>Bratislavský magistrát už niekoľko rokov realizuje projekt výstavby </a:t>
            </a:r>
            <a:r>
              <a:rPr lang="sk-SK" sz="1600" u="sng" dirty="0">
                <a:solidFill>
                  <a:srgbClr val="F6E0C0"/>
                </a:solidFill>
              </a:rPr>
              <a:t>PREDĹŽENEJ </a:t>
            </a:r>
            <a:r>
              <a:rPr lang="sk-SK" sz="1600" dirty="0">
                <a:solidFill>
                  <a:srgbClr val="F6E0C0"/>
                </a:solidFill>
              </a:rPr>
              <a:t> električkovej trate. Prevádzka električiek bola spustená v júli minulého roka, no na dokončení celej stavby magistrát ďalej pracuje. </a:t>
            </a:r>
          </a:p>
          <a:p>
            <a:pPr lvl="0"/>
            <a:r>
              <a:rPr lang="sk-SK" sz="1600" dirty="0">
                <a:solidFill>
                  <a:srgbClr val="F6E0C0"/>
                </a:solidFill>
              </a:rPr>
              <a:t>Ako hodnotíte priebeh výstavby </a:t>
            </a:r>
            <a:r>
              <a:rPr lang="sk-SK" sz="1600" u="sng" dirty="0">
                <a:solidFill>
                  <a:srgbClr val="F6E0C0"/>
                </a:solidFill>
              </a:rPr>
              <a:t>predĺženej</a:t>
            </a:r>
            <a:r>
              <a:rPr lang="sk-SK" sz="1600" dirty="0">
                <a:solidFill>
                  <a:srgbClr val="F6E0C0"/>
                </a:solidFill>
              </a:rPr>
              <a:t> električkovej trate v Petržalke? </a:t>
            </a:r>
            <a:endParaRPr lang="sk-SK" sz="1600" dirty="0">
              <a:solidFill>
                <a:srgbClr val="F6E0C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sk-SK" sz="1400" noProof="0" dirty="0">
                <a:solidFill>
                  <a:srgbClr val="92D050"/>
                </a:solidFill>
              </a:rPr>
              <a:t>Odpovede všetkých respondentov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EC1BF045-154D-F865-1AE7-F3E7A86435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6670" y="108277"/>
            <a:ext cx="9694763" cy="400110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000" dirty="0">
                <a:solidFill>
                  <a:srgbClr val="007C85"/>
                </a:solidFill>
              </a:rPr>
              <a:t>6. HODNOTENIE PRIEBEHU VÝSTAVBY PREDĹŽENEJ ELEKTRIČKOVEJ TRATE V PETRŽALKE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8BACB5C0-0752-C85B-EF37-082A44E3A7A1}"/>
              </a:ext>
            </a:extLst>
          </p:cNvPr>
          <p:cNvSpPr txBox="1"/>
          <p:nvPr/>
        </p:nvSpPr>
        <p:spPr>
          <a:xfrm>
            <a:off x="141424" y="2123233"/>
            <a:ext cx="1079142" cy="369332"/>
          </a:xfrm>
          <a:prstGeom prst="rect">
            <a:avLst/>
          </a:prstGeom>
          <a:solidFill>
            <a:srgbClr val="007C85"/>
          </a:solidFill>
          <a:ln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sk-SK" b="1" noProof="0" dirty="0">
                <a:solidFill>
                  <a:srgbClr val="F6E0C0"/>
                </a:solidFill>
              </a:rPr>
              <a:t>N = 1 000</a:t>
            </a:r>
          </a:p>
        </p:txBody>
      </p:sp>
      <p:sp>
        <p:nvSpPr>
          <p:cNvPr id="6" name="Obdĺžnik: zaoblené rohy 5">
            <a:extLst>
              <a:ext uri="{FF2B5EF4-FFF2-40B4-BE49-F238E27FC236}">
                <a16:creationId xmlns:a16="http://schemas.microsoft.com/office/drawing/2014/main" id="{B4A7E045-8787-66D6-9F66-27347D53231B}"/>
              </a:ext>
            </a:extLst>
          </p:cNvPr>
          <p:cNvSpPr/>
          <p:nvPr/>
        </p:nvSpPr>
        <p:spPr>
          <a:xfrm>
            <a:off x="9899889" y="4759591"/>
            <a:ext cx="2094582" cy="762000"/>
          </a:xfrm>
          <a:prstGeom prst="roundRect">
            <a:avLst/>
          </a:prstGeom>
          <a:ln w="41275">
            <a:solidFill>
              <a:srgbClr val="FFC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400" noProof="0" dirty="0"/>
              <a:t>Hodnoty sú zobrazované zaokrúhlené na jedno desatinné miesto.</a:t>
            </a: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9F32436E-AEA6-7125-B0D2-49741DFC8C78}"/>
              </a:ext>
            </a:extLst>
          </p:cNvPr>
          <p:cNvSpPr txBox="1"/>
          <p:nvPr/>
        </p:nvSpPr>
        <p:spPr>
          <a:xfrm>
            <a:off x="9938413" y="2967275"/>
            <a:ext cx="2094582" cy="1600438"/>
          </a:xfrm>
          <a:prstGeom prst="rect">
            <a:avLst/>
          </a:prstGeom>
          <a:solidFill>
            <a:schemeClr val="bg1"/>
          </a:solidFill>
          <a:ln w="28575"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sk-SK" sz="1400" b="1" i="1" noProof="0" dirty="0">
                <a:solidFill>
                  <a:srgbClr val="007C85"/>
                </a:solidFill>
              </a:rPr>
              <a:t>Respondent si mohol vybrať odpoveď z vopred preddefinovanej škály odpovedí.</a:t>
            </a:r>
          </a:p>
          <a:p>
            <a:endParaRPr lang="sk-SK" sz="1400" b="1" i="1" noProof="0" dirty="0">
              <a:solidFill>
                <a:srgbClr val="007C85"/>
              </a:solidFill>
            </a:endParaRPr>
          </a:p>
          <a:p>
            <a:r>
              <a:rPr lang="sk-SK" sz="1400" b="1" i="1" noProof="0" dirty="0">
                <a:solidFill>
                  <a:srgbClr val="007C85"/>
                </a:solidFill>
              </a:rPr>
              <a:t>Možnosť len jednej odpovede.</a:t>
            </a: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A993BCCB-0F6C-2F85-8740-3098D2D11B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8268114"/>
              </p:ext>
            </p:extLst>
          </p:nvPr>
        </p:nvGraphicFramePr>
        <p:xfrm>
          <a:off x="1276671" y="1737343"/>
          <a:ext cx="9694762" cy="4254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2290027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443BA6-B1DA-1BF4-D1D4-6B4592404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>
            <a:extLst>
              <a:ext uri="{FF2B5EF4-FFF2-40B4-BE49-F238E27FC236}">
                <a16:creationId xmlns:a16="http://schemas.microsoft.com/office/drawing/2014/main" id="{876515B2-CF53-4E29-5BB4-397A2AF984EE}"/>
              </a:ext>
            </a:extLst>
          </p:cNvPr>
          <p:cNvSpPr/>
          <p:nvPr/>
        </p:nvSpPr>
        <p:spPr>
          <a:xfrm>
            <a:off x="1220566" y="1714585"/>
            <a:ext cx="9750868" cy="4277156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FC8F7CB8-89A8-C4B8-9B09-F8BE98DA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46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07799499-6969-78B7-B890-B9BC4923D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4836" y="588266"/>
            <a:ext cx="9750868" cy="1046440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600" dirty="0">
                <a:solidFill>
                  <a:srgbClr val="F6E0C0"/>
                </a:solidFill>
              </a:rPr>
              <a:t>Bratislavský magistrát už niekoľko rokov realizuje projekt výstavby </a:t>
            </a:r>
            <a:r>
              <a:rPr lang="sk-SK" sz="1600" u="sng" dirty="0">
                <a:solidFill>
                  <a:srgbClr val="F6E0C0"/>
                </a:solidFill>
              </a:rPr>
              <a:t>PREDĹŽENEJ </a:t>
            </a:r>
            <a:r>
              <a:rPr lang="sk-SK" sz="1600" dirty="0">
                <a:solidFill>
                  <a:srgbClr val="F6E0C0"/>
                </a:solidFill>
              </a:rPr>
              <a:t> električkovej trate. Prevádzka električiek bola spustená v júli minulého roka, no na dokončení celej stavby magistrát ďalej pracuje. </a:t>
            </a:r>
          </a:p>
          <a:p>
            <a:pPr lvl="0"/>
            <a:r>
              <a:rPr lang="sk-SK" sz="1600" dirty="0">
                <a:solidFill>
                  <a:srgbClr val="F6E0C0"/>
                </a:solidFill>
              </a:rPr>
              <a:t>Ako hodnotíte priebeh výstavby </a:t>
            </a:r>
            <a:r>
              <a:rPr lang="sk-SK" sz="1600" u="sng" dirty="0">
                <a:solidFill>
                  <a:srgbClr val="F6E0C0"/>
                </a:solidFill>
              </a:rPr>
              <a:t>predĺženej</a:t>
            </a:r>
            <a:r>
              <a:rPr lang="sk-SK" sz="1600" dirty="0">
                <a:solidFill>
                  <a:srgbClr val="F6E0C0"/>
                </a:solidFill>
              </a:rPr>
              <a:t> električkovej trate v Petržalke? </a:t>
            </a:r>
            <a:endParaRPr lang="sk-SK" sz="1600" dirty="0">
              <a:solidFill>
                <a:srgbClr val="F6E0C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sk-SK" sz="1400" dirty="0">
                <a:solidFill>
                  <a:srgbClr val="92D050"/>
                </a:solidFill>
              </a:rPr>
              <a:t>Odpovede podľa </a:t>
            </a:r>
            <a:r>
              <a:rPr lang="sk-SK" sz="1400" dirty="0" err="1">
                <a:solidFill>
                  <a:srgbClr val="92D050"/>
                </a:solidFill>
              </a:rPr>
              <a:t>sociodemografických</a:t>
            </a:r>
            <a:r>
              <a:rPr lang="sk-SK" sz="1400" dirty="0">
                <a:solidFill>
                  <a:srgbClr val="92D050"/>
                </a:solidFill>
              </a:rPr>
              <a:t> kategórií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D39A6E3B-C0E6-8DCF-669D-76D95ECD02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08277"/>
            <a:ext cx="9750868" cy="400110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000" dirty="0">
                <a:solidFill>
                  <a:srgbClr val="007C85"/>
                </a:solidFill>
              </a:rPr>
              <a:t>6. HODNOTENIE PRIEBEHU VÝSTAVBY PREDĹŽENEJ ELEKTRIČKOVEJ TRATI V PETRŽALKE</a:t>
            </a: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AC5E2F94-96BF-426F-BBBB-885B5CC8DC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5858456"/>
              </p:ext>
            </p:extLst>
          </p:nvPr>
        </p:nvGraphicFramePr>
        <p:xfrm>
          <a:off x="1234836" y="1714584"/>
          <a:ext cx="9736598" cy="4277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1440474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EE8EB-A864-7741-2ADF-39382119F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>
            <a:extLst>
              <a:ext uri="{FF2B5EF4-FFF2-40B4-BE49-F238E27FC236}">
                <a16:creationId xmlns:a16="http://schemas.microsoft.com/office/drawing/2014/main" id="{9087E7C2-0FB2-212E-2967-2E19D27EABE2}"/>
              </a:ext>
            </a:extLst>
          </p:cNvPr>
          <p:cNvSpPr/>
          <p:nvPr/>
        </p:nvSpPr>
        <p:spPr>
          <a:xfrm>
            <a:off x="1220566" y="1696993"/>
            <a:ext cx="9750868" cy="429474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0EF1A410-4B56-6C2B-EB80-1281715FB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47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054FF1E9-0E0F-39FB-B88F-09941A8C2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4836" y="579470"/>
            <a:ext cx="9750868" cy="1046440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600" dirty="0">
                <a:solidFill>
                  <a:srgbClr val="F6E0C0"/>
                </a:solidFill>
              </a:rPr>
              <a:t>Bratislavský magistrát už niekoľko rokov realizuje projekt výstavby </a:t>
            </a:r>
            <a:r>
              <a:rPr lang="sk-SK" sz="1600" u="sng" dirty="0">
                <a:solidFill>
                  <a:srgbClr val="F6E0C0"/>
                </a:solidFill>
              </a:rPr>
              <a:t>PREDĹŽENEJ </a:t>
            </a:r>
            <a:r>
              <a:rPr lang="sk-SK" sz="1600" dirty="0">
                <a:solidFill>
                  <a:srgbClr val="F6E0C0"/>
                </a:solidFill>
              </a:rPr>
              <a:t> električkovej trate. Prevádzka električiek bola spustená v júli minulého roka, no na dokončení celej stavby magistrát ďalej pracuje. </a:t>
            </a:r>
          </a:p>
          <a:p>
            <a:pPr lvl="0"/>
            <a:r>
              <a:rPr lang="sk-SK" sz="1600" dirty="0">
                <a:solidFill>
                  <a:srgbClr val="F6E0C0"/>
                </a:solidFill>
              </a:rPr>
              <a:t>Ako hodnotíte priebeh výstavby </a:t>
            </a:r>
            <a:r>
              <a:rPr lang="sk-SK" sz="1600" u="sng" dirty="0">
                <a:solidFill>
                  <a:srgbClr val="F6E0C0"/>
                </a:solidFill>
              </a:rPr>
              <a:t>predĺženej</a:t>
            </a:r>
            <a:r>
              <a:rPr lang="sk-SK" sz="1600" dirty="0">
                <a:solidFill>
                  <a:srgbClr val="F6E0C0"/>
                </a:solidFill>
              </a:rPr>
              <a:t> električkovej trate v Petržalke? </a:t>
            </a:r>
            <a:endParaRPr lang="sk-SK" sz="1600" dirty="0">
              <a:solidFill>
                <a:srgbClr val="F6E0C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sk-SK" sz="1400" dirty="0">
                <a:solidFill>
                  <a:srgbClr val="FFC000"/>
                </a:solidFill>
              </a:rPr>
              <a:t>Odpovede podľa miestnych častí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3815F8A4-600B-6F15-A064-6A57ED7BD6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08277"/>
            <a:ext cx="9750868" cy="400110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000" dirty="0">
                <a:solidFill>
                  <a:srgbClr val="007C85"/>
                </a:solidFill>
              </a:rPr>
              <a:t>6. HODNOTENIE PRIEBEHU VÝSTAVBY PREDĹŽENEJ ELEKTRIČKOVEJ TRATI V PETRŽALKE</a:t>
            </a: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CB6C2191-17D6-42FC-AC2A-C8174B07A4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4434196"/>
              </p:ext>
            </p:extLst>
          </p:nvPr>
        </p:nvGraphicFramePr>
        <p:xfrm>
          <a:off x="1234836" y="1696993"/>
          <a:ext cx="9736598" cy="4294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0716414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BB805A-9E74-0512-2564-BF19A38F5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F3B6F694-6DB7-549E-A0FB-EEBDB9D7E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48</a:t>
            </a:fld>
            <a:endParaRPr lang="sk-SK" noProof="0" dirty="0"/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4129E394-C15B-F531-395E-94636D5DEFDB}"/>
              </a:ext>
            </a:extLst>
          </p:cNvPr>
          <p:cNvSpPr/>
          <p:nvPr/>
        </p:nvSpPr>
        <p:spPr>
          <a:xfrm>
            <a:off x="1220566" y="1063861"/>
            <a:ext cx="9750868" cy="4851867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787A0C95-1CE0-5A4C-2E0B-18D469BBDF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400" noProof="0" dirty="0">
                <a:solidFill>
                  <a:srgbClr val="007C85"/>
                </a:solidFill>
              </a:rPr>
              <a:t>ZHRNUTIE</a:t>
            </a:r>
            <a:endParaRPr lang="sk-SK" sz="4000" noProof="0" dirty="0">
              <a:solidFill>
                <a:srgbClr val="007C85"/>
              </a:solidFill>
            </a:endParaRPr>
          </a:p>
        </p:txBody>
      </p:sp>
      <p:sp>
        <p:nvSpPr>
          <p:cNvPr id="6" name="TextBox 10240">
            <a:extLst>
              <a:ext uri="{FF2B5EF4-FFF2-40B4-BE49-F238E27FC236}">
                <a16:creationId xmlns:a16="http://schemas.microsoft.com/office/drawing/2014/main" id="{83FCE4E6-A280-8B89-30D6-A2425F7B9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6207" y="641347"/>
            <a:ext cx="9750868" cy="369332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800" dirty="0">
                <a:solidFill>
                  <a:srgbClr val="F6E0C0"/>
                </a:solidFill>
              </a:rPr>
              <a:t>6. HODNOTENIE PRIEBEHU VÝSTAVBY PREDĹŽENEJ ELEKTRIČKOVEJ TRATI V PETRŽALKE</a:t>
            </a:r>
            <a:endParaRPr lang="sk-SK" sz="4800" dirty="0">
              <a:solidFill>
                <a:srgbClr val="F6E0C0"/>
              </a:solidFill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12C88690-839E-F83F-EBA6-ACFF8DA59900}"/>
              </a:ext>
            </a:extLst>
          </p:cNvPr>
          <p:cNvSpPr txBox="1"/>
          <p:nvPr/>
        </p:nvSpPr>
        <p:spPr>
          <a:xfrm>
            <a:off x="1940767" y="1399592"/>
            <a:ext cx="130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noProof="0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FD91F3D3-6DEA-BE65-DDE3-B699E45C8575}"/>
              </a:ext>
            </a:extLst>
          </p:cNvPr>
          <p:cNvSpPr txBox="1"/>
          <p:nvPr/>
        </p:nvSpPr>
        <p:spPr>
          <a:xfrm>
            <a:off x="1220565" y="1083689"/>
            <a:ext cx="9648231" cy="4815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sk-SK" sz="1600" noProof="0" dirty="0">
                <a:effectLst/>
                <a:ea typeface="Calibri" panose="020F0502020204030204" pitchFamily="34" charset="0"/>
              </a:rPr>
              <a:t>Respondenti mali odpovedať na otázku: </a:t>
            </a:r>
            <a:r>
              <a:rPr lang="sk-SK" sz="1600" i="1" noProof="0" dirty="0">
                <a:effectLst/>
                <a:ea typeface="Calibri" panose="020F0502020204030204" pitchFamily="34" charset="0"/>
              </a:rPr>
              <a:t>„</a:t>
            </a:r>
            <a:r>
              <a:rPr lang="sk-SK" sz="1600" i="1" dirty="0"/>
              <a:t>Bratislavský magistrát už niekoľko rokov realizuje projekt výstavby </a:t>
            </a:r>
            <a:r>
              <a:rPr lang="sk-SK" sz="1600" i="1" u="sng" dirty="0"/>
              <a:t>PREDĹŽENEJ</a:t>
            </a:r>
            <a:r>
              <a:rPr lang="sk-SK" sz="1600" i="1" dirty="0"/>
              <a:t> električkovej trate. Prevádzka električiek bola spustená v júli minulého roka, no na dokončení celej stavby magistrát ďalej pracuje. Ako hodnotíte priebeh výstavby </a:t>
            </a:r>
            <a:r>
              <a:rPr lang="sk-SK" sz="1600" i="1" u="sng" dirty="0"/>
              <a:t>predĺženej</a:t>
            </a:r>
            <a:r>
              <a:rPr lang="sk-SK" sz="1600" i="1" dirty="0"/>
              <a:t> električkovej trate v Petržalke? Prečítam vám možnosti:“</a:t>
            </a:r>
            <a:endParaRPr lang="sk-SK" sz="1600" noProof="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dirty="0">
                <a:ea typeface="Arial" panose="020B0604020202020204" pitchFamily="34" charset="0"/>
              </a:rPr>
              <a:t>14 % hodnotí priebeh </a:t>
            </a:r>
            <a:r>
              <a:rPr lang="sk-SK" sz="1600" u="sng" dirty="0">
                <a:ea typeface="Arial" panose="020B0604020202020204" pitchFamily="34" charset="0"/>
              </a:rPr>
              <a:t>veľmi pozitívne.</a:t>
            </a:r>
          </a:p>
          <a:p>
            <a:pPr lvl="0" algn="just"/>
            <a:r>
              <a:rPr lang="sk-SK" sz="1600" dirty="0">
                <a:solidFill>
                  <a:srgbClr val="0070C0"/>
                </a:solidFill>
                <a:ea typeface="Arial" panose="020B0604020202020204" pitchFamily="34" charset="0"/>
              </a:rPr>
              <a:t>	Mierne nadpriemerne u VŠ vzdelaných a nadpriemerne v MČ Dvory.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noProof="0" dirty="0">
                <a:effectLst/>
                <a:ea typeface="Arial" panose="020B0604020202020204" pitchFamily="34" charset="0"/>
              </a:rPr>
              <a:t>45,7 </a:t>
            </a:r>
            <a:r>
              <a:rPr lang="sk-SK" sz="1600" dirty="0">
                <a:ea typeface="Arial" panose="020B0604020202020204" pitchFamily="34" charset="0"/>
              </a:rPr>
              <a:t>% to vidí ako </a:t>
            </a:r>
            <a:r>
              <a:rPr lang="sk-SK" sz="1600" u="sng" dirty="0">
                <a:ea typeface="Arial" panose="020B0604020202020204" pitchFamily="34" charset="0"/>
              </a:rPr>
              <a:t>skôr pozitívne.</a:t>
            </a:r>
          </a:p>
          <a:p>
            <a:pPr algn="just"/>
            <a:r>
              <a:rPr lang="sk-SK" sz="1600" dirty="0">
                <a:solidFill>
                  <a:srgbClr val="0070C0"/>
                </a:solidFill>
                <a:ea typeface="Arial" panose="020B0604020202020204" pitchFamily="34" charset="0"/>
              </a:rPr>
              <a:t>	Nadpriemerne u 18-33-ročných a v MČ Háje.</a:t>
            </a:r>
            <a:endParaRPr lang="sk-SK" sz="1600" u="sng" dirty="0">
              <a:ea typeface="Arial" panose="020B060402020202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noProof="0" dirty="0">
                <a:effectLst/>
                <a:ea typeface="Arial" panose="020B0604020202020204" pitchFamily="34" charset="0"/>
              </a:rPr>
              <a:t>26,2 % vníma priebeh výstavy </a:t>
            </a:r>
            <a:r>
              <a:rPr lang="sk-SK" sz="1600" u="sng" noProof="0" dirty="0">
                <a:effectLst/>
                <a:ea typeface="Arial" panose="020B0604020202020204" pitchFamily="34" charset="0"/>
              </a:rPr>
              <a:t>skôr negatívne.</a:t>
            </a:r>
          </a:p>
          <a:p>
            <a:pPr algn="just"/>
            <a:r>
              <a:rPr lang="sk-SK" sz="1600" dirty="0">
                <a:solidFill>
                  <a:srgbClr val="0070C0"/>
                </a:solidFill>
                <a:ea typeface="Arial" panose="020B0604020202020204" pitchFamily="34" charset="0"/>
              </a:rPr>
              <a:t>	Nadpriemerne v Nových častiach Petržalky.</a:t>
            </a:r>
            <a:endParaRPr lang="sk-SK" sz="1600" u="sng" noProof="0" dirty="0">
              <a:effectLst/>
              <a:ea typeface="Arial" panose="020B060402020202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dirty="0">
                <a:ea typeface="Arial" panose="020B0604020202020204" pitchFamily="34" charset="0"/>
              </a:rPr>
              <a:t>8,4 % zas </a:t>
            </a:r>
            <a:r>
              <a:rPr lang="sk-SK" sz="1600" u="sng" dirty="0">
                <a:ea typeface="Arial" panose="020B0604020202020204" pitchFamily="34" charset="0"/>
              </a:rPr>
              <a:t>veľmi negatívne</a:t>
            </a:r>
            <a:r>
              <a:rPr lang="sk-SK" sz="1600" dirty="0">
                <a:ea typeface="Arial" panose="020B0604020202020204" pitchFamily="34" charset="0"/>
              </a:rPr>
              <a:t>.</a:t>
            </a:r>
          </a:p>
          <a:p>
            <a:pPr lvl="0" algn="just"/>
            <a:r>
              <a:rPr lang="sk-SK" sz="1600" dirty="0">
                <a:solidFill>
                  <a:srgbClr val="0070C0"/>
                </a:solidFill>
                <a:ea typeface="Arial" panose="020B0604020202020204" pitchFamily="34" charset="0"/>
              </a:rPr>
              <a:t>	Výrazne nadpriemerne u 65- a viacročných, nadpriemerne v MČ Dvory a Lúky.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noProof="0" dirty="0">
                <a:effectLst/>
                <a:ea typeface="Arial" panose="020B0604020202020204" pitchFamily="34" charset="0"/>
              </a:rPr>
              <a:t>4,9 % opýtaných sa nevie vyjadriť, </a:t>
            </a:r>
            <a:r>
              <a:rPr lang="sk-SK" sz="1600" u="sng" noProof="0" dirty="0">
                <a:effectLst/>
                <a:ea typeface="Arial" panose="020B0604020202020204" pitchFamily="34" charset="0"/>
              </a:rPr>
              <a:t>je im to jedno</a:t>
            </a:r>
            <a:r>
              <a:rPr lang="sk-SK" sz="1600" noProof="0" dirty="0">
                <a:effectLst/>
                <a:ea typeface="Arial" panose="020B0604020202020204" pitchFamily="34" charset="0"/>
              </a:rPr>
              <a:t>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dirty="0">
                <a:ea typeface="Arial" panose="020B0604020202020204" pitchFamily="34" charset="0"/>
              </a:rPr>
              <a:t>0,8 % respondentov na otázku nevedelo alebo nechcelo odpovedať.</a:t>
            </a:r>
            <a:endParaRPr lang="sk-SK" sz="1600" noProof="0" dirty="0">
              <a:effectLst/>
              <a:ea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</a:pPr>
            <a:endParaRPr lang="sk-SK" sz="1600" b="1" noProof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CF17AFB3-79FA-5E8B-6AD3-C2C2230D6034}"/>
              </a:ext>
            </a:extLst>
          </p:cNvPr>
          <p:cNvSpPr txBox="1"/>
          <p:nvPr/>
        </p:nvSpPr>
        <p:spPr>
          <a:xfrm>
            <a:off x="8001000" y="2306114"/>
            <a:ext cx="3799117" cy="923330"/>
          </a:xfrm>
          <a:prstGeom prst="rect">
            <a:avLst/>
          </a:prstGeom>
          <a:solidFill>
            <a:srgbClr val="CCFF33"/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b="1" dirty="0"/>
              <a:t>6 z 10 </a:t>
            </a:r>
            <a:r>
              <a:rPr lang="sk-SK" dirty="0"/>
              <a:t>Petržalčanov hodnotí priebeh výstavby predĺženej električkovej trate v Petržalke </a:t>
            </a:r>
            <a:r>
              <a:rPr lang="sk-SK" b="1" dirty="0"/>
              <a:t>pozitívne</a:t>
            </a:r>
            <a:r>
              <a:rPr lang="sk-SK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029857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C82F2-6B62-D083-B9F3-5038C055F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9AD59D4E-ACC3-D8A1-095D-F18389EE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49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FE8D716A-78E2-7DC2-800D-692244EB2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2615" y="2474139"/>
            <a:ext cx="9750868" cy="1077218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3200" noProof="0" dirty="0">
                <a:solidFill>
                  <a:srgbClr val="007C85"/>
                </a:solidFill>
              </a:rPr>
              <a:t>7. DOPRAVNÉ OBMEDZENIA A ZNÍŽENÝ KOMFORT SPOJENÝ S VÝSTAVBOU ELEKTRIČKOVEJ TRATE</a:t>
            </a:r>
            <a:endParaRPr lang="sk-SK" sz="4800" noProof="0" dirty="0">
              <a:solidFill>
                <a:srgbClr val="007C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443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2297EE-446C-394C-F1A5-7943BB69B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D56E2945-A113-00D1-E90D-70AF827A3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5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64C3DE85-7715-C5EC-AD1E-519E49D41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2967335"/>
            <a:ext cx="9750868" cy="830997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dirty="0">
                <a:solidFill>
                  <a:srgbClr val="F6E0C0"/>
                </a:solidFill>
              </a:rPr>
              <a:t>S ktorými problémami v Petržalke ste v poslednom čase </a:t>
            </a:r>
            <a:r>
              <a:rPr lang="sk-SK" u="sng" dirty="0">
                <a:solidFill>
                  <a:srgbClr val="F6E0C0"/>
                </a:solidFill>
              </a:rPr>
              <a:t>najmenej spokojný</a:t>
            </a:r>
            <a:r>
              <a:rPr lang="sk-SK" dirty="0">
                <a:solidFill>
                  <a:srgbClr val="F6E0C0"/>
                </a:solidFill>
              </a:rPr>
              <a:t>/á? Ktoré problémy by sa mali riešiť?</a:t>
            </a:r>
          </a:p>
        </p:txBody>
      </p:sp>
      <p:sp>
        <p:nvSpPr>
          <p:cNvPr id="5" name="TextBox 10240">
            <a:extLst>
              <a:ext uri="{FF2B5EF4-FFF2-40B4-BE49-F238E27FC236}">
                <a16:creationId xmlns:a16="http://schemas.microsoft.com/office/drawing/2014/main" id="{CDC5226D-A370-E45D-B9F3-B4472F792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25516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007C85"/>
                </a:solidFill>
              </a:rPr>
              <a:t>1. NESPOKOJNOSŤ S RIEŠENÍM PROBLÉMOV</a:t>
            </a:r>
            <a:endParaRPr lang="sk-SK" sz="4000" dirty="0">
              <a:solidFill>
                <a:srgbClr val="007C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45596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C1935-9674-B735-E55E-E753BD2A3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7972804C-3B63-A125-602C-EFCC9CC37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50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A696B51A-B834-BF35-9579-48DB3E4FC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2967335"/>
            <a:ext cx="9750868" cy="1200329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F6E0C0"/>
                </a:solidFill>
              </a:rPr>
              <a:t>Považujete dočasné dopravné obmedzenia a znížený komfort života, spojený s výstavbou električkovej trate v Petržalke, za primerané, či neprimerané? Prečítam vám možnosti:</a:t>
            </a:r>
          </a:p>
        </p:txBody>
      </p:sp>
      <p:sp>
        <p:nvSpPr>
          <p:cNvPr id="5" name="TextBox 10240">
            <a:extLst>
              <a:ext uri="{FF2B5EF4-FFF2-40B4-BE49-F238E27FC236}">
                <a16:creationId xmlns:a16="http://schemas.microsoft.com/office/drawing/2014/main" id="{2852FD27-5CCA-146A-8515-963CA3589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6590" y="236498"/>
            <a:ext cx="9750868" cy="369332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800" dirty="0">
                <a:solidFill>
                  <a:srgbClr val="007C85"/>
                </a:solidFill>
              </a:rPr>
              <a:t>7. DOPRAVNÉ OBMEDZENIA A ZNÍŽENÝ KOMFORT SPOJENÝ S VÝSTAVBOU ELEKTRIČKOVEJ TRATE</a:t>
            </a:r>
          </a:p>
        </p:txBody>
      </p:sp>
    </p:spTree>
    <p:extLst>
      <p:ext uri="{BB962C8B-B14F-4D97-AF65-F5344CB8AC3E}">
        <p14:creationId xmlns:p14="http://schemas.microsoft.com/office/powerpoint/2010/main" val="415995736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036A06-B4E4-EAB4-CD75-124026EB2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>
            <a:extLst>
              <a:ext uri="{FF2B5EF4-FFF2-40B4-BE49-F238E27FC236}">
                <a16:creationId xmlns:a16="http://schemas.microsoft.com/office/drawing/2014/main" id="{2DE1EE96-2AE5-DAE8-1394-D3A8F5EA09E7}"/>
              </a:ext>
            </a:extLst>
          </p:cNvPr>
          <p:cNvSpPr/>
          <p:nvPr/>
        </p:nvSpPr>
        <p:spPr>
          <a:xfrm>
            <a:off x="1220566" y="1467916"/>
            <a:ext cx="9750868" cy="4523825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D4893E18-4288-EB04-81BC-AF7D1BE77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51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24C60CBA-F1ED-1DFF-D854-F5D121214C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4836" y="572653"/>
            <a:ext cx="9750868" cy="800219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600" dirty="0">
                <a:solidFill>
                  <a:srgbClr val="F6E0C0"/>
                </a:solidFill>
              </a:rPr>
              <a:t>Považujete dočasné dopravné obmedzenia a znížený komfort života, spojený s výstavbou električkovej trate v Petržalke, za primerané, či neprimerané? Prečítam vám možnosti:</a:t>
            </a:r>
          </a:p>
          <a:p>
            <a:pPr lvl="0"/>
            <a:r>
              <a:rPr lang="sk-SK" sz="1400" noProof="0" dirty="0">
                <a:solidFill>
                  <a:srgbClr val="92D050"/>
                </a:solidFill>
              </a:rPr>
              <a:t>Odpovede všetkých respondentov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57986FEF-E0D7-2447-09E3-645342E4A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08277"/>
            <a:ext cx="9750868" cy="369332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800" dirty="0">
                <a:solidFill>
                  <a:srgbClr val="007C85"/>
                </a:solidFill>
              </a:rPr>
              <a:t>7. DOPRAVNÉ OBMEDZENIA A ZNÍŽENÝ KOMFORT SPOJENÝ S VÝSTAVBOU ELEKTRIČKOVEJ TRATE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ABD3CF23-7643-5ADE-8784-16CA3122CA23}"/>
              </a:ext>
            </a:extLst>
          </p:cNvPr>
          <p:cNvSpPr txBox="1"/>
          <p:nvPr/>
        </p:nvSpPr>
        <p:spPr>
          <a:xfrm>
            <a:off x="120578" y="1863876"/>
            <a:ext cx="1079142" cy="369332"/>
          </a:xfrm>
          <a:prstGeom prst="rect">
            <a:avLst/>
          </a:prstGeom>
          <a:solidFill>
            <a:srgbClr val="007C85"/>
          </a:solidFill>
          <a:ln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sk-SK" b="1" noProof="0" dirty="0">
                <a:solidFill>
                  <a:srgbClr val="F6E0C0"/>
                </a:solidFill>
              </a:rPr>
              <a:t>N = 1 000</a:t>
            </a:r>
          </a:p>
        </p:txBody>
      </p:sp>
      <p:sp>
        <p:nvSpPr>
          <p:cNvPr id="6" name="Obdĺžnik: zaoblené rohy 5">
            <a:extLst>
              <a:ext uri="{FF2B5EF4-FFF2-40B4-BE49-F238E27FC236}">
                <a16:creationId xmlns:a16="http://schemas.microsoft.com/office/drawing/2014/main" id="{B9D7C95C-0333-27F8-DA28-C366902DC533}"/>
              </a:ext>
            </a:extLst>
          </p:cNvPr>
          <p:cNvSpPr/>
          <p:nvPr/>
        </p:nvSpPr>
        <p:spPr>
          <a:xfrm>
            <a:off x="9938413" y="4848741"/>
            <a:ext cx="2094582" cy="762000"/>
          </a:xfrm>
          <a:prstGeom prst="roundRect">
            <a:avLst/>
          </a:prstGeom>
          <a:ln w="41275">
            <a:solidFill>
              <a:srgbClr val="FFC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400" noProof="0" dirty="0"/>
              <a:t>Hodnoty sú zobrazované zaokrúhlené na jedno desatinné miesto.</a:t>
            </a: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EB18A511-9A8D-D6A5-DB2D-327A4662CD3E}"/>
              </a:ext>
            </a:extLst>
          </p:cNvPr>
          <p:cNvSpPr txBox="1"/>
          <p:nvPr/>
        </p:nvSpPr>
        <p:spPr>
          <a:xfrm>
            <a:off x="9938413" y="2967275"/>
            <a:ext cx="2094582" cy="1600438"/>
          </a:xfrm>
          <a:prstGeom prst="rect">
            <a:avLst/>
          </a:prstGeom>
          <a:solidFill>
            <a:schemeClr val="bg1"/>
          </a:solidFill>
          <a:ln w="28575"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sk-SK" sz="1400" b="1" i="1" noProof="0" dirty="0">
                <a:solidFill>
                  <a:srgbClr val="007C85"/>
                </a:solidFill>
              </a:rPr>
              <a:t>Respondent si mohol vybrať odpoveď z vopred preddefinovanej škály odpovedí.</a:t>
            </a:r>
          </a:p>
          <a:p>
            <a:endParaRPr lang="sk-SK" sz="1400" b="1" i="1" noProof="0" dirty="0">
              <a:solidFill>
                <a:srgbClr val="007C85"/>
              </a:solidFill>
            </a:endParaRPr>
          </a:p>
          <a:p>
            <a:r>
              <a:rPr lang="sk-SK" sz="1400" b="1" i="1" noProof="0" dirty="0">
                <a:solidFill>
                  <a:srgbClr val="007C85"/>
                </a:solidFill>
              </a:rPr>
              <a:t>Možnosť len jednej odpovede.</a:t>
            </a: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27955528-B057-426E-A9DD-F4E2B841D3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6642665"/>
              </p:ext>
            </p:extLst>
          </p:nvPr>
        </p:nvGraphicFramePr>
        <p:xfrm>
          <a:off x="1220566" y="1467915"/>
          <a:ext cx="9750868" cy="4523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BlokTextu 1">
            <a:extLst>
              <a:ext uri="{FF2B5EF4-FFF2-40B4-BE49-F238E27FC236}">
                <a16:creationId xmlns:a16="http://schemas.microsoft.com/office/drawing/2014/main" id="{1C6D41F6-0A7D-C61F-951A-73A89DB799C3}"/>
              </a:ext>
            </a:extLst>
          </p:cNvPr>
          <p:cNvSpPr txBox="1"/>
          <p:nvPr/>
        </p:nvSpPr>
        <p:spPr>
          <a:xfrm>
            <a:off x="7927313" y="1817321"/>
            <a:ext cx="1859782" cy="775253"/>
          </a:xfrm>
          <a:prstGeom prst="rect">
            <a:avLst/>
          </a:prstGeom>
          <a:solidFill>
            <a:srgbClr val="00B050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sz="2000" b="1" kern="1200" dirty="0"/>
              <a:t>62,3 %</a:t>
            </a:r>
          </a:p>
          <a:p>
            <a:pPr algn="ctr"/>
            <a:r>
              <a:rPr lang="sk-SK" sz="2000" b="1" kern="1200" dirty="0"/>
              <a:t>PRIMERANÉ</a:t>
            </a:r>
            <a:endParaRPr lang="en-GB" sz="2000" b="1" kern="1200" dirty="0"/>
          </a:p>
        </p:txBody>
      </p:sp>
      <p:sp>
        <p:nvSpPr>
          <p:cNvPr id="11" name="BlokTextu 1">
            <a:extLst>
              <a:ext uri="{FF2B5EF4-FFF2-40B4-BE49-F238E27FC236}">
                <a16:creationId xmlns:a16="http://schemas.microsoft.com/office/drawing/2014/main" id="{1F658949-2F9B-DD9C-3126-9B4EB05453AB}"/>
              </a:ext>
            </a:extLst>
          </p:cNvPr>
          <p:cNvSpPr txBox="1"/>
          <p:nvPr/>
        </p:nvSpPr>
        <p:spPr>
          <a:xfrm>
            <a:off x="1969478" y="1853828"/>
            <a:ext cx="1786406" cy="775253"/>
          </a:xfrm>
          <a:prstGeom prst="rect">
            <a:avLst/>
          </a:prstGeom>
          <a:solidFill>
            <a:srgbClr val="FF0000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sz="2000" b="1" kern="1200" dirty="0">
                <a:solidFill>
                  <a:schemeClr val="bg1"/>
                </a:solidFill>
              </a:rPr>
              <a:t>32,7 %</a:t>
            </a:r>
          </a:p>
          <a:p>
            <a:pPr algn="ctr"/>
            <a:r>
              <a:rPr lang="sk-SK" sz="2000" b="1" kern="1200" dirty="0">
                <a:solidFill>
                  <a:schemeClr val="bg1"/>
                </a:solidFill>
              </a:rPr>
              <a:t>NEPRIMERANÉ</a:t>
            </a:r>
            <a:endParaRPr lang="en-GB" sz="2000" b="1" kern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23626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4C506-0322-C741-36EE-B7BB1E3D72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>
            <a:extLst>
              <a:ext uri="{FF2B5EF4-FFF2-40B4-BE49-F238E27FC236}">
                <a16:creationId xmlns:a16="http://schemas.microsoft.com/office/drawing/2014/main" id="{5FEF9939-B657-9FB4-2FE2-AB091F156A5A}"/>
              </a:ext>
            </a:extLst>
          </p:cNvPr>
          <p:cNvSpPr/>
          <p:nvPr/>
        </p:nvSpPr>
        <p:spPr>
          <a:xfrm>
            <a:off x="1220566" y="1483924"/>
            <a:ext cx="9750868" cy="4507817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D686F3C8-EE0F-2421-B783-75AAE168A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52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2946DC9A-C1D4-0B69-F97D-676C3708B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580657"/>
            <a:ext cx="9750868" cy="800219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600" dirty="0">
                <a:solidFill>
                  <a:srgbClr val="F6E0C0"/>
                </a:solidFill>
              </a:rPr>
              <a:t>Považujete dočasné dopravné obmedzenia a znížený komfort života, spojený s výstavbou električkovej trate v Petržalke, za primerané, či neprimerané? Prečítam vám možnosti:</a:t>
            </a:r>
          </a:p>
          <a:p>
            <a:r>
              <a:rPr lang="sk-SK" sz="1400" dirty="0">
                <a:solidFill>
                  <a:srgbClr val="92D050"/>
                </a:solidFill>
              </a:rPr>
              <a:t>Odpovede podľa </a:t>
            </a:r>
            <a:r>
              <a:rPr lang="sk-SK" sz="1400" dirty="0" err="1">
                <a:solidFill>
                  <a:srgbClr val="92D050"/>
                </a:solidFill>
              </a:rPr>
              <a:t>sociodemografických</a:t>
            </a:r>
            <a:r>
              <a:rPr lang="sk-SK" sz="1400" dirty="0">
                <a:solidFill>
                  <a:srgbClr val="92D050"/>
                </a:solidFill>
              </a:rPr>
              <a:t> kategórií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E6E7DD72-937A-CCBE-A58A-973924CF1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08277"/>
            <a:ext cx="9750868" cy="369332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800" dirty="0">
                <a:solidFill>
                  <a:srgbClr val="007C85"/>
                </a:solidFill>
              </a:rPr>
              <a:t>7. DOPRAVNÉ OBMEDZENIA A ZNÍŽENÝ KOMFORT SPOJENÝ S VÝSTAVBOU ELEKTRIČKOVEJ TRATE</a:t>
            </a: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A07AF1AB-C81D-4D7A-99BC-1B12366EA7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6273958"/>
              </p:ext>
            </p:extLst>
          </p:nvPr>
        </p:nvGraphicFramePr>
        <p:xfrm>
          <a:off x="1220566" y="1483924"/>
          <a:ext cx="9750868" cy="4507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7268320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1B55B-84D3-2225-E0DC-E6B273888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>
            <a:extLst>
              <a:ext uri="{FF2B5EF4-FFF2-40B4-BE49-F238E27FC236}">
                <a16:creationId xmlns:a16="http://schemas.microsoft.com/office/drawing/2014/main" id="{EE9C304C-453E-DE9F-C21F-77E30FC46908}"/>
              </a:ext>
            </a:extLst>
          </p:cNvPr>
          <p:cNvSpPr/>
          <p:nvPr/>
        </p:nvSpPr>
        <p:spPr>
          <a:xfrm>
            <a:off x="1220566" y="1471008"/>
            <a:ext cx="9750868" cy="4520733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0BE5113C-A05A-CDE3-77C6-E2BFCFB36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53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7E5FADD2-8760-F1EB-D7DC-AF169F27DD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4836" y="574199"/>
            <a:ext cx="9750868" cy="800219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600" dirty="0">
                <a:solidFill>
                  <a:srgbClr val="F6E0C0"/>
                </a:solidFill>
              </a:rPr>
              <a:t>Považujete dočasné dopravné obmedzenia a znížený komfort života, spojený s výstavbou električkovej trate v Petržalke, za primerané, či neprimerané? Prečítam vám možnosti:</a:t>
            </a:r>
          </a:p>
          <a:p>
            <a:r>
              <a:rPr lang="sk-SK" sz="1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Odpovede podľa miestnych častí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34575606-2B78-8851-2B87-E7CD61710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08277"/>
            <a:ext cx="9750868" cy="369332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800" dirty="0">
                <a:solidFill>
                  <a:srgbClr val="007C85"/>
                </a:solidFill>
              </a:rPr>
              <a:t>7. DOPRAVNÉ OBMEDZENIA A ZNÍŽENÝ KOMFORT SPOJENÝ S VÝSTAVBOU ELEKTRIČKOVEJ TRATE</a:t>
            </a: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B75BBAAC-1E2F-4E83-AC96-9FCE51A398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7691828"/>
              </p:ext>
            </p:extLst>
          </p:nvPr>
        </p:nvGraphicFramePr>
        <p:xfrm>
          <a:off x="1234836" y="1471007"/>
          <a:ext cx="9750868" cy="4520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6730946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B1C04A-1474-74B7-0936-A45FA1E16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86E5AC82-B80F-C2A9-27CE-7A4C51366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54</a:t>
            </a:fld>
            <a:endParaRPr lang="sk-SK" noProof="0" dirty="0"/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E5A07F15-DF1C-1B8E-6767-296430A2B9EF}"/>
              </a:ext>
            </a:extLst>
          </p:cNvPr>
          <p:cNvSpPr/>
          <p:nvPr/>
        </p:nvSpPr>
        <p:spPr>
          <a:xfrm>
            <a:off x="1220566" y="1063861"/>
            <a:ext cx="9750868" cy="4851867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104CAFEC-48B9-FCCB-904E-C7239559E5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400" noProof="0" dirty="0">
                <a:solidFill>
                  <a:srgbClr val="007C85"/>
                </a:solidFill>
              </a:rPr>
              <a:t>ZHRNUTIE</a:t>
            </a:r>
            <a:endParaRPr lang="sk-SK" sz="4000" noProof="0" dirty="0">
              <a:solidFill>
                <a:srgbClr val="007C85"/>
              </a:solidFill>
            </a:endParaRPr>
          </a:p>
        </p:txBody>
      </p:sp>
      <p:sp>
        <p:nvSpPr>
          <p:cNvPr id="6" name="TextBox 10240">
            <a:extLst>
              <a:ext uri="{FF2B5EF4-FFF2-40B4-BE49-F238E27FC236}">
                <a16:creationId xmlns:a16="http://schemas.microsoft.com/office/drawing/2014/main" id="{343E85FC-0C71-E871-0AF7-FB54BF3243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6207" y="641347"/>
            <a:ext cx="9750868" cy="369332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800" dirty="0">
                <a:solidFill>
                  <a:srgbClr val="F6E0C0"/>
                </a:solidFill>
              </a:rPr>
              <a:t>7. DOPRAVNÉ OBMEDZENIA A ZNÍŽENÝ KOMFORT SPOJENÝ S VÝSTAVBOU ELEKTRIČKOVEJ TRATE</a:t>
            </a:r>
            <a:endParaRPr lang="sk-SK" sz="4800" dirty="0">
              <a:solidFill>
                <a:srgbClr val="F6E0C0"/>
              </a:solidFill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CE65F1F9-1E87-1D2F-4BDE-70F000D27ECB}"/>
              </a:ext>
            </a:extLst>
          </p:cNvPr>
          <p:cNvSpPr txBox="1"/>
          <p:nvPr/>
        </p:nvSpPr>
        <p:spPr>
          <a:xfrm>
            <a:off x="1940767" y="1399592"/>
            <a:ext cx="130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noProof="0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84F0D5C9-23A9-A649-A71F-05ED7213F347}"/>
              </a:ext>
            </a:extLst>
          </p:cNvPr>
          <p:cNvSpPr txBox="1"/>
          <p:nvPr/>
        </p:nvSpPr>
        <p:spPr>
          <a:xfrm>
            <a:off x="1220566" y="1083689"/>
            <a:ext cx="9648231" cy="4313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sk-SK" sz="1600" kern="0" noProof="0" dirty="0">
                <a:effectLst/>
                <a:ea typeface="Calibri" panose="020F0502020204030204" pitchFamily="34" charset="0"/>
              </a:rPr>
              <a:t>Respondenti mali odpovedať na otázku: </a:t>
            </a:r>
            <a:r>
              <a:rPr lang="sk-SK" sz="1600" i="1" kern="0" noProof="0" dirty="0">
                <a:effectLst/>
                <a:ea typeface="Calibri" panose="020F0502020204030204" pitchFamily="34" charset="0"/>
              </a:rPr>
              <a:t>„</a:t>
            </a:r>
            <a:r>
              <a:rPr lang="sk-SK" sz="1600" i="1" dirty="0"/>
              <a:t>Považujete dočasné dopravné obmedzenia a znížený komfort života, spojený s výstavbou električkovej trate v Petržalke, za primerané, či neprimerané? Prečítam vám možnosti.“</a:t>
            </a:r>
            <a:endParaRPr lang="sk-SK" sz="1600" b="1" kern="0" noProof="0" dirty="0">
              <a:solidFill>
                <a:srgbClr val="FF0000"/>
              </a:solidFill>
              <a:effectLst/>
              <a:ea typeface="Calibri" panose="020F0502020204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kern="0" dirty="0">
                <a:ea typeface="Calibri" panose="020F0502020204030204" pitchFamily="34" charset="0"/>
              </a:rPr>
              <a:t>15,8 % respondentov to považuje </a:t>
            </a:r>
            <a:r>
              <a:rPr lang="sk-SK" sz="1600" u="sng" kern="0" dirty="0">
                <a:ea typeface="Calibri" panose="020F0502020204030204" pitchFamily="34" charset="0"/>
              </a:rPr>
              <a:t>za úplne primerané. </a:t>
            </a:r>
          </a:p>
          <a:p>
            <a:pPr algn="just">
              <a:lnSpc>
                <a:spcPct val="150000"/>
              </a:lnSpc>
            </a:pPr>
            <a:r>
              <a:rPr lang="sk-SK" sz="1600" dirty="0">
                <a:solidFill>
                  <a:srgbClr val="0070C0"/>
                </a:solidFill>
                <a:ea typeface="Arial" panose="020B0604020202020204" pitchFamily="34" charset="0"/>
              </a:rPr>
              <a:t>	Nadpriemerne u 35-49-ročných a v MČ Dvory.</a:t>
            </a:r>
            <a:endParaRPr lang="sk-SK" sz="1600" u="sng" kern="0" dirty="0">
              <a:ea typeface="Calibri" panose="020F0502020204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kern="0" dirty="0">
                <a:ea typeface="Calibri" panose="020F0502020204030204" pitchFamily="34" charset="0"/>
              </a:rPr>
              <a:t>46,5 % opýtaných to vníma ako </a:t>
            </a:r>
            <a:r>
              <a:rPr lang="sk-SK" sz="1600" u="sng" kern="0" dirty="0">
                <a:ea typeface="Calibri" panose="020F0502020204030204" pitchFamily="34" charset="0"/>
              </a:rPr>
              <a:t>skôr primerané.</a:t>
            </a:r>
          </a:p>
          <a:p>
            <a:pPr algn="just">
              <a:lnSpc>
                <a:spcPct val="150000"/>
              </a:lnSpc>
            </a:pPr>
            <a:r>
              <a:rPr lang="sk-SK" sz="1600" dirty="0">
                <a:solidFill>
                  <a:srgbClr val="0070C0"/>
                </a:solidFill>
                <a:ea typeface="Arial" panose="020B0604020202020204" pitchFamily="34" charset="0"/>
              </a:rPr>
              <a:t>	Výrazne nadpriemerne u 65- a viacročných a nadpriemerne v MČ Dvory.</a:t>
            </a:r>
            <a:endParaRPr lang="sk-SK" sz="1600" u="sng" kern="0" dirty="0">
              <a:ea typeface="Calibri" panose="020F0502020204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kern="0" noProof="0" dirty="0">
                <a:effectLst/>
                <a:ea typeface="Calibri" panose="020F0502020204030204" pitchFamily="34" charset="0"/>
              </a:rPr>
              <a:t>23,5 % to vníma ako </a:t>
            </a:r>
            <a:r>
              <a:rPr lang="sk-SK" sz="1600" u="sng" kern="0" noProof="0" dirty="0">
                <a:effectLst/>
                <a:ea typeface="Calibri" panose="020F0502020204030204" pitchFamily="34" charset="0"/>
              </a:rPr>
              <a:t>skôr neprimerané. </a:t>
            </a:r>
          </a:p>
          <a:p>
            <a:pPr algn="just">
              <a:lnSpc>
                <a:spcPct val="150000"/>
              </a:lnSpc>
            </a:pPr>
            <a:r>
              <a:rPr lang="sk-SK" sz="1600" dirty="0">
                <a:solidFill>
                  <a:srgbClr val="0070C0"/>
                </a:solidFill>
                <a:ea typeface="Arial" panose="020B0604020202020204" pitchFamily="34" charset="0"/>
              </a:rPr>
              <a:t>	Nadpriemerne u 18-34-ročných a v Nových častiach Petržalky.</a:t>
            </a:r>
            <a:endParaRPr lang="sk-SK" sz="1600" u="sng" kern="0" noProof="0" dirty="0">
              <a:effectLst/>
              <a:ea typeface="Calibri" panose="020F0502020204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kern="0" noProof="0" dirty="0">
                <a:effectLst/>
                <a:ea typeface="Calibri" panose="020F0502020204030204" pitchFamily="34" charset="0"/>
              </a:rPr>
              <a:t>9,2 % to </a:t>
            </a:r>
            <a:r>
              <a:rPr lang="sk-SK" sz="1600" kern="0" noProof="0" dirty="0" err="1">
                <a:effectLst/>
                <a:ea typeface="Calibri" panose="020F0502020204030204" pitchFamily="34" charset="0"/>
              </a:rPr>
              <a:t>vním</a:t>
            </a:r>
            <a:r>
              <a:rPr lang="sk-SK" sz="1600" kern="0" dirty="0">
                <a:ea typeface="Calibri" panose="020F0502020204030204" pitchFamily="34" charset="0"/>
              </a:rPr>
              <a:t>a ako</a:t>
            </a:r>
            <a:r>
              <a:rPr lang="sk-SK" sz="1600" kern="0" noProof="0" dirty="0">
                <a:effectLst/>
                <a:ea typeface="Calibri" panose="020F0502020204030204" pitchFamily="34" charset="0"/>
              </a:rPr>
              <a:t> </a:t>
            </a:r>
            <a:r>
              <a:rPr lang="sk-SK" sz="1600" u="sng" kern="0" noProof="0" dirty="0">
                <a:effectLst/>
                <a:ea typeface="Calibri" panose="020F0502020204030204" pitchFamily="34" charset="0"/>
              </a:rPr>
              <a:t>úplne neprimerané.</a:t>
            </a:r>
          </a:p>
          <a:p>
            <a:pPr algn="just">
              <a:lnSpc>
                <a:spcPct val="150000"/>
              </a:lnSpc>
            </a:pPr>
            <a:r>
              <a:rPr lang="sk-SK" sz="1600" dirty="0">
                <a:solidFill>
                  <a:srgbClr val="0070C0"/>
                </a:solidFill>
                <a:ea typeface="Arial" panose="020B0604020202020204" pitchFamily="34" charset="0"/>
              </a:rPr>
              <a:t>	Nadpriemerne u 50- a viacročných, so ZŠ/SŠ bez maturity a v MČ Lúky.</a:t>
            </a:r>
            <a:endParaRPr lang="sk-SK" sz="1600" kern="0" noProof="0" dirty="0">
              <a:effectLst/>
              <a:ea typeface="Calibri" panose="020F0502020204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kern="0" dirty="0">
                <a:ea typeface="Calibri" panose="020F0502020204030204" pitchFamily="34" charset="0"/>
              </a:rPr>
              <a:t>4,3 % respondentov to nevedelo posúdiť, je im to jedno.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kern="0" noProof="0" dirty="0">
                <a:effectLst/>
                <a:ea typeface="Calibri" panose="020F0502020204030204" pitchFamily="34" charset="0"/>
              </a:rPr>
              <a:t>0,7 </a:t>
            </a:r>
            <a:r>
              <a:rPr lang="sk-SK" sz="1600" kern="0" dirty="0">
                <a:ea typeface="Calibri" panose="020F0502020204030204" pitchFamily="34" charset="0"/>
              </a:rPr>
              <a:t>% opýtaných na otázku nevedelo alebo nechcelo odpovedať.</a:t>
            </a:r>
            <a:endParaRPr lang="sk-SK" sz="1600" kern="0" noProof="0" dirty="0">
              <a:effectLst/>
              <a:ea typeface="Calibri" panose="020F0502020204030204" pitchFamily="34" charset="0"/>
            </a:endParaRP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388CA259-14D8-2D77-1D59-7CE6ED9C1694}"/>
              </a:ext>
            </a:extLst>
          </p:cNvPr>
          <p:cNvSpPr txBox="1"/>
          <p:nvPr/>
        </p:nvSpPr>
        <p:spPr>
          <a:xfrm>
            <a:off x="8233878" y="1951672"/>
            <a:ext cx="3799117" cy="1477328"/>
          </a:xfrm>
          <a:prstGeom prst="rect">
            <a:avLst/>
          </a:prstGeom>
          <a:solidFill>
            <a:srgbClr val="CCFF33"/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b="1" dirty="0"/>
              <a:t>6 z 10 </a:t>
            </a:r>
            <a:r>
              <a:rPr lang="sk-SK" dirty="0"/>
              <a:t>Petržalčanov vníma dočasné dopravné obmedzenia a znížený komfort života v súvislosti s výstavou električkovej trate v Petržalke </a:t>
            </a:r>
            <a:r>
              <a:rPr lang="sk-SK" b="1" dirty="0"/>
              <a:t>ako primerané</a:t>
            </a:r>
            <a:r>
              <a:rPr lang="sk-SK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853423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4F2EDF-2EEC-4DD1-818A-FD7C258D8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A3B83430-7E7A-F13D-EAF2-37719B0BD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55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8606DE81-7097-AEE5-2D4D-3771F7E5A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2890391"/>
            <a:ext cx="9750868" cy="1077218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3200" noProof="0" dirty="0">
                <a:solidFill>
                  <a:srgbClr val="007C85"/>
                </a:solidFill>
              </a:rPr>
              <a:t>8. HODNOTENIE NÁRASTU CENY PROJEKTU - VÝSTAVBA ELEKTRIČKOVEJ TRATE</a:t>
            </a:r>
            <a:endParaRPr lang="sk-SK" sz="4800" noProof="0" dirty="0">
              <a:solidFill>
                <a:srgbClr val="007C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05565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2827FC-850F-ADC4-3B7C-C62F77A65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2B5B54DE-669C-A0BE-6A58-F249DCD0D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56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08CB91D8-757E-5138-F508-921D75B0D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6590" y="2424699"/>
            <a:ext cx="9750868" cy="1569660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dirty="0">
                <a:solidFill>
                  <a:srgbClr val="F6E0C0"/>
                </a:solidFill>
              </a:rPr>
              <a:t>Výstavba električkovej trate v Petržalke sa oproti pôvodnému plánu oneskorila o viac ako dva roky a jej cena sa zvýšila z pôvodných približne 74 miliónov eur bez DPH na viac ako 100 miliónov eur bez DPH a bude sa ešte stále zvyšovať. Ako hodnotíte tento NÁRAST ceny projektu? </a:t>
            </a:r>
            <a:endParaRPr lang="sk-SK" sz="1800" noProof="0" dirty="0">
              <a:solidFill>
                <a:srgbClr val="F6E0C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TextBox 10240">
            <a:extLst>
              <a:ext uri="{FF2B5EF4-FFF2-40B4-BE49-F238E27FC236}">
                <a16:creationId xmlns:a16="http://schemas.microsoft.com/office/drawing/2014/main" id="{77A8D34A-2408-E86D-0BA6-53C42381B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00110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000" dirty="0">
                <a:solidFill>
                  <a:srgbClr val="007C85"/>
                </a:solidFill>
              </a:rPr>
              <a:t>8. HODNOTENIE NÁRASTU CENY PROJEKTU - VÝSTAVBA ELEKTRIČKOVEJ TRATE</a:t>
            </a:r>
          </a:p>
        </p:txBody>
      </p:sp>
    </p:spTree>
    <p:extLst>
      <p:ext uri="{BB962C8B-B14F-4D97-AF65-F5344CB8AC3E}">
        <p14:creationId xmlns:p14="http://schemas.microsoft.com/office/powerpoint/2010/main" val="59967615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DA997-A756-1961-26C0-FB1615A1C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>
            <a:extLst>
              <a:ext uri="{FF2B5EF4-FFF2-40B4-BE49-F238E27FC236}">
                <a16:creationId xmlns:a16="http://schemas.microsoft.com/office/drawing/2014/main" id="{DCE2DFC1-CF5B-0876-54E5-86C4A030ADDA}"/>
              </a:ext>
            </a:extLst>
          </p:cNvPr>
          <p:cNvSpPr/>
          <p:nvPr/>
        </p:nvSpPr>
        <p:spPr>
          <a:xfrm>
            <a:off x="1241971" y="1707926"/>
            <a:ext cx="9736598" cy="4259263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686389FA-242B-6693-37BE-5BF6F2E56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57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FF289A36-1DE7-E146-A953-8C0EAD175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4836" y="600674"/>
            <a:ext cx="9750868" cy="1046440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600" dirty="0">
                <a:solidFill>
                  <a:srgbClr val="F6E0C0"/>
                </a:solidFill>
              </a:rPr>
              <a:t>Výstavba električkovej trate v Petržalke sa oproti pôvodnému plánu oneskorila o viac ako dva roky a jej cena sa zvýšila z pôvodných približne 74 miliónov eur bez DPH na viac ako 100 miliónov eur bez DPH a bude sa ešte stále zvyšovať. Ako hodnotíte tento NÁRAST ceny projektu? </a:t>
            </a:r>
            <a:endParaRPr lang="sk-SK" sz="1600" dirty="0">
              <a:solidFill>
                <a:srgbClr val="F6E0C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sk-SK" sz="1400" noProof="0" dirty="0">
                <a:solidFill>
                  <a:srgbClr val="92D050"/>
                </a:solidFill>
              </a:rPr>
              <a:t>Odpovede všetkých respondentov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D76F79F8-9AB3-DF3C-73B6-E0E47861BC32}"/>
              </a:ext>
            </a:extLst>
          </p:cNvPr>
          <p:cNvSpPr txBox="1"/>
          <p:nvPr/>
        </p:nvSpPr>
        <p:spPr>
          <a:xfrm>
            <a:off x="242980" y="1985118"/>
            <a:ext cx="1079142" cy="369332"/>
          </a:xfrm>
          <a:prstGeom prst="rect">
            <a:avLst/>
          </a:prstGeom>
          <a:solidFill>
            <a:srgbClr val="007C85"/>
          </a:solidFill>
          <a:ln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sk-SK" b="1" noProof="0" dirty="0">
                <a:solidFill>
                  <a:srgbClr val="F6E0C0"/>
                </a:solidFill>
              </a:rPr>
              <a:t>N = 1 000</a:t>
            </a:r>
          </a:p>
        </p:txBody>
      </p:sp>
      <p:sp>
        <p:nvSpPr>
          <p:cNvPr id="6" name="Obdĺžnik: zaoblené rohy 5">
            <a:extLst>
              <a:ext uri="{FF2B5EF4-FFF2-40B4-BE49-F238E27FC236}">
                <a16:creationId xmlns:a16="http://schemas.microsoft.com/office/drawing/2014/main" id="{772BCA5A-3F29-6EC8-C7D4-E0ED02728833}"/>
              </a:ext>
            </a:extLst>
          </p:cNvPr>
          <p:cNvSpPr/>
          <p:nvPr/>
        </p:nvSpPr>
        <p:spPr>
          <a:xfrm>
            <a:off x="9952683" y="4921949"/>
            <a:ext cx="2094582" cy="762000"/>
          </a:xfrm>
          <a:prstGeom prst="roundRect">
            <a:avLst/>
          </a:prstGeom>
          <a:ln w="41275">
            <a:solidFill>
              <a:srgbClr val="FFC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400" noProof="0" dirty="0"/>
              <a:t>Hodnoty sú zobrazované zaokrúhlené na jedno desatinné miesto.</a:t>
            </a:r>
          </a:p>
        </p:txBody>
      </p:sp>
      <p:sp>
        <p:nvSpPr>
          <p:cNvPr id="7" name="TextBox 10240">
            <a:extLst>
              <a:ext uri="{FF2B5EF4-FFF2-40B4-BE49-F238E27FC236}">
                <a16:creationId xmlns:a16="http://schemas.microsoft.com/office/drawing/2014/main" id="{469F4CE4-8EEF-B5FB-B309-321570D0D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00110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000" dirty="0">
                <a:solidFill>
                  <a:srgbClr val="007C85"/>
                </a:solidFill>
              </a:rPr>
              <a:t>8. HODNOTENIE NÁRASTU CENY PROJEKTU - VÝSTAVBA ELEKTRIČKOVEJ TRATE</a:t>
            </a: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356E5350-95FA-8D11-1D41-4E4951D166DA}"/>
              </a:ext>
            </a:extLst>
          </p:cNvPr>
          <p:cNvSpPr txBox="1"/>
          <p:nvPr/>
        </p:nvSpPr>
        <p:spPr>
          <a:xfrm>
            <a:off x="9917008" y="3077455"/>
            <a:ext cx="2094582" cy="1600438"/>
          </a:xfrm>
          <a:prstGeom prst="rect">
            <a:avLst/>
          </a:prstGeom>
          <a:solidFill>
            <a:schemeClr val="bg1"/>
          </a:solidFill>
          <a:ln w="28575"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sk-SK" sz="1400" b="1" i="1" noProof="0" dirty="0">
                <a:solidFill>
                  <a:srgbClr val="007C85"/>
                </a:solidFill>
              </a:rPr>
              <a:t>Respondent si mohol vybrať odpoveď z vopred preddefinovanej škály odpovedí.</a:t>
            </a:r>
          </a:p>
          <a:p>
            <a:endParaRPr lang="sk-SK" sz="1400" b="1" i="1" noProof="0" dirty="0">
              <a:solidFill>
                <a:srgbClr val="007C85"/>
              </a:solidFill>
            </a:endParaRPr>
          </a:p>
          <a:p>
            <a:r>
              <a:rPr lang="sk-SK" sz="1400" b="1" i="1" noProof="0" dirty="0">
                <a:solidFill>
                  <a:srgbClr val="007C85"/>
                </a:solidFill>
              </a:rPr>
              <a:t>Možnosť len jednej odpovede.</a:t>
            </a: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1FD0A0C7-7EB8-4233-8502-DDB97204F7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9564385"/>
              </p:ext>
            </p:extLst>
          </p:nvPr>
        </p:nvGraphicFramePr>
        <p:xfrm>
          <a:off x="1220566" y="1704338"/>
          <a:ext cx="9750868" cy="4259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BlokTextu 1">
            <a:extLst>
              <a:ext uri="{FF2B5EF4-FFF2-40B4-BE49-F238E27FC236}">
                <a16:creationId xmlns:a16="http://schemas.microsoft.com/office/drawing/2014/main" id="{8990A270-923F-FF93-6E50-F1F905780E02}"/>
              </a:ext>
            </a:extLst>
          </p:cNvPr>
          <p:cNvSpPr txBox="1"/>
          <p:nvPr/>
        </p:nvSpPr>
        <p:spPr>
          <a:xfrm>
            <a:off x="7927313" y="1988142"/>
            <a:ext cx="1859782" cy="775253"/>
          </a:xfrm>
          <a:prstGeom prst="rect">
            <a:avLst/>
          </a:prstGeom>
          <a:solidFill>
            <a:srgbClr val="00B050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sz="2000" b="1" kern="1200" dirty="0"/>
              <a:t>28,5 %</a:t>
            </a:r>
          </a:p>
          <a:p>
            <a:pPr algn="ctr"/>
            <a:r>
              <a:rPr lang="sk-SK" sz="2000" b="1" kern="1200" dirty="0"/>
              <a:t>PRIJATEĽNÝ</a:t>
            </a:r>
            <a:endParaRPr lang="en-GB" sz="2000" b="1" kern="1200" dirty="0"/>
          </a:p>
        </p:txBody>
      </p:sp>
      <p:sp>
        <p:nvSpPr>
          <p:cNvPr id="11" name="BlokTextu 1">
            <a:extLst>
              <a:ext uri="{FF2B5EF4-FFF2-40B4-BE49-F238E27FC236}">
                <a16:creationId xmlns:a16="http://schemas.microsoft.com/office/drawing/2014/main" id="{55DEED9E-5DE8-0AA2-D63B-E684D878A178}"/>
              </a:ext>
            </a:extLst>
          </p:cNvPr>
          <p:cNvSpPr txBox="1"/>
          <p:nvPr/>
        </p:nvSpPr>
        <p:spPr>
          <a:xfrm>
            <a:off x="1969478" y="2024649"/>
            <a:ext cx="1786406" cy="775253"/>
          </a:xfrm>
          <a:prstGeom prst="rect">
            <a:avLst/>
          </a:prstGeom>
          <a:solidFill>
            <a:srgbClr val="FF0000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sz="2000" b="1" kern="1200" dirty="0">
                <a:solidFill>
                  <a:schemeClr val="bg1"/>
                </a:solidFill>
              </a:rPr>
              <a:t>62,7 %</a:t>
            </a:r>
          </a:p>
          <a:p>
            <a:pPr algn="ctr"/>
            <a:r>
              <a:rPr lang="sk-SK" sz="2000" b="1" kern="1200" dirty="0">
                <a:solidFill>
                  <a:schemeClr val="bg1"/>
                </a:solidFill>
              </a:rPr>
              <a:t>NEPRIJATEĽNÝ</a:t>
            </a:r>
            <a:endParaRPr lang="en-GB" sz="2000" b="1" kern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38867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47D22-C50D-EF71-0900-533B41BA4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CC277287-A197-3891-3EA0-96A8A4F41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58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D83D4B47-F0D2-791C-97C7-7198D7DE6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593547"/>
            <a:ext cx="9750868" cy="1046440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600" dirty="0">
                <a:solidFill>
                  <a:srgbClr val="F6E0C0"/>
                </a:solidFill>
                <a:latin typeface="+mn-lt"/>
              </a:rPr>
              <a:t>Výstavba električkovej trate v Petržalke sa oproti pôvodnému plánu oneskorila o viac ako dva roky a jej cena sa zvýšila z pôvodných približne 74 miliónov eur bez DPH na viac ako 100 miliónov eur bez DPH a bude sa ešte stále zvyšovať. Ako hodnotíte tento NÁRAST ceny projektu? </a:t>
            </a:r>
            <a:endParaRPr lang="sk-SK" sz="1600" dirty="0">
              <a:solidFill>
                <a:srgbClr val="F6E0C0"/>
              </a:solidFill>
              <a:latin typeface="+mn-lt"/>
              <a:ea typeface="Arial" panose="020B0604020202020204" pitchFamily="34" charset="0"/>
            </a:endParaRPr>
          </a:p>
          <a:p>
            <a:r>
              <a:rPr lang="sk-SK" sz="1400" dirty="0">
                <a:solidFill>
                  <a:srgbClr val="92D050"/>
                </a:solidFill>
              </a:rPr>
              <a:t>Odpovede podľa </a:t>
            </a:r>
            <a:r>
              <a:rPr lang="sk-SK" sz="1400" dirty="0" err="1">
                <a:solidFill>
                  <a:srgbClr val="92D050"/>
                </a:solidFill>
              </a:rPr>
              <a:t>sociodemografických</a:t>
            </a:r>
            <a:r>
              <a:rPr lang="sk-SK" sz="1400" dirty="0">
                <a:solidFill>
                  <a:srgbClr val="92D050"/>
                </a:solidFill>
              </a:rPr>
              <a:t> kategórií</a:t>
            </a:r>
          </a:p>
        </p:txBody>
      </p:sp>
      <p:sp>
        <p:nvSpPr>
          <p:cNvPr id="7" name="TextBox 10240">
            <a:extLst>
              <a:ext uri="{FF2B5EF4-FFF2-40B4-BE49-F238E27FC236}">
                <a16:creationId xmlns:a16="http://schemas.microsoft.com/office/drawing/2014/main" id="{4CA866FE-4CC1-093B-A54D-E560D13AE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00110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000" dirty="0">
                <a:solidFill>
                  <a:srgbClr val="007C85"/>
                </a:solidFill>
              </a:rPr>
              <a:t>8. HODNOTENIE NÁRASTU CENY PROJEKTU - VÝSTAVBA ELEKTRIČKOVEJ TRATE</a:t>
            </a:r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E5DD4716-B5A9-F352-2D2E-61556057FA91}"/>
              </a:ext>
            </a:extLst>
          </p:cNvPr>
          <p:cNvSpPr/>
          <p:nvPr/>
        </p:nvSpPr>
        <p:spPr>
          <a:xfrm>
            <a:off x="1220566" y="1718224"/>
            <a:ext cx="9750868" cy="4273517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F723538F-B6ED-480A-B2D3-9D3D7A3A07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3276020"/>
              </p:ext>
            </p:extLst>
          </p:nvPr>
        </p:nvGraphicFramePr>
        <p:xfrm>
          <a:off x="1220566" y="1695320"/>
          <a:ext cx="9750868" cy="4296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0570410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2B307-E127-9943-645E-7035E61223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94C5EEE7-4D3C-7338-01FE-556D8C941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59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BF3000A0-6758-3E3F-EA2F-4E5D5C824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582095"/>
            <a:ext cx="9750868" cy="1046440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600" dirty="0">
                <a:solidFill>
                  <a:srgbClr val="F6E0C0"/>
                </a:solidFill>
                <a:latin typeface="+mn-lt"/>
              </a:rPr>
              <a:t>Výstavba električkovej trate v Petržalke sa oproti pôvodnému plánu oneskorila o viac ako dva roky a jej cena sa zvýšila z pôvodných približne 74 miliónov eur bez DPH na viac ako 100 miliónov eur bez DPH a bude sa ešte stále zvyšovať. Ako hodnotíte tento NÁRAST ceny projektu? </a:t>
            </a:r>
            <a:endParaRPr lang="sk-SK" sz="1600" dirty="0">
              <a:solidFill>
                <a:srgbClr val="F6E0C0"/>
              </a:solidFill>
              <a:latin typeface="+mn-lt"/>
              <a:ea typeface="Arial" panose="020B0604020202020204" pitchFamily="34" charset="0"/>
            </a:endParaRPr>
          </a:p>
          <a:p>
            <a:r>
              <a:rPr lang="sk-SK" sz="1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Odpovede podľa miestnych častí</a:t>
            </a:r>
          </a:p>
        </p:txBody>
      </p:sp>
      <p:sp>
        <p:nvSpPr>
          <p:cNvPr id="7" name="TextBox 10240">
            <a:extLst>
              <a:ext uri="{FF2B5EF4-FFF2-40B4-BE49-F238E27FC236}">
                <a16:creationId xmlns:a16="http://schemas.microsoft.com/office/drawing/2014/main" id="{665FC220-BC29-22D8-D288-7E8914CDE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00110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000" dirty="0">
                <a:solidFill>
                  <a:srgbClr val="007C85"/>
                </a:solidFill>
              </a:rPr>
              <a:t>8. HODNOTENIE NÁRASTU CENY PROJEKTU - VÝSTAVBA ELEKTRIČKOVEJ TRATE</a:t>
            </a:r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0B24DB64-9E80-E0C6-89BC-4EF61183134D}"/>
              </a:ext>
            </a:extLst>
          </p:cNvPr>
          <p:cNvSpPr/>
          <p:nvPr/>
        </p:nvSpPr>
        <p:spPr>
          <a:xfrm>
            <a:off x="1220566" y="1695320"/>
            <a:ext cx="9750868" cy="4296421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699D23E9-1F6E-4E5E-B76D-25F01EA7F6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0867537"/>
              </p:ext>
            </p:extLst>
          </p:nvPr>
        </p:nvGraphicFramePr>
        <p:xfrm>
          <a:off x="1220566" y="1695319"/>
          <a:ext cx="9750867" cy="4296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67025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546F7-205F-8494-29C6-936A56967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>
            <a:extLst>
              <a:ext uri="{FF2B5EF4-FFF2-40B4-BE49-F238E27FC236}">
                <a16:creationId xmlns:a16="http://schemas.microsoft.com/office/drawing/2014/main" id="{B4E7B4EE-D68A-0D4D-A188-686885EFCE3C}"/>
              </a:ext>
            </a:extLst>
          </p:cNvPr>
          <p:cNvSpPr/>
          <p:nvPr/>
        </p:nvSpPr>
        <p:spPr>
          <a:xfrm>
            <a:off x="1220566" y="1349135"/>
            <a:ext cx="9750868" cy="4642607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FEB9E371-6E25-1526-A6E1-C59B1DBFD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6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1D443783-A9F2-B499-8163-FFAFE9748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686001"/>
            <a:ext cx="9750868" cy="553998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600" dirty="0">
                <a:solidFill>
                  <a:srgbClr val="F6E0C0"/>
                </a:solidFill>
              </a:rPr>
              <a:t>S ktorými problémami v Petržalke ste v poslednom čase </a:t>
            </a:r>
            <a:r>
              <a:rPr lang="sk-SK" sz="1600" u="sng" dirty="0">
                <a:solidFill>
                  <a:srgbClr val="F6E0C0"/>
                </a:solidFill>
                <a:highlight>
                  <a:srgbClr val="FF0000"/>
                </a:highlight>
              </a:rPr>
              <a:t>najmenej spokojný</a:t>
            </a:r>
            <a:r>
              <a:rPr lang="sk-SK" sz="1600" dirty="0">
                <a:solidFill>
                  <a:srgbClr val="F6E0C0"/>
                </a:solidFill>
                <a:highlight>
                  <a:srgbClr val="FF0000"/>
                </a:highlight>
              </a:rPr>
              <a:t>/á? </a:t>
            </a:r>
            <a:r>
              <a:rPr lang="sk-SK" sz="1600" dirty="0">
                <a:solidFill>
                  <a:srgbClr val="F6E0C0"/>
                </a:solidFill>
              </a:rPr>
              <a:t>Ktoré problémy by sa mali riešiť?</a:t>
            </a:r>
          </a:p>
          <a:p>
            <a:r>
              <a:rPr lang="sk-SK" sz="1400" noProof="0" dirty="0">
                <a:solidFill>
                  <a:srgbClr val="92D050"/>
                </a:solidFill>
              </a:rPr>
              <a:t>Spontánne odpovede všetkých respondentov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109D93DC-B08F-9CFC-EDC5-E4341E656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007C85"/>
                </a:solidFill>
              </a:rPr>
              <a:t>1. NESPOKOJNOSŤ S RIEŠENÍM PROBLÉMOV</a:t>
            </a:r>
            <a:endParaRPr lang="sk-SK" sz="4000" dirty="0">
              <a:solidFill>
                <a:srgbClr val="007C85"/>
              </a:solidFill>
            </a:endParaRP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9FABC2C5-0D9E-D157-98D4-26EF77225C08}"/>
              </a:ext>
            </a:extLst>
          </p:cNvPr>
          <p:cNvSpPr txBox="1"/>
          <p:nvPr/>
        </p:nvSpPr>
        <p:spPr>
          <a:xfrm>
            <a:off x="159005" y="1897957"/>
            <a:ext cx="1079142" cy="369332"/>
          </a:xfrm>
          <a:prstGeom prst="rect">
            <a:avLst/>
          </a:prstGeom>
          <a:solidFill>
            <a:srgbClr val="007C85"/>
          </a:solidFill>
          <a:ln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sk-SK" b="1" noProof="0" dirty="0">
                <a:solidFill>
                  <a:srgbClr val="F6E0C0"/>
                </a:solidFill>
              </a:rPr>
              <a:t>N = 1 000</a:t>
            </a: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475666D6-FF75-B7E0-09FB-A18F90AB99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7129648"/>
              </p:ext>
            </p:extLst>
          </p:nvPr>
        </p:nvGraphicFramePr>
        <p:xfrm>
          <a:off x="1220566" y="1349135"/>
          <a:ext cx="9750868" cy="4642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BlokTextu 5">
            <a:extLst>
              <a:ext uri="{FF2B5EF4-FFF2-40B4-BE49-F238E27FC236}">
                <a16:creationId xmlns:a16="http://schemas.microsoft.com/office/drawing/2014/main" id="{06189966-E11B-FDD7-01E3-2194C71A5416}"/>
              </a:ext>
            </a:extLst>
          </p:cNvPr>
          <p:cNvSpPr txBox="1"/>
          <p:nvPr/>
        </p:nvSpPr>
        <p:spPr>
          <a:xfrm>
            <a:off x="9941952" y="3119675"/>
            <a:ext cx="2094582" cy="1384995"/>
          </a:xfrm>
          <a:prstGeom prst="rect">
            <a:avLst/>
          </a:prstGeom>
          <a:solidFill>
            <a:schemeClr val="bg1"/>
          </a:solidFill>
          <a:ln w="28575"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sk-SK" sz="1400" b="1" i="1" noProof="0" dirty="0">
                <a:solidFill>
                  <a:srgbClr val="007C85"/>
                </a:solidFill>
              </a:rPr>
              <a:t>Respondent odpovedal/a na otázku </a:t>
            </a:r>
            <a:r>
              <a:rPr lang="sk-SK" sz="1400" b="1" i="1" noProof="0" dirty="0">
                <a:solidFill>
                  <a:srgbClr val="007C85"/>
                </a:solidFill>
                <a:highlight>
                  <a:srgbClr val="FFFF00"/>
                </a:highlight>
              </a:rPr>
              <a:t>spontánne.</a:t>
            </a:r>
          </a:p>
          <a:p>
            <a:endParaRPr lang="sk-SK" sz="1400" b="1" i="1" noProof="0" dirty="0">
              <a:solidFill>
                <a:srgbClr val="007C85"/>
              </a:solidFill>
            </a:endParaRPr>
          </a:p>
          <a:p>
            <a:r>
              <a:rPr lang="sk-SK" sz="1400" b="1" i="1" noProof="0" dirty="0">
                <a:solidFill>
                  <a:srgbClr val="007C85"/>
                </a:solidFill>
                <a:highlight>
                  <a:srgbClr val="CCFF33"/>
                </a:highlight>
              </a:rPr>
              <a:t>Možnosť viacerých odpovedí</a:t>
            </a:r>
            <a:r>
              <a:rPr lang="sk-SK" sz="1400" b="1" i="1" dirty="0">
                <a:solidFill>
                  <a:srgbClr val="007C85"/>
                </a:solidFill>
                <a:highlight>
                  <a:srgbClr val="CCFF33"/>
                </a:highlight>
              </a:rPr>
              <a:t>,</a:t>
            </a:r>
            <a:r>
              <a:rPr lang="sk-SK" sz="1400" b="1" i="1" dirty="0">
                <a:solidFill>
                  <a:srgbClr val="007C85"/>
                </a:solidFill>
              </a:rPr>
              <a:t> preto súhrn prevyšuje 100 %.</a:t>
            </a:r>
            <a:endParaRPr lang="sk-SK" sz="1400" b="1" i="1" noProof="0" dirty="0">
              <a:solidFill>
                <a:srgbClr val="007C85"/>
              </a:solidFill>
            </a:endParaRP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CEEE4A40-92DA-45E2-45D4-739401A4BE21}"/>
              </a:ext>
            </a:extLst>
          </p:cNvPr>
          <p:cNvSpPr txBox="1"/>
          <p:nvPr/>
        </p:nvSpPr>
        <p:spPr>
          <a:xfrm>
            <a:off x="8510954" y="4606747"/>
            <a:ext cx="3507771" cy="523220"/>
          </a:xfrm>
          <a:prstGeom prst="rect">
            <a:avLst/>
          </a:prstGeom>
          <a:solidFill>
            <a:schemeClr val="bg1"/>
          </a:solidFill>
          <a:ln w="28575"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sk-SK" sz="1400" b="1" i="1" noProof="0" dirty="0">
                <a:solidFill>
                  <a:srgbClr val="007C85"/>
                </a:solidFill>
              </a:rPr>
              <a:t>Samostatnou prílohou REPORTU je zoznam autentických odpovedí respondentov (Excel).</a:t>
            </a:r>
          </a:p>
        </p:txBody>
      </p:sp>
    </p:spTree>
    <p:extLst>
      <p:ext uri="{BB962C8B-B14F-4D97-AF65-F5344CB8AC3E}">
        <p14:creationId xmlns:p14="http://schemas.microsoft.com/office/powerpoint/2010/main" val="351041948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32EA06-AA79-05ED-8458-AD77B9A61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06895AA5-D189-483C-4E6C-247E6026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60</a:t>
            </a:fld>
            <a:endParaRPr lang="sk-SK" noProof="0" dirty="0"/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F6412ACC-4FDA-80B5-E4EA-44B5EB3A1990}"/>
              </a:ext>
            </a:extLst>
          </p:cNvPr>
          <p:cNvSpPr/>
          <p:nvPr/>
        </p:nvSpPr>
        <p:spPr>
          <a:xfrm>
            <a:off x="1220566" y="1063861"/>
            <a:ext cx="9750868" cy="4851867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721B976F-FE13-DBB0-F60A-D5546C6B8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400" noProof="0" dirty="0">
                <a:solidFill>
                  <a:srgbClr val="007C85"/>
                </a:solidFill>
              </a:rPr>
              <a:t>ZHRNUTIE</a:t>
            </a:r>
            <a:endParaRPr lang="sk-SK" sz="4000" noProof="0" dirty="0">
              <a:solidFill>
                <a:srgbClr val="007C85"/>
              </a:solidFill>
            </a:endParaRPr>
          </a:p>
        </p:txBody>
      </p:sp>
      <p:sp>
        <p:nvSpPr>
          <p:cNvPr id="6" name="TextBox 10240">
            <a:extLst>
              <a:ext uri="{FF2B5EF4-FFF2-40B4-BE49-F238E27FC236}">
                <a16:creationId xmlns:a16="http://schemas.microsoft.com/office/drawing/2014/main" id="{3242D570-18A7-FC9E-6F7C-47E81D6306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6207" y="641347"/>
            <a:ext cx="9750868" cy="369332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800" dirty="0">
                <a:solidFill>
                  <a:srgbClr val="F6E0C0"/>
                </a:solidFill>
              </a:rPr>
              <a:t>8. HODNOTENIE NÁRASTU CENY PROJEKTU - VÝSTAVBA ELEKTRIČKOVEJ TRATE</a:t>
            </a:r>
            <a:endParaRPr lang="sk-SK" sz="4800" dirty="0">
              <a:solidFill>
                <a:srgbClr val="F6E0C0"/>
              </a:solidFill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3F0C12C4-7274-C3DA-C9D9-94E46AD30EEF}"/>
              </a:ext>
            </a:extLst>
          </p:cNvPr>
          <p:cNvSpPr txBox="1"/>
          <p:nvPr/>
        </p:nvSpPr>
        <p:spPr>
          <a:xfrm>
            <a:off x="1940767" y="1399592"/>
            <a:ext cx="130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noProof="0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01AA8E83-A2EA-574B-945C-E52598000D65}"/>
              </a:ext>
            </a:extLst>
          </p:cNvPr>
          <p:cNvSpPr txBox="1"/>
          <p:nvPr/>
        </p:nvSpPr>
        <p:spPr>
          <a:xfrm>
            <a:off x="1220565" y="1083689"/>
            <a:ext cx="9648231" cy="4730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k-SK" sz="1600" noProof="0" dirty="0">
                <a:effectLst/>
                <a:ea typeface="Calibri" panose="020F0502020204030204" pitchFamily="34" charset="0"/>
              </a:rPr>
              <a:t>Respondenti mali odpovedať na otázku: </a:t>
            </a:r>
            <a:r>
              <a:rPr lang="sk-SK" sz="1600" i="1" noProof="0" dirty="0">
                <a:effectLst/>
                <a:ea typeface="Calibri" panose="020F0502020204030204" pitchFamily="34" charset="0"/>
              </a:rPr>
              <a:t>„</a:t>
            </a:r>
            <a:r>
              <a:rPr lang="sk-SK" sz="1600" i="1" dirty="0"/>
              <a:t>Výstavba električkovej trate v Petržalke sa oproti pôvodnému plánu oneskorila o viac ako dva roky a jej cena sa zvýšila z pôvodných približne 74 miliónov eur bez DPH na viac ako 100 miliónov eur bez DPH a bude sa ešte stále zvyšovať. Ako hodnotíte tento NÁRAST ceny projektu? Prečítam vám možnosti.“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dirty="0"/>
              <a:t>5 % opýtaných považuje tento nárast ceny za </a:t>
            </a:r>
            <a:r>
              <a:rPr lang="sk-SK" sz="1600" u="sng" dirty="0"/>
              <a:t>úplne prijateľný</a:t>
            </a:r>
            <a:r>
              <a:rPr lang="sk-SK" sz="1600" dirty="0"/>
              <a:t>.</a:t>
            </a:r>
          </a:p>
          <a:p>
            <a:pPr>
              <a:lnSpc>
                <a:spcPct val="150000"/>
              </a:lnSpc>
            </a:pPr>
            <a:r>
              <a:rPr lang="sk-SK" sz="1600" dirty="0">
                <a:solidFill>
                  <a:srgbClr val="0070C0"/>
                </a:solidFill>
                <a:ea typeface="Arial" panose="020B0604020202020204" pitchFamily="34" charset="0"/>
              </a:rPr>
              <a:t>	Nadpriemerne v Nových častiach Petržalky.</a:t>
            </a:r>
            <a:endParaRPr lang="sk-SK" sz="16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dirty="0"/>
              <a:t>23,5 % respondentov ho považuje za </a:t>
            </a:r>
            <a:r>
              <a:rPr lang="sk-SK" sz="1600" u="sng" dirty="0"/>
              <a:t>skôr prijateľný</a:t>
            </a:r>
            <a:r>
              <a:rPr lang="sk-SK" sz="1600" dirty="0"/>
              <a:t>.</a:t>
            </a:r>
          </a:p>
          <a:p>
            <a:pPr>
              <a:lnSpc>
                <a:spcPct val="150000"/>
              </a:lnSpc>
            </a:pPr>
            <a:r>
              <a:rPr lang="sk-SK" sz="1600" dirty="0">
                <a:solidFill>
                  <a:srgbClr val="0070C0"/>
                </a:solidFill>
                <a:ea typeface="Arial" panose="020B0604020202020204" pitchFamily="34" charset="0"/>
              </a:rPr>
              <a:t>	Mierne nadpriemerne u mužov, 35-64-ročných, VŠ vzdelaných a v MČ Lúky.</a:t>
            </a:r>
            <a:endParaRPr lang="sk-SK" sz="16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dirty="0"/>
              <a:t>34,1 % opýtaných ho považuje za </a:t>
            </a:r>
            <a:r>
              <a:rPr lang="sk-SK" sz="1600" u="sng" dirty="0"/>
              <a:t>skôr neprijateľný</a:t>
            </a:r>
            <a:r>
              <a:rPr lang="sk-SK" sz="1600" dirty="0"/>
              <a:t>.</a:t>
            </a:r>
          </a:p>
          <a:p>
            <a:pPr>
              <a:lnSpc>
                <a:spcPct val="150000"/>
              </a:lnSpc>
            </a:pPr>
            <a:r>
              <a:rPr lang="sk-SK" sz="1600" dirty="0">
                <a:solidFill>
                  <a:srgbClr val="0070C0"/>
                </a:solidFill>
                <a:ea typeface="Arial" panose="020B0604020202020204" pitchFamily="34" charset="0"/>
              </a:rPr>
              <a:t>	Mierne nadpriemerne u 35-49-ročných a v MČ Háje a Dvory.</a:t>
            </a:r>
            <a:endParaRPr lang="sk-SK" sz="16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dirty="0"/>
              <a:t>28,6 % respondentov ho považuje za </a:t>
            </a:r>
            <a:r>
              <a:rPr lang="sk-SK" sz="1600" u="sng" dirty="0"/>
              <a:t>úplne neprijateľný</a:t>
            </a:r>
            <a:r>
              <a:rPr lang="sk-SK" sz="1600" dirty="0"/>
              <a:t>.</a:t>
            </a:r>
          </a:p>
          <a:p>
            <a:pPr>
              <a:lnSpc>
                <a:spcPct val="150000"/>
              </a:lnSpc>
            </a:pPr>
            <a:r>
              <a:rPr lang="sk-SK" sz="1600" dirty="0">
                <a:solidFill>
                  <a:srgbClr val="0070C0"/>
                </a:solidFill>
                <a:ea typeface="Arial" panose="020B0604020202020204" pitchFamily="34" charset="0"/>
              </a:rPr>
              <a:t>	Mierne nadpriemerne u žien, 18-34-ročných a 65- a viacročných a v MČ Dvory.</a:t>
            </a:r>
            <a:endParaRPr lang="sk-SK" sz="16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dirty="0"/>
              <a:t>6,9 % sa vyjadrilo, že to nevedia posúdiť, je im to jedno.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dirty="0"/>
              <a:t>1,9 % opýtaných na otázku nevedelo alebo nechcelo odpovedať.</a:t>
            </a:r>
            <a:endParaRPr lang="sk-SK" sz="1600" noProof="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250E93A6-C9E8-BCE0-50F6-EF15BC69B2CA}"/>
              </a:ext>
            </a:extLst>
          </p:cNvPr>
          <p:cNvSpPr txBox="1"/>
          <p:nvPr/>
        </p:nvSpPr>
        <p:spPr>
          <a:xfrm>
            <a:off x="8233878" y="2180272"/>
            <a:ext cx="3799117" cy="92333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b="1" dirty="0">
                <a:solidFill>
                  <a:schemeClr val="bg1"/>
                </a:solidFill>
              </a:rPr>
              <a:t>6 z 10 </a:t>
            </a:r>
            <a:r>
              <a:rPr lang="sk-SK" dirty="0">
                <a:solidFill>
                  <a:schemeClr val="bg1"/>
                </a:solidFill>
              </a:rPr>
              <a:t>Petržalčanov hodnotí</a:t>
            </a:r>
            <a:r>
              <a:rPr lang="sk-SK" b="1" dirty="0">
                <a:solidFill>
                  <a:schemeClr val="bg1"/>
                </a:solidFill>
              </a:rPr>
              <a:t> nárast ceny </a:t>
            </a:r>
            <a:r>
              <a:rPr lang="sk-SK" dirty="0">
                <a:solidFill>
                  <a:schemeClr val="bg1"/>
                </a:solidFill>
              </a:rPr>
              <a:t>projektu električky do Petržalky ako </a:t>
            </a:r>
            <a:r>
              <a:rPr lang="sk-SK" b="1" dirty="0">
                <a:solidFill>
                  <a:schemeClr val="bg1"/>
                </a:solidFill>
              </a:rPr>
              <a:t>neprijateľný</a:t>
            </a:r>
            <a:r>
              <a:rPr lang="sk-SK" dirty="0">
                <a:solidFill>
                  <a:schemeClr val="bg1"/>
                </a:solidFill>
              </a:rPr>
              <a:t>.  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39071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F5892E-D4DF-A35C-6749-9353EBF88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B0D32735-A0FA-2B7A-F741-6789AB529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61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2C563F57-0364-0A19-DC9E-B396F1D015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2160176"/>
            <a:ext cx="9750868" cy="1077218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3200" noProof="0" dirty="0">
                <a:solidFill>
                  <a:srgbClr val="007C85"/>
                </a:solidFill>
              </a:rPr>
              <a:t>9. DOPADY ZMIEN MESTSKEJ HROMADNEJ DOPRAVY NA CESTOVANIE MHD</a:t>
            </a:r>
            <a:endParaRPr lang="sk-SK" sz="4800" noProof="0" dirty="0">
              <a:solidFill>
                <a:srgbClr val="007C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35823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C7AA1-A6F8-56A1-94C9-7A3E4A1258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1EF56321-74DD-3D89-3C73-5265F7708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62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09B74C93-F77B-3B81-3B4A-DC014EC36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3203" y="2323523"/>
            <a:ext cx="9750868" cy="1569660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dirty="0">
                <a:solidFill>
                  <a:srgbClr val="F6E0C0"/>
                </a:solidFill>
              </a:rPr>
              <a:t>Dopravný podnik Bratislava v posledných rokoch zaviedol viacero ZMIEN v mestskej hromadnej doprave (napr. úpravy zastávok, spustenie petržalskej električky, modernizáciu vozidiel či zmeny liniek). Ako vnímate dopady týchto zmien na cestovanie MHD?</a:t>
            </a:r>
            <a:endParaRPr lang="sk-SK" sz="1800" noProof="0" dirty="0">
              <a:solidFill>
                <a:srgbClr val="F6E0C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TextBox 10240">
            <a:extLst>
              <a:ext uri="{FF2B5EF4-FFF2-40B4-BE49-F238E27FC236}">
                <a16:creationId xmlns:a16="http://schemas.microsoft.com/office/drawing/2014/main" id="{4398D409-1D59-DB09-F5C5-4C44CEAFD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007C85"/>
                </a:solidFill>
              </a:rPr>
              <a:t>9. DOPADY ZMIEN MESTSKEJ HROMADNEJ DOPRAVY NA CESTOVANIE MHD</a:t>
            </a:r>
            <a:endParaRPr lang="sk-SK" sz="4000" dirty="0">
              <a:solidFill>
                <a:srgbClr val="007C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56415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ED38FB-DA75-9229-EEAC-60B5336EB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>
            <a:extLst>
              <a:ext uri="{FF2B5EF4-FFF2-40B4-BE49-F238E27FC236}">
                <a16:creationId xmlns:a16="http://schemas.microsoft.com/office/drawing/2014/main" id="{771F39B4-9F1E-6F0E-C037-42FFEA70DEB9}"/>
              </a:ext>
            </a:extLst>
          </p:cNvPr>
          <p:cNvSpPr/>
          <p:nvPr/>
        </p:nvSpPr>
        <p:spPr>
          <a:xfrm>
            <a:off x="1220566" y="1507254"/>
            <a:ext cx="9750868" cy="448448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graphicFrame>
        <p:nvGraphicFramePr>
          <p:cNvPr id="12" name="Graf 11">
            <a:extLst>
              <a:ext uri="{FF2B5EF4-FFF2-40B4-BE49-F238E27FC236}">
                <a16:creationId xmlns:a16="http://schemas.microsoft.com/office/drawing/2014/main" id="{5F9EBE05-5616-4398-A4FB-E95209A854B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6997991"/>
              </p:ext>
            </p:extLst>
          </p:nvPr>
        </p:nvGraphicFramePr>
        <p:xfrm>
          <a:off x="1220566" y="1507253"/>
          <a:ext cx="9750868" cy="4484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892F35FC-3306-BD71-4BAE-893E917C5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63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2635C00B-C27B-4981-DE5A-414AC0458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4836" y="665623"/>
            <a:ext cx="9750868" cy="756426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400" dirty="0">
                <a:solidFill>
                  <a:srgbClr val="F6E0C0"/>
                </a:solidFill>
              </a:rPr>
              <a:t>Dopravný podnik Bratislava v posledných rokoch zaviedol viacero ZMIEN v mestskej hromadnej doprave (napr. úpravy zastávok, spustenie petržalskej električky, modernizáciu vozidiel či zmeny liniek). Ako vnímate dopady týchto zmien na cestovanie MHD?</a:t>
            </a:r>
            <a:endParaRPr lang="sk-SK" sz="1400" dirty="0">
              <a:solidFill>
                <a:srgbClr val="F6E0C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>
              <a:lnSpc>
                <a:spcPct val="115000"/>
              </a:lnSpc>
            </a:pPr>
            <a:r>
              <a:rPr lang="sk-SK" sz="1400" noProof="0" dirty="0">
                <a:solidFill>
                  <a:srgbClr val="92D050"/>
                </a:solidFill>
              </a:rPr>
              <a:t>Odpovede všetkých respondentov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0553F21A-79A6-60A1-0688-33E6BD540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08277"/>
            <a:ext cx="9750868" cy="400110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000" dirty="0">
                <a:solidFill>
                  <a:srgbClr val="007C85"/>
                </a:solidFill>
              </a:rPr>
              <a:t>9. DOPADY ZMIEN MESTSKEJ HROMADNEJ DOPRAVY NA CESTOVANIE MHD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6D73FF76-8C04-2C66-ACAC-788E0B355D78}"/>
              </a:ext>
            </a:extLst>
          </p:cNvPr>
          <p:cNvSpPr txBox="1"/>
          <p:nvPr/>
        </p:nvSpPr>
        <p:spPr>
          <a:xfrm>
            <a:off x="173275" y="1693539"/>
            <a:ext cx="1079142" cy="369332"/>
          </a:xfrm>
          <a:prstGeom prst="rect">
            <a:avLst/>
          </a:prstGeom>
          <a:solidFill>
            <a:srgbClr val="007C85"/>
          </a:solidFill>
          <a:ln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sk-SK" b="1" noProof="0" dirty="0">
                <a:solidFill>
                  <a:srgbClr val="F6E0C0"/>
                </a:solidFill>
              </a:rPr>
              <a:t>N = 1 000</a:t>
            </a:r>
          </a:p>
        </p:txBody>
      </p:sp>
      <p:sp>
        <p:nvSpPr>
          <p:cNvPr id="6" name="Obdĺžnik: zaoblené rohy 5">
            <a:extLst>
              <a:ext uri="{FF2B5EF4-FFF2-40B4-BE49-F238E27FC236}">
                <a16:creationId xmlns:a16="http://schemas.microsoft.com/office/drawing/2014/main" id="{63C22469-6BF9-F0D7-925D-9EC2BA7B8CE4}"/>
              </a:ext>
            </a:extLst>
          </p:cNvPr>
          <p:cNvSpPr/>
          <p:nvPr/>
        </p:nvSpPr>
        <p:spPr>
          <a:xfrm>
            <a:off x="9971910" y="4827348"/>
            <a:ext cx="2094582" cy="762000"/>
          </a:xfrm>
          <a:prstGeom prst="roundRect">
            <a:avLst/>
          </a:prstGeom>
          <a:ln w="41275">
            <a:solidFill>
              <a:srgbClr val="FFC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400" noProof="0" dirty="0"/>
              <a:t>Hodnoty sú zobrazované zaokrúhlené na jedno desatinné miesto.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292E2A8B-BCDE-456E-991B-7B82F14D9980}"/>
              </a:ext>
            </a:extLst>
          </p:cNvPr>
          <p:cNvSpPr txBox="1"/>
          <p:nvPr/>
        </p:nvSpPr>
        <p:spPr>
          <a:xfrm>
            <a:off x="9955994" y="3024820"/>
            <a:ext cx="2094582" cy="1600438"/>
          </a:xfrm>
          <a:prstGeom prst="rect">
            <a:avLst/>
          </a:prstGeom>
          <a:solidFill>
            <a:schemeClr val="bg1"/>
          </a:solidFill>
          <a:ln w="28575"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sk-SK" sz="1400" b="1" i="1" noProof="0" dirty="0">
                <a:solidFill>
                  <a:srgbClr val="007C85"/>
                </a:solidFill>
              </a:rPr>
              <a:t>Respondent si mohol vybrať odpoveď z vopred preddefinovanej škály odpovedí.</a:t>
            </a:r>
          </a:p>
          <a:p>
            <a:endParaRPr lang="sk-SK" sz="1400" b="1" i="1" noProof="0" dirty="0">
              <a:solidFill>
                <a:srgbClr val="007C85"/>
              </a:solidFill>
            </a:endParaRPr>
          </a:p>
          <a:p>
            <a:r>
              <a:rPr lang="sk-SK" sz="1400" b="1" i="1" noProof="0" dirty="0">
                <a:solidFill>
                  <a:srgbClr val="007C85"/>
                </a:solidFill>
              </a:rPr>
              <a:t>Možnosť len jednej odpovede.</a:t>
            </a:r>
          </a:p>
        </p:txBody>
      </p:sp>
      <p:sp>
        <p:nvSpPr>
          <p:cNvPr id="10" name="BlokTextu 1">
            <a:extLst>
              <a:ext uri="{FF2B5EF4-FFF2-40B4-BE49-F238E27FC236}">
                <a16:creationId xmlns:a16="http://schemas.microsoft.com/office/drawing/2014/main" id="{E481A620-145F-CFA0-056E-9685801EAEBC}"/>
              </a:ext>
            </a:extLst>
          </p:cNvPr>
          <p:cNvSpPr txBox="1"/>
          <p:nvPr/>
        </p:nvSpPr>
        <p:spPr>
          <a:xfrm>
            <a:off x="7927313" y="1817321"/>
            <a:ext cx="1859782" cy="775253"/>
          </a:xfrm>
          <a:prstGeom prst="rect">
            <a:avLst/>
          </a:prstGeom>
          <a:solidFill>
            <a:srgbClr val="00B050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sz="2000" b="1" kern="1200" dirty="0"/>
              <a:t>59,7 %</a:t>
            </a:r>
          </a:p>
          <a:p>
            <a:pPr algn="ctr"/>
            <a:r>
              <a:rPr lang="sk-SK" sz="2000" b="1" kern="1200" dirty="0"/>
              <a:t>POZITÍVNE</a:t>
            </a:r>
            <a:endParaRPr lang="en-GB" sz="2000" b="1" kern="1200" dirty="0"/>
          </a:p>
        </p:txBody>
      </p:sp>
      <p:sp>
        <p:nvSpPr>
          <p:cNvPr id="11" name="BlokTextu 1">
            <a:extLst>
              <a:ext uri="{FF2B5EF4-FFF2-40B4-BE49-F238E27FC236}">
                <a16:creationId xmlns:a16="http://schemas.microsoft.com/office/drawing/2014/main" id="{6FE492DD-6093-3A6D-F04C-18F07B0D87BF}"/>
              </a:ext>
            </a:extLst>
          </p:cNvPr>
          <p:cNvSpPr txBox="1"/>
          <p:nvPr/>
        </p:nvSpPr>
        <p:spPr>
          <a:xfrm>
            <a:off x="1969478" y="1853828"/>
            <a:ext cx="1786406" cy="775253"/>
          </a:xfrm>
          <a:prstGeom prst="rect">
            <a:avLst/>
          </a:prstGeom>
          <a:solidFill>
            <a:srgbClr val="FF0000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sz="2000" b="1" kern="1200" dirty="0">
                <a:solidFill>
                  <a:schemeClr val="bg1"/>
                </a:solidFill>
              </a:rPr>
              <a:t>25,2 %</a:t>
            </a:r>
          </a:p>
          <a:p>
            <a:pPr algn="ctr"/>
            <a:r>
              <a:rPr lang="sk-SK" sz="2000" b="1" kern="1200" dirty="0">
                <a:solidFill>
                  <a:schemeClr val="bg1"/>
                </a:solidFill>
              </a:rPr>
              <a:t>NEGATÍVNE</a:t>
            </a:r>
            <a:endParaRPr lang="en-GB" sz="2000" b="1" kern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35909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53708-40A8-194D-D672-CE0B7FCE5F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BE211F3F-A279-EB12-EB5C-680E8B557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64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32397A2F-5A4B-BD75-574B-00DAC5024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4836" y="599956"/>
            <a:ext cx="9750868" cy="756426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400" dirty="0">
                <a:solidFill>
                  <a:srgbClr val="F6E0C0"/>
                </a:solidFill>
              </a:rPr>
              <a:t>Dopravný podnik Bratislava v posledných rokoch zaviedol viacero ZMIEN v mestskej hromadnej doprave (napr. úpravy zastávok, spustenie petržalskej električky, modernizáciu vozidiel či zmeny liniek). Ako vnímate dopady týchto zmien na cestovanie MHD?</a:t>
            </a:r>
            <a:endParaRPr lang="sk-SK" sz="1400" dirty="0">
              <a:solidFill>
                <a:srgbClr val="F6E0C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sk-SK" sz="1400" dirty="0">
                <a:solidFill>
                  <a:srgbClr val="92D050"/>
                </a:solidFill>
              </a:rPr>
              <a:t>Odpovede podľa </a:t>
            </a:r>
            <a:r>
              <a:rPr lang="sk-SK" sz="1400" dirty="0" err="1">
                <a:solidFill>
                  <a:srgbClr val="92D050"/>
                </a:solidFill>
              </a:rPr>
              <a:t>sociodemografických</a:t>
            </a:r>
            <a:r>
              <a:rPr lang="sk-SK" sz="1400" dirty="0">
                <a:solidFill>
                  <a:srgbClr val="92D050"/>
                </a:solidFill>
              </a:rPr>
              <a:t> kategórií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83F13D75-41AB-97CA-1EBA-2C6275CF3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08277"/>
            <a:ext cx="9750868" cy="400110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000" dirty="0">
                <a:solidFill>
                  <a:srgbClr val="007C85"/>
                </a:solidFill>
              </a:rPr>
              <a:t>9. DOPADY ZMIEN MESTSKEJ HROMADNEJ DOPRAVY NA CESTOVANIE MHD</a:t>
            </a:r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CC6C4C49-D4CD-E86A-A4AE-C33078F8312B}"/>
              </a:ext>
            </a:extLst>
          </p:cNvPr>
          <p:cNvSpPr/>
          <p:nvPr/>
        </p:nvSpPr>
        <p:spPr>
          <a:xfrm>
            <a:off x="1220566" y="1447952"/>
            <a:ext cx="9750868" cy="4543790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554A9601-6550-4731-ADD4-A6EF4F632A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0251256"/>
              </p:ext>
            </p:extLst>
          </p:nvPr>
        </p:nvGraphicFramePr>
        <p:xfrm>
          <a:off x="1234836" y="1447951"/>
          <a:ext cx="9736598" cy="45437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Rovná spojnica 5">
            <a:extLst>
              <a:ext uri="{FF2B5EF4-FFF2-40B4-BE49-F238E27FC236}">
                <a16:creationId xmlns:a16="http://schemas.microsoft.com/office/drawing/2014/main" id="{7DA2781B-5E18-CB03-7414-1A5AA86860C7}"/>
              </a:ext>
            </a:extLst>
          </p:cNvPr>
          <p:cNvCxnSpPr>
            <a:cxnSpLocks/>
          </p:cNvCxnSpPr>
          <p:nvPr/>
        </p:nvCxnSpPr>
        <p:spPr>
          <a:xfrm>
            <a:off x="7674103" y="1574720"/>
            <a:ext cx="0" cy="3791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072774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7FE900-9855-8F54-401C-C442A39AF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E8516823-89BC-4DDD-3E35-868DACC9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65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4AADD735-8B03-72F0-85DC-04D2BD1E3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599958"/>
            <a:ext cx="9750868" cy="756426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400" dirty="0">
                <a:solidFill>
                  <a:srgbClr val="F6E0C0"/>
                </a:solidFill>
              </a:rPr>
              <a:t>Dopravný podnik Bratislava v posledných rokoch zaviedol viacero ZMIEN v mestskej hromadnej doprave (napr. úpravy zastávok, spustenie petržalskej električky, modernizáciu vozidiel či zmeny liniek). Ako vnímate dopady týchto zmien na cestovanie MHD?</a:t>
            </a:r>
            <a:endParaRPr lang="sk-SK" sz="1400" dirty="0">
              <a:solidFill>
                <a:srgbClr val="F6E0C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sk-SK" sz="1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Odpovede podľa miestnych častí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9F002612-690E-227F-3F29-DF6031455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08277"/>
            <a:ext cx="9750868" cy="400110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000" dirty="0">
                <a:solidFill>
                  <a:srgbClr val="007C85"/>
                </a:solidFill>
              </a:rPr>
              <a:t>9. DOPADY ZMIEN MESTSKEJ HROMADNEJ DOPRAVY NA CESTOVANIE MHD</a:t>
            </a:r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5E83A9FD-50D0-93DF-3A51-3EE1FC2F921C}"/>
              </a:ext>
            </a:extLst>
          </p:cNvPr>
          <p:cNvSpPr/>
          <p:nvPr/>
        </p:nvSpPr>
        <p:spPr>
          <a:xfrm>
            <a:off x="1220566" y="1447955"/>
            <a:ext cx="9750868" cy="4543787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6C72F8E4-FFD4-48ED-ABC5-ECB9C3B5C6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9195968"/>
              </p:ext>
            </p:extLst>
          </p:nvPr>
        </p:nvGraphicFramePr>
        <p:xfrm>
          <a:off x="1220565" y="1447955"/>
          <a:ext cx="9750867" cy="454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Rovná spojnica 5">
            <a:extLst>
              <a:ext uri="{FF2B5EF4-FFF2-40B4-BE49-F238E27FC236}">
                <a16:creationId xmlns:a16="http://schemas.microsoft.com/office/drawing/2014/main" id="{7DA2781B-5E18-CB03-7414-1A5AA86860C7}"/>
              </a:ext>
            </a:extLst>
          </p:cNvPr>
          <p:cNvCxnSpPr>
            <a:cxnSpLocks/>
          </p:cNvCxnSpPr>
          <p:nvPr/>
        </p:nvCxnSpPr>
        <p:spPr>
          <a:xfrm>
            <a:off x="7704247" y="1713095"/>
            <a:ext cx="0" cy="361253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519752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F8664-C5DA-598E-D544-71172A3DA0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2785C399-1A1A-2E24-C61C-9AC36FC32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66</a:t>
            </a:fld>
            <a:endParaRPr lang="sk-SK" noProof="0" dirty="0"/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B63B787D-325F-F2E7-E215-5A428B2F0C54}"/>
              </a:ext>
            </a:extLst>
          </p:cNvPr>
          <p:cNvSpPr/>
          <p:nvPr/>
        </p:nvSpPr>
        <p:spPr>
          <a:xfrm>
            <a:off x="1220566" y="1063861"/>
            <a:ext cx="9750868" cy="4851867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A2C12B7C-1BF1-85C9-BCDF-F66F5C69CA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400" noProof="0" dirty="0">
                <a:solidFill>
                  <a:srgbClr val="007C85"/>
                </a:solidFill>
              </a:rPr>
              <a:t>ZHRNUTIE</a:t>
            </a:r>
            <a:endParaRPr lang="sk-SK" sz="4000" noProof="0" dirty="0">
              <a:solidFill>
                <a:srgbClr val="007C85"/>
              </a:solidFill>
            </a:endParaRPr>
          </a:p>
        </p:txBody>
      </p:sp>
      <p:sp>
        <p:nvSpPr>
          <p:cNvPr id="6" name="TextBox 10240">
            <a:extLst>
              <a:ext uri="{FF2B5EF4-FFF2-40B4-BE49-F238E27FC236}">
                <a16:creationId xmlns:a16="http://schemas.microsoft.com/office/drawing/2014/main" id="{ECE3899F-A893-DFC4-7AF9-14F2E60CD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6207" y="641347"/>
            <a:ext cx="9750868" cy="369332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800" dirty="0">
                <a:solidFill>
                  <a:srgbClr val="F6E0C0"/>
                </a:solidFill>
              </a:rPr>
              <a:t>9. DOPADY ZMIEN MESTSKEJ HROMADNEJ DOPRAVY NA CESTOVANIE MHD</a:t>
            </a:r>
            <a:endParaRPr lang="sk-SK" sz="4800" dirty="0">
              <a:solidFill>
                <a:srgbClr val="F6E0C0"/>
              </a:solidFill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840E1A54-003C-6B76-DED9-1D32E782C4C8}"/>
              </a:ext>
            </a:extLst>
          </p:cNvPr>
          <p:cNvSpPr txBox="1"/>
          <p:nvPr/>
        </p:nvSpPr>
        <p:spPr>
          <a:xfrm>
            <a:off x="1940767" y="1399592"/>
            <a:ext cx="130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noProof="0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64CAED37-6A0A-4B19-CD32-354B0873A951}"/>
              </a:ext>
            </a:extLst>
          </p:cNvPr>
          <p:cNvSpPr txBox="1"/>
          <p:nvPr/>
        </p:nvSpPr>
        <p:spPr>
          <a:xfrm>
            <a:off x="1220566" y="1075161"/>
            <a:ext cx="9750868" cy="460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k-SK" sz="1600" noProof="0" dirty="0">
                <a:effectLst/>
                <a:ea typeface="Calibri" panose="020F0502020204030204" pitchFamily="34" charset="0"/>
              </a:rPr>
              <a:t>Respondenti mali odpovedať na otázku: </a:t>
            </a:r>
            <a:r>
              <a:rPr lang="sk-SK" sz="1600" i="1" noProof="0" dirty="0">
                <a:effectLst/>
                <a:ea typeface="Calibri" panose="020F0502020204030204" pitchFamily="34" charset="0"/>
              </a:rPr>
              <a:t>„</a:t>
            </a:r>
            <a:r>
              <a:rPr lang="sk-SK" sz="1600" i="1" dirty="0"/>
              <a:t>Dopravný podnik Bratislava v posledných rokoch zaviedol viacero ZMIEN         v mestskej hromadnej doprave (napr. úpravy zastávok, spustenie petržalskej električky, modernizáciu vozidiel či zmeny liniek). Ako vnímate dopady týchto zmien na cestovanie MHD? Prečítam vám možnosti.“</a:t>
            </a:r>
            <a:endParaRPr lang="sk-SK" sz="1600" dirty="0">
              <a:solidFill>
                <a:srgbClr val="FF0000"/>
              </a:solidFill>
              <a:ea typeface="Arial" panose="020B060402020202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noProof="0" dirty="0">
                <a:effectLst/>
                <a:ea typeface="Arial" panose="020B0604020202020204" pitchFamily="34" charset="0"/>
              </a:rPr>
              <a:t>13,8 % opýtaných vníma dopady týchto </a:t>
            </a:r>
            <a:r>
              <a:rPr lang="sk-SK" sz="1600" dirty="0">
                <a:ea typeface="Arial" panose="020B0604020202020204" pitchFamily="34" charset="0"/>
              </a:rPr>
              <a:t>zmien na cestovanie v MHD </a:t>
            </a:r>
            <a:r>
              <a:rPr lang="sk-SK" sz="1600" u="sng" dirty="0">
                <a:ea typeface="Arial" panose="020B0604020202020204" pitchFamily="34" charset="0"/>
              </a:rPr>
              <a:t>veľmi pozitívne</a:t>
            </a:r>
            <a:r>
              <a:rPr lang="sk-SK" sz="1600" dirty="0">
                <a:ea typeface="Arial" panose="020B0604020202020204" pitchFamily="34" charset="0"/>
              </a:rPr>
              <a:t>.</a:t>
            </a:r>
          </a:p>
          <a:p>
            <a:pPr algn="just"/>
            <a:r>
              <a:rPr lang="sk-SK" sz="1600" dirty="0">
                <a:solidFill>
                  <a:srgbClr val="0070C0"/>
                </a:solidFill>
                <a:ea typeface="Arial" panose="020B0604020202020204" pitchFamily="34" charset="0"/>
              </a:rPr>
              <a:t>	Nadpriemerne v MČ Dvory.</a:t>
            </a:r>
            <a:endParaRPr lang="sk-SK" sz="1600" dirty="0">
              <a:ea typeface="Arial" panose="020B060402020202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noProof="0" dirty="0">
                <a:effectLst/>
                <a:ea typeface="Arial" panose="020B0604020202020204" pitchFamily="34" charset="0"/>
              </a:rPr>
              <a:t>45,9 % ich vníma</a:t>
            </a:r>
            <a:r>
              <a:rPr lang="sk-SK" sz="1600" dirty="0">
                <a:ea typeface="Arial" panose="020B0604020202020204" pitchFamily="34" charset="0"/>
              </a:rPr>
              <a:t> </a:t>
            </a:r>
            <a:r>
              <a:rPr lang="sk-SK" sz="1600" u="sng" dirty="0">
                <a:ea typeface="Arial" panose="020B0604020202020204" pitchFamily="34" charset="0"/>
              </a:rPr>
              <a:t>skôr pozitívne</a:t>
            </a:r>
            <a:r>
              <a:rPr lang="sk-SK" sz="1600" dirty="0">
                <a:ea typeface="Arial" panose="020B0604020202020204" pitchFamily="34" charset="0"/>
              </a:rPr>
              <a:t>.</a:t>
            </a:r>
          </a:p>
          <a:p>
            <a:pPr algn="just"/>
            <a:r>
              <a:rPr lang="sk-SK" sz="1600" dirty="0">
                <a:solidFill>
                  <a:srgbClr val="0070C0"/>
                </a:solidFill>
                <a:ea typeface="Arial" panose="020B0604020202020204" pitchFamily="34" charset="0"/>
              </a:rPr>
              <a:t>	Nadpriemerne u 65- a viacročných, VŠ vzdelaných a v MČ Háje a Dvory.</a:t>
            </a:r>
            <a:endParaRPr lang="sk-SK" sz="1600" dirty="0">
              <a:ea typeface="Arial" panose="020B060402020202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noProof="0" dirty="0">
                <a:effectLst/>
                <a:ea typeface="Arial" panose="020B0604020202020204" pitchFamily="34" charset="0"/>
              </a:rPr>
              <a:t>20,1 </a:t>
            </a:r>
            <a:r>
              <a:rPr lang="sk-SK" sz="1600" dirty="0">
                <a:ea typeface="Arial" panose="020B0604020202020204" pitchFamily="34" charset="0"/>
              </a:rPr>
              <a:t>% respondentom sa vidia ako </a:t>
            </a:r>
            <a:r>
              <a:rPr lang="sk-SK" sz="1600" u="sng" dirty="0">
                <a:ea typeface="Arial" panose="020B0604020202020204" pitchFamily="34" charset="0"/>
              </a:rPr>
              <a:t>skôr negatívne</a:t>
            </a:r>
            <a:r>
              <a:rPr lang="sk-SK" sz="1600" dirty="0">
                <a:ea typeface="Arial" panose="020B0604020202020204" pitchFamily="34" charset="0"/>
              </a:rPr>
              <a:t>.</a:t>
            </a:r>
          </a:p>
          <a:p>
            <a:pPr algn="just"/>
            <a:r>
              <a:rPr lang="sk-SK" sz="1600" dirty="0">
                <a:solidFill>
                  <a:srgbClr val="0070C0"/>
                </a:solidFill>
                <a:ea typeface="Arial" panose="020B0604020202020204" pitchFamily="34" charset="0"/>
              </a:rPr>
              <a:t>	Mierne nadpriemerne u 18-34-ročných a výrazne nadpriemerne v Nových častiach Petržalky.</a:t>
            </a:r>
            <a:endParaRPr lang="sk-SK" sz="1600" dirty="0">
              <a:ea typeface="Arial" panose="020B060402020202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dirty="0">
                <a:ea typeface="Arial" panose="020B0604020202020204" pitchFamily="34" charset="0"/>
              </a:rPr>
              <a:t>5,1 % opýtaných ich vníma ako </a:t>
            </a:r>
            <a:r>
              <a:rPr lang="sk-SK" sz="1600" u="sng" dirty="0">
                <a:ea typeface="Arial" panose="020B0604020202020204" pitchFamily="34" charset="0"/>
              </a:rPr>
              <a:t>veľmi negatívne</a:t>
            </a:r>
            <a:r>
              <a:rPr lang="sk-SK" sz="1600" dirty="0">
                <a:ea typeface="Arial" panose="020B0604020202020204" pitchFamily="34" charset="0"/>
              </a:rPr>
              <a:t>.</a:t>
            </a:r>
          </a:p>
          <a:p>
            <a:pPr algn="just"/>
            <a:r>
              <a:rPr lang="sk-SK" sz="1600" dirty="0">
                <a:solidFill>
                  <a:srgbClr val="0070C0"/>
                </a:solidFill>
                <a:ea typeface="Arial" panose="020B0604020202020204" pitchFamily="34" charset="0"/>
              </a:rPr>
              <a:t>	Výrazne nadpriemerne v Nových častiach Petržalky.</a:t>
            </a:r>
            <a:endParaRPr lang="sk-SK" sz="1600" dirty="0">
              <a:ea typeface="Arial" panose="020B060402020202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noProof="0" dirty="0">
                <a:effectLst/>
                <a:ea typeface="Arial" panose="020B0604020202020204" pitchFamily="34" charset="0"/>
              </a:rPr>
              <a:t>7,7 % respondentov uviedlo, že </a:t>
            </a:r>
            <a:r>
              <a:rPr lang="sk-SK" sz="1600" u="sng" dirty="0">
                <a:ea typeface="Arial" panose="020B0604020202020204" pitchFamily="34" charset="0"/>
              </a:rPr>
              <a:t>necestujú MHD.</a:t>
            </a:r>
          </a:p>
          <a:p>
            <a:pPr algn="just"/>
            <a:r>
              <a:rPr lang="sk-SK" sz="1600" dirty="0">
                <a:solidFill>
                  <a:srgbClr val="0070C0"/>
                </a:solidFill>
                <a:ea typeface="Arial" panose="020B0604020202020204" pitchFamily="34" charset="0"/>
              </a:rPr>
              <a:t>	Nadpriemerne sú to muži, 50-64-roční, z MČ Háje a Lúky.</a:t>
            </a:r>
            <a:endParaRPr lang="sk-SK" sz="1600" dirty="0">
              <a:ea typeface="Arial" panose="020B060402020202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dirty="0">
                <a:ea typeface="Arial" panose="020B0604020202020204" pitchFamily="34" charset="0"/>
              </a:rPr>
              <a:t>5,9 % opýtaných povedalo, že to nevedia posúdiť, je im to jedno.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noProof="0" dirty="0">
                <a:effectLst/>
                <a:ea typeface="Arial" panose="020B0604020202020204" pitchFamily="34" charset="0"/>
              </a:rPr>
              <a:t>1,5 % respondentov </a:t>
            </a:r>
            <a:r>
              <a:rPr lang="sk-SK" sz="1600" dirty="0">
                <a:ea typeface="Arial" panose="020B0604020202020204" pitchFamily="34" charset="0"/>
              </a:rPr>
              <a:t>na otázku nevedelo, nechcelo odpovedať.</a:t>
            </a:r>
            <a:endParaRPr lang="sk-SK" sz="1600" noProof="0" dirty="0">
              <a:effectLst/>
              <a:ea typeface="Arial" panose="020B0604020202020204" pitchFamily="34" charset="0"/>
            </a:endParaRP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C4CEB710-FF7C-8613-E6A2-AA1B12CDF3A1}"/>
              </a:ext>
            </a:extLst>
          </p:cNvPr>
          <p:cNvSpPr txBox="1"/>
          <p:nvPr/>
        </p:nvSpPr>
        <p:spPr>
          <a:xfrm>
            <a:off x="8432151" y="2441047"/>
            <a:ext cx="3367966" cy="646331"/>
          </a:xfrm>
          <a:prstGeom prst="rect">
            <a:avLst/>
          </a:prstGeom>
          <a:solidFill>
            <a:srgbClr val="CCFF33"/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b="1" dirty="0"/>
              <a:t>6 z 10 </a:t>
            </a:r>
            <a:r>
              <a:rPr lang="sk-SK" dirty="0"/>
              <a:t>Petržalčanov vníma zmeny v MHD </a:t>
            </a:r>
            <a:r>
              <a:rPr lang="sk-SK" b="1" dirty="0"/>
              <a:t>pozitívne</a:t>
            </a:r>
            <a:r>
              <a:rPr lang="sk-SK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291491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6DC14-4A79-51CA-F46F-D5832ABD3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D54BD1DE-F5D8-B973-DCDF-FE4B5E270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67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5B1AB4C8-F11B-D548-4A6B-F3E4410F91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2890391"/>
            <a:ext cx="9847484" cy="58477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3200" noProof="0" dirty="0">
                <a:solidFill>
                  <a:srgbClr val="007C85"/>
                </a:solidFill>
              </a:rPr>
              <a:t>10. NÁZOR NA ZVÝŠENIE CESTOVNÉHO V MHD</a:t>
            </a:r>
            <a:endParaRPr lang="sk-SK" sz="4800" noProof="0" dirty="0">
              <a:solidFill>
                <a:srgbClr val="007C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92024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93B2D-59DA-99E8-AD00-D39319C44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F1AD5026-D8AF-EEC7-C4F6-36AA0C8BE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68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29D45270-791A-0CD4-6304-E5688F052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275" y="2967335"/>
            <a:ext cx="10498684" cy="1200329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F6E0C0"/>
                </a:solidFill>
              </a:rPr>
              <a:t>Dopravný podnik Bratislava v posledných rokoch opakovane zvyšoval ceny  cestovného v MHD. Považujete toto zvyšovanie cien v kontexte skvalitňovania služby za primerané alebo neprimerané? Prečítam vám možnosti:</a:t>
            </a:r>
          </a:p>
        </p:txBody>
      </p:sp>
      <p:sp>
        <p:nvSpPr>
          <p:cNvPr id="5" name="TextBox 10240">
            <a:extLst>
              <a:ext uri="{FF2B5EF4-FFF2-40B4-BE49-F238E27FC236}">
                <a16:creationId xmlns:a16="http://schemas.microsoft.com/office/drawing/2014/main" id="{1893B46A-862F-DEA9-4438-A9D54A860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007C85"/>
                </a:solidFill>
              </a:rPr>
              <a:t>10. NÁZOR NA ZVÝŠENIE CESTOVNÉHO V MHD</a:t>
            </a:r>
            <a:endParaRPr lang="sk-SK" sz="4000" dirty="0">
              <a:solidFill>
                <a:srgbClr val="007C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08100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5F00B-B757-A127-839D-1F9CB4F89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ĺžnik 10">
            <a:extLst>
              <a:ext uri="{FF2B5EF4-FFF2-40B4-BE49-F238E27FC236}">
                <a16:creationId xmlns:a16="http://schemas.microsoft.com/office/drawing/2014/main" id="{FEA6F609-904F-EC26-8248-02E218013438}"/>
              </a:ext>
            </a:extLst>
          </p:cNvPr>
          <p:cNvSpPr/>
          <p:nvPr/>
        </p:nvSpPr>
        <p:spPr>
          <a:xfrm>
            <a:off x="1220566" y="1385152"/>
            <a:ext cx="9750868" cy="4606589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0BA4A21B-B057-ACF4-700C-8FD0D12F1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69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ECF54B4C-D530-90CC-F286-E21D0EB55E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9131" y="566144"/>
            <a:ext cx="9750868" cy="738664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400" dirty="0">
                <a:solidFill>
                  <a:srgbClr val="F6E0C0"/>
                </a:solidFill>
              </a:rPr>
              <a:t>Dopravný podnik Bratislava v posledných rokoch opakovane zvyšoval ceny  cestovného v MHD. Považujete toto zvyšovanie cien v kontexte skvalitňovania služby za primerané alebo neprimerané? </a:t>
            </a:r>
          </a:p>
          <a:p>
            <a:r>
              <a:rPr lang="sk-SK" sz="1400" noProof="0" dirty="0">
                <a:solidFill>
                  <a:srgbClr val="CCFF33"/>
                </a:solidFill>
                <a:latin typeface="+mn-lt"/>
              </a:rPr>
              <a:t>Odpovede všetkých respondentov, ktorí cestujú MHD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A0643677-B834-D5A2-BD33-A6E9233BFC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9131" y="85690"/>
            <a:ext cx="9750868" cy="400110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000" dirty="0">
                <a:solidFill>
                  <a:srgbClr val="007C85"/>
                </a:solidFill>
              </a:rPr>
              <a:t>10. NÁZOR NA ZVÝŠENIE CESTOVNÉHO V MHD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C91B6FB1-3D76-6B4A-2CF1-44350095CFD5}"/>
              </a:ext>
            </a:extLst>
          </p:cNvPr>
          <p:cNvSpPr txBox="1"/>
          <p:nvPr/>
        </p:nvSpPr>
        <p:spPr>
          <a:xfrm>
            <a:off x="159005" y="1629540"/>
            <a:ext cx="909223" cy="369332"/>
          </a:xfrm>
          <a:prstGeom prst="rect">
            <a:avLst/>
          </a:prstGeom>
          <a:solidFill>
            <a:srgbClr val="007C85"/>
          </a:solidFill>
          <a:ln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sk-SK" b="1" noProof="0" dirty="0">
                <a:solidFill>
                  <a:srgbClr val="CCFF33"/>
                </a:solidFill>
              </a:rPr>
              <a:t>N = 923</a:t>
            </a:r>
          </a:p>
        </p:txBody>
      </p:sp>
      <p:sp>
        <p:nvSpPr>
          <p:cNvPr id="6" name="Obdĺžnik: zaoblené rohy 5">
            <a:extLst>
              <a:ext uri="{FF2B5EF4-FFF2-40B4-BE49-F238E27FC236}">
                <a16:creationId xmlns:a16="http://schemas.microsoft.com/office/drawing/2014/main" id="{A8641D52-0CBF-0844-050E-B0CBB007C823}"/>
              </a:ext>
            </a:extLst>
          </p:cNvPr>
          <p:cNvSpPr/>
          <p:nvPr/>
        </p:nvSpPr>
        <p:spPr>
          <a:xfrm>
            <a:off x="9952708" y="2629081"/>
            <a:ext cx="2094582" cy="762000"/>
          </a:xfrm>
          <a:prstGeom prst="roundRect">
            <a:avLst/>
          </a:prstGeom>
          <a:ln w="41275">
            <a:solidFill>
              <a:srgbClr val="FFC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400" noProof="0" dirty="0"/>
              <a:t>Hodnoty sú zobrazované zaokrúhlené na jedno desatinné miesto.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3C609BE0-F01E-E8DF-236A-684E59331D6C}"/>
              </a:ext>
            </a:extLst>
          </p:cNvPr>
          <p:cNvSpPr txBox="1"/>
          <p:nvPr/>
        </p:nvSpPr>
        <p:spPr>
          <a:xfrm>
            <a:off x="9938413" y="3597576"/>
            <a:ext cx="2094582" cy="1600438"/>
          </a:xfrm>
          <a:prstGeom prst="rect">
            <a:avLst/>
          </a:prstGeom>
          <a:solidFill>
            <a:schemeClr val="bg1"/>
          </a:solidFill>
          <a:ln w="28575"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sk-SK" sz="1400" b="1" i="1" noProof="0" dirty="0">
                <a:solidFill>
                  <a:srgbClr val="007C85"/>
                </a:solidFill>
              </a:rPr>
              <a:t>Respondent si mohol vybrať odpoveď z vopred preddefinovanej škály odpovedí.</a:t>
            </a:r>
          </a:p>
          <a:p>
            <a:endParaRPr lang="sk-SK" sz="1400" b="1" i="1" noProof="0" dirty="0">
              <a:solidFill>
                <a:srgbClr val="007C85"/>
              </a:solidFill>
            </a:endParaRPr>
          </a:p>
          <a:p>
            <a:r>
              <a:rPr lang="sk-SK" sz="1400" b="1" i="1" noProof="0" dirty="0">
                <a:solidFill>
                  <a:srgbClr val="007C85"/>
                </a:solidFill>
              </a:rPr>
              <a:t>Možnosť len jednej odpovede.</a:t>
            </a:r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1F8F1752-CDED-562D-D4D7-83D1B9BCAF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0427834"/>
              </p:ext>
            </p:extLst>
          </p:nvPr>
        </p:nvGraphicFramePr>
        <p:xfrm>
          <a:off x="1252417" y="1507253"/>
          <a:ext cx="9719017" cy="4484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BlokTextu 1">
            <a:extLst>
              <a:ext uri="{FF2B5EF4-FFF2-40B4-BE49-F238E27FC236}">
                <a16:creationId xmlns:a16="http://schemas.microsoft.com/office/drawing/2014/main" id="{9C5E05BB-970B-5B39-83A7-D99FFE2D6DDD}"/>
              </a:ext>
            </a:extLst>
          </p:cNvPr>
          <p:cNvSpPr txBox="1"/>
          <p:nvPr/>
        </p:nvSpPr>
        <p:spPr>
          <a:xfrm>
            <a:off x="7927313" y="1817321"/>
            <a:ext cx="1859782" cy="775253"/>
          </a:xfrm>
          <a:prstGeom prst="rect">
            <a:avLst/>
          </a:prstGeom>
          <a:solidFill>
            <a:srgbClr val="00B050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sz="2000" b="1" kern="1200" dirty="0"/>
              <a:t>37,9 %</a:t>
            </a:r>
          </a:p>
          <a:p>
            <a:pPr algn="ctr"/>
            <a:r>
              <a:rPr lang="sk-SK" sz="2000" b="1" kern="1200" dirty="0"/>
              <a:t>PRIMERANÉ</a:t>
            </a:r>
            <a:endParaRPr lang="en-GB" sz="2000" b="1" kern="1200" dirty="0"/>
          </a:p>
        </p:txBody>
      </p:sp>
      <p:sp>
        <p:nvSpPr>
          <p:cNvPr id="10" name="BlokTextu 1">
            <a:extLst>
              <a:ext uri="{FF2B5EF4-FFF2-40B4-BE49-F238E27FC236}">
                <a16:creationId xmlns:a16="http://schemas.microsoft.com/office/drawing/2014/main" id="{1EE30768-43AA-45D1-C233-9A420D9B17DD}"/>
              </a:ext>
            </a:extLst>
          </p:cNvPr>
          <p:cNvSpPr txBox="1"/>
          <p:nvPr/>
        </p:nvSpPr>
        <p:spPr>
          <a:xfrm>
            <a:off x="1969478" y="1853828"/>
            <a:ext cx="1786406" cy="775253"/>
          </a:xfrm>
          <a:prstGeom prst="rect">
            <a:avLst/>
          </a:prstGeom>
          <a:solidFill>
            <a:srgbClr val="FF0000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sz="2000" b="1" kern="1200" dirty="0">
                <a:solidFill>
                  <a:schemeClr val="bg1"/>
                </a:solidFill>
              </a:rPr>
              <a:t>53,5 %</a:t>
            </a:r>
          </a:p>
          <a:p>
            <a:pPr algn="ctr"/>
            <a:r>
              <a:rPr lang="sk-SK" sz="2000" b="1" kern="1200" dirty="0">
                <a:solidFill>
                  <a:schemeClr val="bg1"/>
                </a:solidFill>
              </a:rPr>
              <a:t>NEPRIMERANÉ</a:t>
            </a:r>
            <a:endParaRPr lang="en-GB" sz="2000" b="1" kern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373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BA197-3507-5259-E3F0-FF04ACBDF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A7981EB7-FF9B-2468-7B39-C536072184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4279115"/>
              </p:ext>
            </p:extLst>
          </p:nvPr>
        </p:nvGraphicFramePr>
        <p:xfrm>
          <a:off x="159005" y="1239999"/>
          <a:ext cx="11873990" cy="4809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19D6364D-AE27-5ECC-9745-4934DF547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7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782BE059-6DD0-790B-9283-2E601030E3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686001"/>
            <a:ext cx="9750868" cy="553998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600" dirty="0">
                <a:solidFill>
                  <a:srgbClr val="F6E0C0"/>
                </a:solidFill>
              </a:rPr>
              <a:t>S ktorými problémami v Petržalke ste v poslednom čase </a:t>
            </a:r>
            <a:r>
              <a:rPr lang="sk-SK" sz="1600" u="sng" dirty="0">
                <a:solidFill>
                  <a:srgbClr val="F6E0C0"/>
                </a:solidFill>
                <a:highlight>
                  <a:srgbClr val="FF0000"/>
                </a:highlight>
              </a:rPr>
              <a:t>najmenej spokojný</a:t>
            </a:r>
            <a:r>
              <a:rPr lang="sk-SK" sz="1600" dirty="0">
                <a:solidFill>
                  <a:srgbClr val="F6E0C0"/>
                </a:solidFill>
                <a:highlight>
                  <a:srgbClr val="FF0000"/>
                </a:highlight>
              </a:rPr>
              <a:t>/á</a:t>
            </a:r>
            <a:r>
              <a:rPr lang="sk-SK" sz="1600" dirty="0">
                <a:solidFill>
                  <a:srgbClr val="F6E0C0"/>
                </a:solidFill>
              </a:rPr>
              <a:t>? Ktoré problémy by sa mali riešiť?</a:t>
            </a:r>
          </a:p>
          <a:p>
            <a:r>
              <a:rPr lang="sk-SK" sz="1400" dirty="0">
                <a:solidFill>
                  <a:srgbClr val="92D050"/>
                </a:solidFill>
              </a:rPr>
              <a:t>Spontánne odpovede podľa </a:t>
            </a:r>
            <a:r>
              <a:rPr lang="sk-SK" sz="1400" dirty="0" err="1">
                <a:solidFill>
                  <a:srgbClr val="92D050"/>
                </a:solidFill>
              </a:rPr>
              <a:t>sociodemografických</a:t>
            </a:r>
            <a:r>
              <a:rPr lang="sk-SK" sz="1400" dirty="0">
                <a:solidFill>
                  <a:srgbClr val="92D050"/>
                </a:solidFill>
              </a:rPr>
              <a:t> kategórií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47743884-FE55-C453-2700-F1B258F708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007C85"/>
                </a:solidFill>
              </a:rPr>
              <a:t>1. NESPOKOJNOSŤ S RIEŠENÍM PROBLÉMOV</a:t>
            </a:r>
            <a:endParaRPr lang="sk-SK" sz="4000" dirty="0">
              <a:solidFill>
                <a:srgbClr val="007C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56973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CEE0BD-A65E-1BFB-CE79-0F23EB2C2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B08F8E1B-1B5A-A528-BE6F-C255EC550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70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76D67E18-4A43-0235-B2E8-5EA54FD0E7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566144"/>
            <a:ext cx="9779433" cy="738664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400" dirty="0">
                <a:solidFill>
                  <a:srgbClr val="F6E0C0"/>
                </a:solidFill>
              </a:rPr>
              <a:t>Dopravný podnik Bratislava v posledných rokoch opakovane zvyšoval ceny  cestovného v MHD. Považujete toto zvyšovanie cien v kontexte skvalitňovania služby za primerané alebo neprimerané? </a:t>
            </a:r>
          </a:p>
          <a:p>
            <a:r>
              <a:rPr lang="sk-SK" sz="1400" dirty="0">
                <a:solidFill>
                  <a:srgbClr val="92D050"/>
                </a:solidFill>
              </a:rPr>
              <a:t>Odpovede podľa </a:t>
            </a:r>
            <a:r>
              <a:rPr lang="sk-SK" sz="1400" dirty="0" err="1">
                <a:solidFill>
                  <a:srgbClr val="92D050"/>
                </a:solidFill>
              </a:rPr>
              <a:t>sociodemografických</a:t>
            </a:r>
            <a:r>
              <a:rPr lang="sk-SK" sz="1400" dirty="0">
                <a:solidFill>
                  <a:srgbClr val="92D050"/>
                </a:solidFill>
              </a:rPr>
              <a:t> kategórií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2298FBE2-1F77-DAB1-6A2B-9372DBE10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2343" y="94571"/>
            <a:ext cx="9750868" cy="400110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000" dirty="0">
                <a:solidFill>
                  <a:srgbClr val="007C85"/>
                </a:solidFill>
              </a:rPr>
              <a:t>10. NÁZOR NA ZVÝŠENIE CESTOVNÉHO V MHD</a:t>
            </a:r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189FB732-BE1B-CA85-7BA5-1B043F3E2964}"/>
              </a:ext>
            </a:extLst>
          </p:cNvPr>
          <p:cNvSpPr/>
          <p:nvPr/>
        </p:nvSpPr>
        <p:spPr>
          <a:xfrm>
            <a:off x="1220566" y="1376271"/>
            <a:ext cx="9750868" cy="4615471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9B07AB70-13C9-4880-8118-B20BC42816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41002"/>
              </p:ext>
            </p:extLst>
          </p:nvPr>
        </p:nvGraphicFramePr>
        <p:xfrm>
          <a:off x="1249130" y="1376271"/>
          <a:ext cx="9722303" cy="4615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118082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4A4EA8-6FDE-D435-01B1-EE8F22D8E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5B2CC72D-09F2-1B09-CFC0-2750857C8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71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22C7505F-C35C-4064-2518-25602906BF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9131" y="616384"/>
            <a:ext cx="9750868" cy="738664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400" dirty="0">
                <a:solidFill>
                  <a:srgbClr val="F6E0C0"/>
                </a:solidFill>
              </a:rPr>
              <a:t>Dopravný podnik Bratislava v posledných rokoch opakovane zvyšoval ceny  cestovného v MHD. Považujete toto zvyšovanie cien v kontexte skvalitňovania služby za primerané alebo neprimerané? </a:t>
            </a:r>
          </a:p>
          <a:p>
            <a:r>
              <a:rPr lang="sk-SK" sz="1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Odpovede podľa miestnych častí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46143704-19FF-5AA4-B87C-66AF83FD1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08277"/>
            <a:ext cx="9750868" cy="400110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000" dirty="0">
                <a:solidFill>
                  <a:srgbClr val="007C85"/>
                </a:solidFill>
              </a:rPr>
              <a:t>10. NÁZOR NA ZVÝŠENIE CESTOVNÉHO V MHD</a:t>
            </a:r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6C005CC1-9D91-61F4-B72C-A20F6C524760}"/>
              </a:ext>
            </a:extLst>
          </p:cNvPr>
          <p:cNvSpPr/>
          <p:nvPr/>
        </p:nvSpPr>
        <p:spPr>
          <a:xfrm>
            <a:off x="1220566" y="1476752"/>
            <a:ext cx="9750868" cy="4514990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9A9602C0-DF76-4D47-A1EB-7401AAB028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6456660"/>
              </p:ext>
            </p:extLst>
          </p:nvPr>
        </p:nvGraphicFramePr>
        <p:xfrm>
          <a:off x="1220565" y="1476752"/>
          <a:ext cx="9779433" cy="45149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3076200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BD7D84-2B49-A5BD-2094-4F1AC4594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499CC7B2-07AF-1820-EAAD-15E3D0584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72</a:t>
            </a:fld>
            <a:endParaRPr lang="sk-SK" noProof="0" dirty="0"/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DB6D31B6-A56F-FA45-05A5-E6B58E1060DA}"/>
              </a:ext>
            </a:extLst>
          </p:cNvPr>
          <p:cNvSpPr/>
          <p:nvPr/>
        </p:nvSpPr>
        <p:spPr>
          <a:xfrm>
            <a:off x="1220565" y="1063861"/>
            <a:ext cx="10041601" cy="4851867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97193117-02D2-6C0A-81C6-0E5B71F6A3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15200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2400" noProof="0" dirty="0">
                <a:solidFill>
                  <a:srgbClr val="007C85"/>
                </a:solidFill>
              </a:rPr>
              <a:t>ZHRNUTIE</a:t>
            </a:r>
            <a:endParaRPr lang="sk-SK" sz="4000" noProof="0" dirty="0">
              <a:solidFill>
                <a:srgbClr val="007C85"/>
              </a:solidFill>
            </a:endParaRPr>
          </a:p>
        </p:txBody>
      </p:sp>
      <p:sp>
        <p:nvSpPr>
          <p:cNvPr id="6" name="TextBox 10240">
            <a:extLst>
              <a:ext uri="{FF2B5EF4-FFF2-40B4-BE49-F238E27FC236}">
                <a16:creationId xmlns:a16="http://schemas.microsoft.com/office/drawing/2014/main" id="{A61F2587-59BB-1D42-00F2-79643B3CB0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6207" y="641347"/>
            <a:ext cx="9750868" cy="369332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sz="1800" dirty="0">
                <a:solidFill>
                  <a:srgbClr val="F6E0C0"/>
                </a:solidFill>
              </a:rPr>
              <a:t>10. NÁZOR NA ZVÝŠENIE CESTOVNÉHO V MHD</a:t>
            </a:r>
            <a:endParaRPr lang="sk-SK" sz="4800" dirty="0">
              <a:solidFill>
                <a:srgbClr val="F6E0C0"/>
              </a:solidFill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D2ACD743-767A-7840-5F49-45751C4E4E65}"/>
              </a:ext>
            </a:extLst>
          </p:cNvPr>
          <p:cNvSpPr txBox="1"/>
          <p:nvPr/>
        </p:nvSpPr>
        <p:spPr>
          <a:xfrm>
            <a:off x="1940767" y="1399592"/>
            <a:ext cx="130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noProof="0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E720599A-7D57-2193-022E-F883AB052828}"/>
              </a:ext>
            </a:extLst>
          </p:cNvPr>
          <p:cNvSpPr txBox="1"/>
          <p:nvPr/>
        </p:nvSpPr>
        <p:spPr>
          <a:xfrm>
            <a:off x="1220566" y="1063861"/>
            <a:ext cx="10041600" cy="4783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k-SK" sz="1600" noProof="0" dirty="0">
                <a:effectLst/>
                <a:ea typeface="Calibri" panose="020F0502020204030204" pitchFamily="34" charset="0"/>
              </a:rPr>
              <a:t>Respondenti mali odpovedať na otázku: </a:t>
            </a:r>
            <a:r>
              <a:rPr lang="sk-SK" sz="1600" i="1" noProof="0" dirty="0">
                <a:effectLst/>
                <a:ea typeface="Calibri" panose="020F0502020204030204" pitchFamily="34" charset="0"/>
              </a:rPr>
              <a:t>„</a:t>
            </a:r>
            <a:r>
              <a:rPr lang="sk-SK" sz="1600" i="1" dirty="0"/>
              <a:t>Dopravný podnik Bratislava v posledných rokoch opakovane zvyšoval ceny  cestovného v MHD. Považujete toto zvyšovanie cien v kontexte skvalitňovania služby za primerané alebo neprimerané? Prečítam vám možnosti.“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dirty="0"/>
              <a:t>5,5 % respondentov to považuje za </a:t>
            </a:r>
            <a:r>
              <a:rPr lang="sk-SK" sz="1600" u="sng" dirty="0"/>
              <a:t>úplne primerané</a:t>
            </a:r>
            <a:r>
              <a:rPr lang="sk-SK" sz="1600" dirty="0"/>
              <a:t>.</a:t>
            </a:r>
          </a:p>
          <a:p>
            <a:pPr>
              <a:lnSpc>
                <a:spcPct val="150000"/>
              </a:lnSpc>
            </a:pPr>
            <a:r>
              <a:rPr lang="sk-SK" sz="1600" dirty="0">
                <a:solidFill>
                  <a:srgbClr val="0070C0"/>
                </a:solidFill>
              </a:rPr>
              <a:t>	Pri tejto odpovedi neevidujeme odchýlky od priemerného výsledku celej vzorky.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</a:rPr>
              <a:t>32,4 % si myslí, že je to </a:t>
            </a:r>
            <a:r>
              <a:rPr lang="sk-SK" sz="1600" u="sng" dirty="0">
                <a:latin typeface="Calibri" panose="020F0502020204030204" pitchFamily="34" charset="0"/>
                <a:ea typeface="Calibri" panose="020F0502020204030204" pitchFamily="34" charset="0"/>
              </a:rPr>
              <a:t>skôr primerané</a:t>
            </a: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sk-SK" sz="1600" dirty="0">
                <a:solidFill>
                  <a:srgbClr val="0070C0"/>
                </a:solidFill>
                <a:ea typeface="Arial" panose="020B0604020202020204" pitchFamily="34" charset="0"/>
              </a:rPr>
              <a:t>	Nadpriemerne u mužov, 35-64-ročných, VŠ vzdelaných a v MČ Háje a Dvory.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</a:rPr>
              <a:t>38,6 % respondentov to považuje za </a:t>
            </a:r>
            <a:r>
              <a:rPr lang="sk-SK" sz="1600" u="sng" dirty="0">
                <a:latin typeface="Calibri" panose="020F0502020204030204" pitchFamily="34" charset="0"/>
                <a:ea typeface="Calibri" panose="020F0502020204030204" pitchFamily="34" charset="0"/>
              </a:rPr>
              <a:t>skôr neprimerané</a:t>
            </a: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sk-SK" sz="1600" dirty="0">
                <a:solidFill>
                  <a:srgbClr val="0070C0"/>
                </a:solidFill>
                <a:ea typeface="Arial" panose="020B0604020202020204" pitchFamily="34" charset="0"/>
              </a:rPr>
              <a:t>	Nadpriemerne u žien, 18-34-ročných, so ZŠ/SŠ bez maturity a výrazne nadpriemerne v Nových častiach Petržalky.</a:t>
            </a:r>
            <a:endParaRPr lang="sk-SK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</a:rPr>
              <a:t>14,9 % opýtaných to vidí ako </a:t>
            </a:r>
            <a:r>
              <a:rPr lang="sk-SK" sz="1600" u="sng" dirty="0">
                <a:latin typeface="Calibri" panose="020F0502020204030204" pitchFamily="34" charset="0"/>
                <a:ea typeface="Calibri" panose="020F0502020204030204" pitchFamily="34" charset="0"/>
              </a:rPr>
              <a:t>úplne neprimerané</a:t>
            </a: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sk-SK" sz="1600" dirty="0">
                <a:solidFill>
                  <a:srgbClr val="0070C0"/>
                </a:solidFill>
                <a:ea typeface="Arial" panose="020B0604020202020204" pitchFamily="34" charset="0"/>
              </a:rPr>
              <a:t>	Nadpriemerne v MČ Dvory.</a:t>
            </a:r>
            <a:endParaRPr lang="sk-SK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</a:rPr>
              <a:t>7,3 % sa vyjadrilo, že im je to jedno, nevedia to posúdiť.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</a:rPr>
              <a:t>1,3 % opýtaných na otázku nevedelo alebo nechcelo odpovedať.</a:t>
            </a:r>
          </a:p>
          <a:p>
            <a:pPr lvl="0">
              <a:lnSpc>
                <a:spcPct val="115000"/>
              </a:lnSpc>
            </a:pPr>
            <a:endParaRPr lang="sk-SK" sz="1600" noProof="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8085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Box 10240"/>
          <p:cNvSpPr txBox="1">
            <a:spLocks noChangeArrowheads="1"/>
          </p:cNvSpPr>
          <p:nvPr/>
        </p:nvSpPr>
        <p:spPr bwMode="auto">
          <a:xfrm>
            <a:off x="1236000" y="2136339"/>
            <a:ext cx="9720000" cy="2585323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endParaRPr lang="sk-SK" sz="5400" noProof="0" dirty="0">
              <a:solidFill>
                <a:srgbClr val="007C85"/>
              </a:solidFill>
            </a:endParaRPr>
          </a:p>
          <a:p>
            <a:r>
              <a:rPr lang="sk-SK" sz="5400" noProof="0" dirty="0">
                <a:solidFill>
                  <a:srgbClr val="007C85"/>
                </a:solidFill>
              </a:rPr>
              <a:t>METODIKA PRIESKUMU</a:t>
            </a:r>
          </a:p>
          <a:p>
            <a:endParaRPr lang="sk-SK" sz="5400" noProof="0" dirty="0">
              <a:solidFill>
                <a:srgbClr val="007C85"/>
              </a:solidFill>
            </a:endParaRPr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8D69772F-F5AB-4326-911D-2D062DB32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73</a:t>
            </a:fld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val="132660824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027238" y="1441724"/>
            <a:ext cx="8137525" cy="1067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sk-SK" noProof="0" dirty="0">
                <a:latin typeface="Calibri" panose="020F0502020204030204" pitchFamily="34" charset="0"/>
                <a:cs typeface="Arial" panose="020B0604020202020204" pitchFamily="34" charset="0"/>
              </a:rPr>
              <a:t>Prieskum bol vypracovaný podľa medzinárodných štandardov kvality WAPOR, ESOMAR a štandardov Slovenskej asociácie výskumných agentúr (SAVA), ktorých je agentúra AKO členom. </a:t>
            </a:r>
            <a:endParaRPr lang="sk-SK" noProof="0" dirty="0">
              <a:latin typeface="Calibri" panose="020F0502020204030204" pitchFamily="34" charset="0"/>
            </a:endParaRPr>
          </a:p>
        </p:txBody>
      </p:sp>
      <p:pic>
        <p:nvPicPr>
          <p:cNvPr id="17412" name="Picture 13" descr="C:\Documents and Settings\zelmanova\Desktop\ESOMAR_member_RGB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3960" y="3329280"/>
            <a:ext cx="2376488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Box 20482">
            <a:extLst>
              <a:ext uri="{FF2B5EF4-FFF2-40B4-BE49-F238E27FC236}">
                <a16:creationId xmlns:a16="http://schemas.microsoft.com/office/drawing/2014/main" id="{52ABF982-1973-44C8-BD15-132609463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5200"/>
            <a:ext cx="9720000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rgbClr val="276A87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noProof="0" dirty="0">
                <a:solidFill>
                  <a:srgbClr val="007C85"/>
                </a:solidFill>
              </a:rPr>
              <a:t>METODIKA PRIESKUMU</a:t>
            </a:r>
          </a:p>
        </p:txBody>
      </p:sp>
      <p:pic>
        <p:nvPicPr>
          <p:cNvPr id="7" name="Rectangle 6147">
            <a:extLst>
              <a:ext uri="{FF2B5EF4-FFF2-40B4-BE49-F238E27FC236}">
                <a16:creationId xmlns:a16="http://schemas.microsoft.com/office/drawing/2014/main" id="{83D46623-BE7D-4492-BC7D-CF42006A65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27239" y="3196724"/>
            <a:ext cx="1997075" cy="97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6B1B09BF-0CD0-4B17-B44A-F345B1433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74</a:t>
            </a:fld>
            <a:endParaRPr lang="sk-SK" noProof="0" dirty="0"/>
          </a:p>
        </p:txBody>
      </p:sp>
      <p:pic>
        <p:nvPicPr>
          <p:cNvPr id="4" name="Obrázok 3" descr="Obrázok, na ktorom je kreslenie, znak&#10;&#10;Automaticky generovaný popis">
            <a:extLst>
              <a:ext uri="{FF2B5EF4-FFF2-40B4-BE49-F238E27FC236}">
                <a16:creationId xmlns:a16="http://schemas.microsoft.com/office/drawing/2014/main" id="{F7C69A81-868E-40EC-B3EB-DD910AAAC3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9902" y="3240380"/>
            <a:ext cx="2266950" cy="800100"/>
          </a:xfrm>
          <a:prstGeom prst="rect">
            <a:avLst/>
          </a:prstGeom>
        </p:spPr>
      </p:pic>
      <p:sp>
        <p:nvSpPr>
          <p:cNvPr id="9" name="TextBox 4">
            <a:extLst>
              <a:ext uri="{FF2B5EF4-FFF2-40B4-BE49-F238E27FC236}">
                <a16:creationId xmlns:a16="http://schemas.microsoft.com/office/drawing/2014/main" id="{496DD59C-E224-4FA1-BE39-66852505C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4882604"/>
            <a:ext cx="8137525" cy="402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sk-SK" noProof="0" dirty="0">
                <a:latin typeface="Calibri" panose="020F0502020204030204" pitchFamily="34" charset="0"/>
                <a:cs typeface="Arial" panose="020B0604020202020204" pitchFamily="34" charset="0"/>
              </a:rPr>
              <a:t>Agentúra AKO pôsobí na trhu 34 rokov. </a:t>
            </a:r>
            <a:endParaRPr lang="sk-SK" noProof="0" dirty="0">
              <a:latin typeface="Calibri" panose="020F0502020204030204" pitchFamily="34" charset="0"/>
            </a:endParaRPr>
          </a:p>
        </p:txBody>
      </p:sp>
      <p:sp>
        <p:nvSpPr>
          <p:cNvPr id="10" name="Obdĺžnik 9">
            <a:extLst>
              <a:ext uri="{FF2B5EF4-FFF2-40B4-BE49-F238E27FC236}">
                <a16:creationId xmlns:a16="http://schemas.microsoft.com/office/drawing/2014/main" id="{7573900E-D4E3-47F9-84D8-6AA1399775CB}"/>
              </a:ext>
            </a:extLst>
          </p:cNvPr>
          <p:cNvSpPr/>
          <p:nvPr/>
        </p:nvSpPr>
        <p:spPr>
          <a:xfrm>
            <a:off x="1236000" y="696286"/>
            <a:ext cx="9720000" cy="5326446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val="320390397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3"/>
          <p:cNvSpPr txBox="1">
            <a:spLocks noChangeArrowheads="1"/>
          </p:cNvSpPr>
          <p:nvPr/>
        </p:nvSpPr>
        <p:spPr bwMode="auto">
          <a:xfrm>
            <a:off x="1847854" y="981076"/>
            <a:ext cx="85693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endParaRPr lang="sk-SK" noProof="0" dirty="0">
              <a:latin typeface="Calibri" panose="020F0502020204030204" pitchFamily="34" charset="0"/>
            </a:endParaRPr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74DF7A5F-76E7-4897-B587-0AFF2E48A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75</a:t>
            </a:fld>
            <a:endParaRPr lang="sk-SK" noProof="0" dirty="0"/>
          </a:p>
        </p:txBody>
      </p:sp>
      <p:sp>
        <p:nvSpPr>
          <p:cNvPr id="8" name="TextBox 20482">
            <a:extLst>
              <a:ext uri="{FF2B5EF4-FFF2-40B4-BE49-F238E27FC236}">
                <a16:creationId xmlns:a16="http://schemas.microsoft.com/office/drawing/2014/main" id="{4B74EF4D-54DA-4F8C-950F-0BB1F6EDE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5200"/>
            <a:ext cx="9720000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rgbClr val="276A87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noProof="0" dirty="0">
                <a:solidFill>
                  <a:srgbClr val="007C85"/>
                </a:solidFill>
              </a:rPr>
              <a:t>METODIKA PRIESKUMU</a:t>
            </a:r>
          </a:p>
        </p:txBody>
      </p:sp>
      <p:sp>
        <p:nvSpPr>
          <p:cNvPr id="2" name="BlokTextu 1">
            <a:extLst>
              <a:ext uri="{FF2B5EF4-FFF2-40B4-BE49-F238E27FC236}">
                <a16:creationId xmlns:a16="http://schemas.microsoft.com/office/drawing/2014/main" id="{35C970E6-DEBE-4FFE-8579-D629810C1538}"/>
              </a:ext>
            </a:extLst>
          </p:cNvPr>
          <p:cNvSpPr txBox="1"/>
          <p:nvPr/>
        </p:nvSpPr>
        <p:spPr>
          <a:xfrm>
            <a:off x="1236000" y="655993"/>
            <a:ext cx="9720000" cy="375552"/>
          </a:xfrm>
          <a:prstGeom prst="rect">
            <a:avLst/>
          </a:prstGeom>
          <a:solidFill>
            <a:srgbClr val="007C8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sk-SK" b="1" noProof="0" dirty="0">
                <a:solidFill>
                  <a:srgbClr val="F6E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Parametre prieskumu</a:t>
            </a:r>
            <a:endParaRPr lang="sk-SK" noProof="0" dirty="0">
              <a:solidFill>
                <a:srgbClr val="92D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Obdĺžnik 6">
            <a:extLst>
              <a:ext uri="{FF2B5EF4-FFF2-40B4-BE49-F238E27FC236}">
                <a16:creationId xmlns:a16="http://schemas.microsoft.com/office/drawing/2014/main" id="{831A78B6-92CD-49B5-9824-9CED2E16C61B}"/>
              </a:ext>
            </a:extLst>
          </p:cNvPr>
          <p:cNvSpPr/>
          <p:nvPr/>
        </p:nvSpPr>
        <p:spPr>
          <a:xfrm>
            <a:off x="1236000" y="1110674"/>
            <a:ext cx="9720000" cy="4912058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4" name="Text Box 12">
            <a:extLst>
              <a:ext uri="{FF2B5EF4-FFF2-40B4-BE49-F238E27FC236}">
                <a16:creationId xmlns:a16="http://schemas.microsoft.com/office/drawing/2014/main" id="{C88AA54F-4A23-4CCA-AE7F-8D1295D6C0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19875"/>
            <a:ext cx="972000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sk-SK" sz="1400" b="1" noProof="0" dirty="0">
                <a:latin typeface="+mn-lt"/>
                <a:cs typeface="Arial" panose="020B0604020202020204" pitchFamily="34" charset="0"/>
              </a:rPr>
              <a:t>Metóda zberu dát: 			</a:t>
            </a:r>
            <a:r>
              <a:rPr lang="sk-SK" sz="1400" noProof="0" dirty="0">
                <a:latin typeface="+mn-lt"/>
                <a:cs typeface="Arial" panose="020B0604020202020204" pitchFamily="34" charset="0"/>
              </a:rPr>
              <a:t>1/ kvantitatívna </a:t>
            </a:r>
            <a:r>
              <a:rPr lang="sk-SK" sz="1400" b="1" noProof="0" dirty="0">
                <a:latin typeface="+mn-lt"/>
                <a:cs typeface="Arial" panose="020B0604020202020204" pitchFamily="34" charset="0"/>
              </a:rPr>
              <a:t>CATI</a:t>
            </a:r>
            <a:r>
              <a:rPr lang="sk-SK" sz="1400" noProof="0" dirty="0">
                <a:latin typeface="+mn-lt"/>
                <a:cs typeface="Arial" panose="020B0604020202020204" pitchFamily="34" charset="0"/>
              </a:rPr>
              <a:t> – Computer Assisted Telephone Interviewing </a:t>
            </a:r>
          </a:p>
          <a:p>
            <a:r>
              <a:rPr lang="sk-SK" sz="1400" noProof="0" dirty="0">
                <a:latin typeface="+mn-lt"/>
                <a:cs typeface="Arial" panose="020B0604020202020204" pitchFamily="34" charset="0"/>
              </a:rPr>
              <a:t>								2/ kvantitatívna </a:t>
            </a:r>
            <a:r>
              <a:rPr lang="sk-SK" sz="1400" b="1" noProof="0" dirty="0">
                <a:latin typeface="+mn-lt"/>
                <a:cs typeface="Arial" panose="020B0604020202020204" pitchFamily="34" charset="0"/>
              </a:rPr>
              <a:t>F2F</a:t>
            </a:r>
            <a:r>
              <a:rPr lang="sk-SK" sz="1400" noProof="0" dirty="0">
                <a:latin typeface="+mn-lt"/>
                <a:cs typeface="Arial" panose="020B0604020202020204" pitchFamily="34" charset="0"/>
              </a:rPr>
              <a:t> - anketa v uliciach Petržalky</a:t>
            </a:r>
          </a:p>
          <a:p>
            <a:endParaRPr lang="sk-SK" sz="1200" b="1" noProof="0" dirty="0">
              <a:latin typeface="+mn-lt"/>
              <a:cs typeface="Arial" panose="020B0604020202020204" pitchFamily="34" charset="0"/>
            </a:endParaRPr>
          </a:p>
          <a:p>
            <a:r>
              <a:rPr lang="sk-SK" sz="1400" noProof="0" dirty="0">
                <a:latin typeface="+mn-lt"/>
                <a:cs typeface="Arial" panose="020B0604020202020204" pitchFamily="34" charset="0"/>
              </a:rPr>
              <a:t>Veľkosť vzorky:				SPOLU </a:t>
            </a:r>
            <a:r>
              <a:rPr lang="sk-SK" sz="1400" b="1" noProof="0" dirty="0">
                <a:latin typeface="+mn-lt"/>
                <a:cs typeface="Arial" panose="020B0604020202020204" pitchFamily="34" charset="0"/>
              </a:rPr>
              <a:t>N = 1 000 </a:t>
            </a:r>
            <a:r>
              <a:rPr lang="sk-SK" sz="1400" noProof="0" dirty="0">
                <a:latin typeface="+mn-lt"/>
                <a:cs typeface="Arial" panose="020B0604020202020204" pitchFamily="34" charset="0"/>
              </a:rPr>
              <a:t>(N1 = 500 reprezentatívna z CATI; N2 = 500 z ankety v uliciach)</a:t>
            </a:r>
          </a:p>
          <a:p>
            <a:r>
              <a:rPr lang="sk-SK" sz="1400" noProof="0" dirty="0">
                <a:latin typeface="+mn-lt"/>
                <a:cs typeface="Arial" panose="020B0604020202020204" pitchFamily="34" charset="0"/>
              </a:rPr>
              <a:t>								(respondenti neboli oboznámení s tým, kto je zadávateľom prieskumu)</a:t>
            </a:r>
          </a:p>
          <a:p>
            <a:endParaRPr lang="sk-SK" sz="1200" noProof="0" dirty="0">
              <a:latin typeface="+mn-lt"/>
              <a:cs typeface="Arial" panose="020B0604020202020204" pitchFamily="34" charset="0"/>
            </a:endParaRPr>
          </a:p>
          <a:p>
            <a:r>
              <a:rPr lang="sk-SK" sz="1400" noProof="0" dirty="0">
                <a:latin typeface="+mn-lt"/>
                <a:cs typeface="Arial" panose="020B0604020202020204" pitchFamily="34" charset="0"/>
              </a:rPr>
              <a:t>Počet otázok:				3 skríningové, 4 sociodemografické a </a:t>
            </a:r>
            <a:r>
              <a:rPr lang="sk-SK" sz="1400" dirty="0">
                <a:latin typeface="+mn-lt"/>
                <a:cs typeface="Arial" panose="020B0604020202020204" pitchFamily="34" charset="0"/>
              </a:rPr>
              <a:t>10 meritórnych otázok</a:t>
            </a:r>
            <a:endParaRPr lang="sk-SK" sz="1400" noProof="0" dirty="0">
              <a:latin typeface="+mn-lt"/>
              <a:cs typeface="Arial" panose="020B0604020202020204" pitchFamily="34" charset="0"/>
            </a:endParaRPr>
          </a:p>
          <a:p>
            <a:endParaRPr lang="sk-SK" sz="1200" noProof="0" dirty="0">
              <a:latin typeface="+mn-lt"/>
              <a:cs typeface="Arial" panose="020B0604020202020204" pitchFamily="34" charset="0"/>
            </a:endParaRPr>
          </a:p>
          <a:p>
            <a:r>
              <a:rPr lang="sk-SK" sz="1400" noProof="0" dirty="0">
                <a:latin typeface="+mn-lt"/>
                <a:cs typeface="Arial" panose="020B0604020202020204" pitchFamily="34" charset="0"/>
              </a:rPr>
              <a:t>Termín zberu dát:				</a:t>
            </a:r>
            <a:r>
              <a:rPr lang="sk-SK" sz="1400" b="1" noProof="0" dirty="0">
                <a:latin typeface="+mn-lt"/>
                <a:cs typeface="Arial" panose="020B0604020202020204" pitchFamily="34" charset="0"/>
              </a:rPr>
              <a:t>24. 2. – 8. 3. 2026</a:t>
            </a:r>
          </a:p>
          <a:p>
            <a:endParaRPr lang="sk-SK" sz="1200" noProof="0" dirty="0">
              <a:latin typeface="+mn-lt"/>
              <a:cs typeface="Arial" panose="020B0604020202020204" pitchFamily="34" charset="0"/>
            </a:endParaRPr>
          </a:p>
          <a:p>
            <a:pPr marL="2773363" indent="-2773363">
              <a:tabLst/>
            </a:pPr>
            <a:r>
              <a:rPr lang="sk-SK" sz="1400" noProof="0" dirty="0">
                <a:latin typeface="+mn-lt"/>
                <a:cs typeface="Arial" panose="020B0604020202020204" pitchFamily="34" charset="0"/>
              </a:rPr>
              <a:t>Metóda výberu vzorky:	CATI randomizovaný a následne kvótny výber; anketa randomizovaný náhodný výber </a:t>
            </a:r>
          </a:p>
          <a:p>
            <a:pPr marL="2773363" indent="-2773363">
              <a:tabLst/>
            </a:pPr>
            <a:endParaRPr lang="sk-SK" sz="1200" noProof="0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  <a:p>
            <a:pPr marL="2773363" indent="-2773363">
              <a:tabLst/>
            </a:pPr>
            <a:r>
              <a:rPr lang="sk-SK" sz="1400" noProof="0" dirty="0">
                <a:latin typeface="+mn-lt"/>
                <a:cs typeface="Arial" panose="020B0604020202020204" pitchFamily="34" charset="0"/>
              </a:rPr>
              <a:t>Kvótne znaky: 	vek, pohlavie, vzdelanie, miestna časť</a:t>
            </a:r>
            <a:r>
              <a:rPr lang="sk-SK" sz="1400" b="1" noProof="0" dirty="0">
                <a:latin typeface="+mn-lt"/>
                <a:cs typeface="Arial" panose="020B0604020202020204" pitchFamily="34" charset="0"/>
              </a:rPr>
              <a:t>	</a:t>
            </a:r>
          </a:p>
          <a:p>
            <a:pPr marL="2773363" indent="-2773363">
              <a:tabLst/>
            </a:pPr>
            <a:endParaRPr lang="sk-SK" sz="1200" noProof="0" dirty="0">
              <a:latin typeface="+mn-lt"/>
              <a:cs typeface="Arial" panose="020B0604020202020204" pitchFamily="34" charset="0"/>
            </a:endParaRPr>
          </a:p>
          <a:p>
            <a:r>
              <a:rPr lang="sk-SK" sz="1400" noProof="0" dirty="0">
                <a:latin typeface="+mn-lt"/>
                <a:cs typeface="Arial" panose="020B0604020202020204" pitchFamily="34" charset="0"/>
              </a:rPr>
              <a:t>Báza pre výber:				CATI: </a:t>
            </a:r>
            <a:r>
              <a:rPr lang="sk-SK" sz="1400" noProof="0" dirty="0">
                <a:latin typeface="+mn-lt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www.statistics.sk</a:t>
            </a:r>
            <a:endParaRPr lang="sk-SK" sz="1400" noProof="0" dirty="0">
              <a:latin typeface="+mn-lt"/>
              <a:cs typeface="Arial" panose="020B0604020202020204" pitchFamily="34" charset="0"/>
            </a:endParaRPr>
          </a:p>
          <a:p>
            <a:r>
              <a:rPr lang="sk-SK" sz="1400" noProof="0" dirty="0">
                <a:latin typeface="+mn-lt"/>
                <a:cs typeface="Arial" panose="020B0604020202020204" pitchFamily="34" charset="0"/>
              </a:rPr>
              <a:t>								Anketa: náhodný výber</a:t>
            </a:r>
          </a:p>
          <a:p>
            <a:endParaRPr lang="sk-SK" sz="1200" noProof="0" dirty="0">
              <a:latin typeface="+mn-lt"/>
              <a:cs typeface="Arial" panose="020B0604020202020204" pitchFamily="34" charset="0"/>
            </a:endParaRPr>
          </a:p>
          <a:p>
            <a:r>
              <a:rPr lang="sk-SK" sz="1400" noProof="0" dirty="0">
                <a:latin typeface="+mn-lt"/>
                <a:cs typeface="Arial" panose="020B0604020202020204" pitchFamily="34" charset="0"/>
              </a:rPr>
              <a:t>Anketovanie:				CATI: školení tele-anketári v špecializovanom call centre</a:t>
            </a:r>
          </a:p>
          <a:p>
            <a:r>
              <a:rPr lang="sk-SK" sz="1400" noProof="0" dirty="0">
                <a:latin typeface="+mn-lt"/>
                <a:cs typeface="Arial" panose="020B0604020202020204" pitchFamily="34" charset="0"/>
              </a:rPr>
              <a:t>								Anketa: školení anketári</a:t>
            </a:r>
          </a:p>
          <a:p>
            <a:endParaRPr lang="sk-SK" sz="1200" noProof="0" dirty="0">
              <a:latin typeface="+mn-lt"/>
              <a:cs typeface="Arial" panose="020B0604020202020204" pitchFamily="34" charset="0"/>
            </a:endParaRPr>
          </a:p>
          <a:p>
            <a:r>
              <a:rPr lang="sk-SK" sz="1400" noProof="0" dirty="0">
                <a:latin typeface="+mn-lt"/>
                <a:cs typeface="Arial" panose="020B0604020202020204" pitchFamily="34" charset="0"/>
              </a:rPr>
              <a:t>Kontrola:					CATI skript, príposluch, spätná náhodná kontrola; ANKETA PC monitoring pohybu anketára</a:t>
            </a:r>
          </a:p>
          <a:p>
            <a:endParaRPr lang="sk-SK" sz="1200" dirty="0">
              <a:latin typeface="+mn-lt"/>
              <a:cs typeface="Arial" panose="020B0604020202020204" pitchFamily="34" charset="0"/>
            </a:endParaRPr>
          </a:p>
          <a:p>
            <a:r>
              <a:rPr lang="sk-SK" sz="1400" dirty="0">
                <a:latin typeface="+mn-lt"/>
                <a:cs typeface="Arial" panose="020B0604020202020204" pitchFamily="34" charset="0"/>
              </a:rPr>
              <a:t>Štatistické spracovanie:			SPSS, Excel </a:t>
            </a:r>
            <a:endParaRPr lang="sk-SK" sz="1400" b="1" noProof="0" dirty="0">
              <a:solidFill>
                <a:srgbClr val="007C85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22597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20482">
            <a:extLst>
              <a:ext uri="{FF2B5EF4-FFF2-40B4-BE49-F238E27FC236}">
                <a16:creationId xmlns:a16="http://schemas.microsoft.com/office/drawing/2014/main" id="{C18B398B-EFA0-45B7-9B67-9F2897DDF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5200"/>
            <a:ext cx="9720000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rgbClr val="276A87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noProof="0" dirty="0">
                <a:solidFill>
                  <a:srgbClr val="007C85"/>
                </a:solidFill>
              </a:rPr>
              <a:t>METODIKA PRIESKUMU</a:t>
            </a:r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1892A8DA-70BE-453F-8133-8A0FE20B6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76</a:t>
            </a:fld>
            <a:endParaRPr lang="sk-SK" noProof="0" dirty="0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2BE918C6-2B87-47EB-913F-F1F49746157F}"/>
              </a:ext>
            </a:extLst>
          </p:cNvPr>
          <p:cNvSpPr txBox="1"/>
          <p:nvPr/>
        </p:nvSpPr>
        <p:spPr>
          <a:xfrm>
            <a:off x="1236000" y="655993"/>
            <a:ext cx="9720000" cy="375552"/>
          </a:xfrm>
          <a:prstGeom prst="rect">
            <a:avLst/>
          </a:prstGeom>
          <a:solidFill>
            <a:srgbClr val="007C8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sk-SK" b="1" noProof="0" dirty="0">
                <a:solidFill>
                  <a:srgbClr val="F6E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Zloženie prieskumnej vzorky</a:t>
            </a:r>
            <a:endParaRPr lang="sk-SK" noProof="0" dirty="0">
              <a:solidFill>
                <a:srgbClr val="92D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Obdĺžnik 5">
            <a:extLst>
              <a:ext uri="{FF2B5EF4-FFF2-40B4-BE49-F238E27FC236}">
                <a16:creationId xmlns:a16="http://schemas.microsoft.com/office/drawing/2014/main" id="{7C80DAFE-6A8C-4EAB-B1F2-57FE4633E44E}"/>
              </a:ext>
            </a:extLst>
          </p:cNvPr>
          <p:cNvSpPr/>
          <p:nvPr/>
        </p:nvSpPr>
        <p:spPr>
          <a:xfrm>
            <a:off x="1236000" y="1110674"/>
            <a:ext cx="9720000" cy="4910748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F425B69B-B409-2BD4-4E45-3F1541A50F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3413471"/>
              </p:ext>
            </p:extLst>
          </p:nvPr>
        </p:nvGraphicFramePr>
        <p:xfrm>
          <a:off x="1236000" y="1110673"/>
          <a:ext cx="9720000" cy="4910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BlokTextu 6">
            <a:extLst>
              <a:ext uri="{FF2B5EF4-FFF2-40B4-BE49-F238E27FC236}">
                <a16:creationId xmlns:a16="http://schemas.microsoft.com/office/drawing/2014/main" id="{73CA305B-754D-F0C1-BFB5-79C31847A0E5}"/>
              </a:ext>
            </a:extLst>
          </p:cNvPr>
          <p:cNvSpPr txBox="1"/>
          <p:nvPr/>
        </p:nvSpPr>
        <p:spPr>
          <a:xfrm>
            <a:off x="9507909" y="1631744"/>
            <a:ext cx="2525086" cy="2800767"/>
          </a:xfrm>
          <a:prstGeom prst="rect">
            <a:avLst/>
          </a:prstGeom>
          <a:solidFill>
            <a:schemeClr val="bg1"/>
          </a:solidFill>
          <a:ln w="38100"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sk-SK" sz="1600" b="1" i="1" dirty="0">
                <a:solidFill>
                  <a:srgbClr val="007C85"/>
                </a:solidFill>
              </a:rPr>
              <a:t>Prieskumná vzorka kopíruje zloženie dospelého obyvateľstva mestskej časti Bratislava – Petržalka z hľadiska pohlavia, veku, vzdelania, a preto je výsledky v tejto správe možné zovšeobecniť             na celú dospelú populáciu mestskej časti Bratislava – Petržalka.</a:t>
            </a:r>
          </a:p>
        </p:txBody>
      </p:sp>
    </p:spTree>
    <p:extLst>
      <p:ext uri="{BB962C8B-B14F-4D97-AF65-F5344CB8AC3E}">
        <p14:creationId xmlns:p14="http://schemas.microsoft.com/office/powerpoint/2010/main" val="333315583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Box 10240"/>
          <p:cNvSpPr txBox="1">
            <a:spLocks noChangeArrowheads="1"/>
          </p:cNvSpPr>
          <p:nvPr/>
        </p:nvSpPr>
        <p:spPr bwMode="auto">
          <a:xfrm>
            <a:off x="1236000" y="2213283"/>
            <a:ext cx="9720000" cy="243143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endParaRPr lang="sk-SK" sz="3200" noProof="0" dirty="0">
              <a:solidFill>
                <a:srgbClr val="007C85"/>
              </a:solidFill>
            </a:endParaRPr>
          </a:p>
          <a:p>
            <a:r>
              <a:rPr lang="sk-SK" sz="4000" noProof="0" dirty="0">
                <a:solidFill>
                  <a:srgbClr val="007C85"/>
                </a:solidFill>
              </a:rPr>
              <a:t>Ďakujeme za pozornosť</a:t>
            </a:r>
          </a:p>
          <a:p>
            <a:r>
              <a:rPr lang="sk-SK" sz="4800" noProof="0" dirty="0">
                <a:solidFill>
                  <a:srgbClr val="007C85"/>
                </a:solidFill>
                <a:sym typeface="Wingdings" panose="05000000000000000000" pitchFamily="2" charset="2"/>
              </a:rPr>
              <a:t></a:t>
            </a:r>
            <a:endParaRPr lang="sk-SK" sz="4800" noProof="0" dirty="0">
              <a:solidFill>
                <a:srgbClr val="007C85"/>
              </a:solidFill>
            </a:endParaRPr>
          </a:p>
          <a:p>
            <a:endParaRPr lang="sk-SK" sz="3200" noProof="0" dirty="0">
              <a:solidFill>
                <a:srgbClr val="007C85"/>
              </a:solidFill>
            </a:endParaRPr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BFDB8F6C-C189-4726-9C90-AC45C1D48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77</a:t>
            </a:fld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val="151737910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Box 10240"/>
          <p:cNvSpPr txBox="1">
            <a:spLocks noChangeArrowheads="1"/>
          </p:cNvSpPr>
          <p:nvPr/>
        </p:nvSpPr>
        <p:spPr bwMode="auto">
          <a:xfrm>
            <a:off x="1236000" y="2136339"/>
            <a:ext cx="9720000" cy="2585323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endParaRPr lang="sk-SK" sz="5400" noProof="0" dirty="0">
              <a:solidFill>
                <a:srgbClr val="007C85"/>
              </a:solidFill>
            </a:endParaRPr>
          </a:p>
          <a:p>
            <a:r>
              <a:rPr lang="sk-SK" sz="5400" noProof="0" dirty="0">
                <a:solidFill>
                  <a:srgbClr val="007C85"/>
                </a:solidFill>
              </a:rPr>
              <a:t>PRÍLOHA: DOTAZNÍK</a:t>
            </a:r>
          </a:p>
          <a:p>
            <a:endParaRPr lang="sk-SK" sz="5400" noProof="0" dirty="0">
              <a:solidFill>
                <a:srgbClr val="007C85"/>
              </a:solidFill>
            </a:endParaRPr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C64E00F0-959F-4171-B106-8495F848E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78</a:t>
            </a:fld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val="264331041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04EC01F5-510D-4E3A-B011-1E89A7F89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79</a:t>
            </a:fld>
            <a:endParaRPr lang="sk-SK" noProof="0" dirty="0"/>
          </a:p>
        </p:txBody>
      </p:sp>
      <p:sp>
        <p:nvSpPr>
          <p:cNvPr id="7" name="Obdĺžnik 6">
            <a:extLst>
              <a:ext uri="{FF2B5EF4-FFF2-40B4-BE49-F238E27FC236}">
                <a16:creationId xmlns:a16="http://schemas.microsoft.com/office/drawing/2014/main" id="{08521D9B-3B2E-4DF5-A84F-701923EC6FF9}"/>
              </a:ext>
            </a:extLst>
          </p:cNvPr>
          <p:cNvSpPr/>
          <p:nvPr/>
        </p:nvSpPr>
        <p:spPr>
          <a:xfrm>
            <a:off x="1236000" y="663191"/>
            <a:ext cx="9720000" cy="5359541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20482">
            <a:extLst>
              <a:ext uri="{FF2B5EF4-FFF2-40B4-BE49-F238E27FC236}">
                <a16:creationId xmlns:a16="http://schemas.microsoft.com/office/drawing/2014/main" id="{CE91766E-F4A8-44E2-B622-52DE918C1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5200"/>
            <a:ext cx="9720000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rgbClr val="007C85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noProof="0" dirty="0"/>
              <a:t>PRÍLOHA: DOTAZNÍK</a:t>
            </a:r>
            <a:endParaRPr lang="sk-SK" sz="2400" noProof="0" dirty="0">
              <a:solidFill>
                <a:srgbClr val="007C85"/>
              </a:solidFill>
            </a:endParaRPr>
          </a:p>
        </p:txBody>
      </p:sp>
      <p:sp>
        <p:nvSpPr>
          <p:cNvPr id="10" name="BlokTextu 9">
            <a:extLst>
              <a:ext uri="{FF2B5EF4-FFF2-40B4-BE49-F238E27FC236}">
                <a16:creationId xmlns:a16="http://schemas.microsoft.com/office/drawing/2014/main" id="{E52E90DE-43CB-44FE-9D65-CD8EB5BD6516}"/>
              </a:ext>
            </a:extLst>
          </p:cNvPr>
          <p:cNvSpPr txBox="1"/>
          <p:nvPr/>
        </p:nvSpPr>
        <p:spPr>
          <a:xfrm>
            <a:off x="1236001" y="713330"/>
            <a:ext cx="972000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/>
            <a:endParaRPr lang="sk-SK" sz="1400" noProof="0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-342900"/>
            <a:endParaRPr lang="sk-SK" sz="1200" noProof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/>
            <a:endParaRPr lang="sk-SK" sz="1200" noProof="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7EA71BC5-4423-6028-17FA-5476AD2AB404}"/>
              </a:ext>
            </a:extLst>
          </p:cNvPr>
          <p:cNvSpPr txBox="1"/>
          <p:nvPr/>
        </p:nvSpPr>
        <p:spPr>
          <a:xfrm>
            <a:off x="1235998" y="663191"/>
            <a:ext cx="9719999" cy="5663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1400" dirty="0"/>
              <a:t>Dobrý deň, volám sa …………… , volám v mene výskumnej agentúry  AKO, </a:t>
            </a:r>
            <a:r>
              <a:rPr lang="sk-SK" sz="1400" dirty="0" err="1"/>
              <a:t>s.r.o</a:t>
            </a:r>
            <a:r>
              <a:rPr lang="sk-SK" sz="1400" dirty="0"/>
              <a:t>. Robíme prieskum medzi obyvateľmi Bratislavy  na rôzne aktuálne témy. Môžete mi prosím venovať pár minút?</a:t>
            </a:r>
            <a:br>
              <a:rPr lang="sk-SK" sz="1400" dirty="0"/>
            </a:br>
            <a:endParaRPr lang="sk-SK" sz="1400" dirty="0"/>
          </a:p>
          <a:p>
            <a:r>
              <a:rPr lang="sk-SK" sz="1400" b="1" dirty="0"/>
              <a:t>SCREENING: </a:t>
            </a:r>
            <a:endParaRPr lang="sk-SK" sz="1400" dirty="0"/>
          </a:p>
          <a:p>
            <a:r>
              <a:rPr lang="sk-SK" sz="1400" dirty="0"/>
              <a:t>Najprv sa musím opýtať: Pracujete vy, alebo niekto z vašej blízkej rodiny alebo priateľov v  niektorej z nasledujúcich oblastí?</a:t>
            </a:r>
          </a:p>
          <a:p>
            <a:pPr marL="342900" lvl="0" indent="-342900">
              <a:buFont typeface="+mj-lt"/>
              <a:buAutoNum type="arabicPeriod"/>
            </a:pPr>
            <a:r>
              <a:rPr lang="sk-SK" sz="1400" dirty="0"/>
              <a:t>Politická strana alebo hnutie (UKONČIŤ)</a:t>
            </a:r>
          </a:p>
          <a:p>
            <a:pPr marL="342900" lvl="0" indent="-342900">
              <a:buFont typeface="+mj-lt"/>
              <a:buAutoNum type="arabicPeriod"/>
            </a:pPr>
            <a:r>
              <a:rPr lang="sk-SK" sz="1400" dirty="0"/>
              <a:t>Samospráva a miestne úrady UKONČIŤ)</a:t>
            </a:r>
          </a:p>
          <a:p>
            <a:pPr marL="342900" lvl="0" indent="-342900">
              <a:buFont typeface="+mj-lt"/>
              <a:buAutoNum type="arabicPeriod"/>
            </a:pPr>
            <a:r>
              <a:rPr lang="sk-SK" sz="1400" dirty="0"/>
              <a:t>Médiá (UKONČIŤ)</a:t>
            </a:r>
          </a:p>
          <a:p>
            <a:pPr marL="342900" lvl="0" indent="-342900">
              <a:buFont typeface="+mj-lt"/>
              <a:buAutoNum type="arabicPeriod"/>
            </a:pPr>
            <a:r>
              <a:rPr lang="sk-SK" sz="1400" dirty="0"/>
              <a:t>Prieskum verejnej mienky (UKONČIŤ)</a:t>
            </a:r>
          </a:p>
          <a:p>
            <a:pPr marL="342900" lvl="0" indent="-342900">
              <a:buFont typeface="+mj-lt"/>
              <a:buAutoNum type="arabicPeriod"/>
            </a:pPr>
            <a:r>
              <a:rPr lang="sk-SK" sz="1400" dirty="0"/>
              <a:t>Žiadna z vyššie uvedených oblastí (nečítať)</a:t>
            </a:r>
          </a:p>
          <a:p>
            <a:pPr marL="342900" lvl="0" indent="-342900">
              <a:buFont typeface="+mj-lt"/>
              <a:buAutoNum type="arabicPeriod"/>
            </a:pPr>
            <a:r>
              <a:rPr lang="sk-SK" sz="1400" dirty="0"/>
              <a:t>Neviem/nechcem odpovedať UKONČIŤ)</a:t>
            </a:r>
          </a:p>
          <a:p>
            <a:r>
              <a:rPr lang="sk-SK" sz="1400" strike="sngStrike" dirty="0"/>
              <a:t> </a:t>
            </a:r>
            <a:endParaRPr lang="sk-SK" sz="1400" dirty="0"/>
          </a:p>
          <a:p>
            <a:r>
              <a:rPr lang="sk-SK" sz="1400" dirty="0"/>
              <a:t> </a:t>
            </a:r>
          </a:p>
          <a:p>
            <a:pPr algn="ctr"/>
            <a:r>
              <a:rPr lang="sk-SK" sz="1400" b="1" dirty="0"/>
              <a:t>Najprv niekoľko štatistických údajov o vašej osobe.</a:t>
            </a:r>
            <a:endParaRPr lang="sk-SK" sz="1400" dirty="0"/>
          </a:p>
          <a:p>
            <a:r>
              <a:rPr lang="sk-SK" sz="1400" dirty="0"/>
              <a:t> </a:t>
            </a:r>
          </a:p>
          <a:p>
            <a:r>
              <a:rPr lang="sk-SK" sz="1400" dirty="0"/>
              <a:t> </a:t>
            </a:r>
          </a:p>
          <a:p>
            <a:r>
              <a:rPr lang="sk-SK" sz="1400" dirty="0"/>
              <a:t>SCR1 </a:t>
            </a:r>
            <a:r>
              <a:rPr lang="sk-SK" sz="1400" b="1" dirty="0"/>
              <a:t>V akom meste máte trvalý pobyt?</a:t>
            </a:r>
            <a:endParaRPr lang="sk-SK" sz="1400" dirty="0"/>
          </a:p>
          <a:p>
            <a:pPr marL="342900" lvl="0" indent="-342900">
              <a:buFont typeface="+mj-lt"/>
              <a:buAutoNum type="arabicPeriod"/>
            </a:pPr>
            <a:r>
              <a:rPr lang="sk-SK" sz="1400" dirty="0"/>
              <a:t>Bratislava</a:t>
            </a:r>
          </a:p>
          <a:p>
            <a:pPr marL="342900" lvl="0" indent="-342900">
              <a:buFont typeface="+mj-lt"/>
              <a:buAutoNum type="arabicPeriod"/>
            </a:pPr>
            <a:r>
              <a:rPr lang="sk-SK" sz="1400" dirty="0"/>
              <a:t>Iné  UKONČIŤ</a:t>
            </a:r>
          </a:p>
          <a:p>
            <a:r>
              <a:rPr lang="sk-SK" sz="1400" dirty="0"/>
              <a:t> </a:t>
            </a:r>
          </a:p>
          <a:p>
            <a:r>
              <a:rPr lang="sk-SK" sz="1400" dirty="0"/>
              <a:t> </a:t>
            </a:r>
          </a:p>
          <a:p>
            <a:r>
              <a:rPr lang="sk-SK" sz="1400" b="1" dirty="0"/>
              <a:t>SCR2   Máte trvalý pobyt v Petržalke? </a:t>
            </a:r>
            <a:endParaRPr lang="sk-SK" sz="1400" dirty="0"/>
          </a:p>
          <a:p>
            <a:pPr marL="342900" lvl="0" indent="-342900">
              <a:buFont typeface="+mj-lt"/>
              <a:buAutoNum type="arabicPeriod"/>
            </a:pPr>
            <a:r>
              <a:rPr lang="sk-SK" sz="1400" dirty="0"/>
              <a:t>Áno</a:t>
            </a:r>
          </a:p>
          <a:p>
            <a:pPr marL="342900" lvl="0" indent="-342900">
              <a:buFont typeface="+mj-lt"/>
              <a:buAutoNum type="arabicPeriod"/>
            </a:pPr>
            <a:r>
              <a:rPr lang="sk-SK" sz="1400" dirty="0"/>
              <a:t>Nie  	</a:t>
            </a:r>
            <a:r>
              <a:rPr lang="sk-SK" sz="1400" b="1" dirty="0"/>
              <a:t>ukončiť</a:t>
            </a:r>
            <a:endParaRPr lang="sk-SK" sz="1400" dirty="0"/>
          </a:p>
          <a:p>
            <a:pPr lvl="0"/>
            <a:r>
              <a:rPr lang="sk-SK" sz="1400" b="1" dirty="0"/>
              <a:t> </a:t>
            </a:r>
            <a:endParaRPr lang="sk-SK" sz="1400" dirty="0"/>
          </a:p>
          <a:p>
            <a:pPr indent="-342900">
              <a:buNone/>
            </a:pPr>
            <a:endParaRPr lang="sk-SK" sz="1100" dirty="0">
              <a:effectLst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661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4266D9-6C4C-E68D-BD7A-095D345924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BF9EA8C1-83C4-D78C-26A5-027764BF3A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1423573"/>
              </p:ext>
            </p:extLst>
          </p:nvPr>
        </p:nvGraphicFramePr>
        <p:xfrm>
          <a:off x="159005" y="1239999"/>
          <a:ext cx="11873990" cy="4809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DA648EFF-2663-3ADA-B580-A3A52A76E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8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582957CC-A4C0-FE6A-640F-62098B1D55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686001"/>
            <a:ext cx="9750868" cy="553998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600" dirty="0">
                <a:solidFill>
                  <a:srgbClr val="F6E0C0"/>
                </a:solidFill>
              </a:rPr>
              <a:t>S ktorými problémami v Petržalke ste v poslednom čase </a:t>
            </a:r>
            <a:r>
              <a:rPr lang="sk-SK" sz="1600" u="sng" dirty="0">
                <a:solidFill>
                  <a:srgbClr val="F6E0C0"/>
                </a:solidFill>
                <a:highlight>
                  <a:srgbClr val="FF0000"/>
                </a:highlight>
              </a:rPr>
              <a:t>najmenej spokojný</a:t>
            </a:r>
            <a:r>
              <a:rPr lang="sk-SK" sz="1600" dirty="0">
                <a:solidFill>
                  <a:srgbClr val="F6E0C0"/>
                </a:solidFill>
                <a:highlight>
                  <a:srgbClr val="FF0000"/>
                </a:highlight>
              </a:rPr>
              <a:t>/á</a:t>
            </a:r>
            <a:r>
              <a:rPr lang="sk-SK" sz="1600" dirty="0">
                <a:solidFill>
                  <a:srgbClr val="F6E0C0"/>
                </a:solidFill>
              </a:rPr>
              <a:t>? Ktoré problémy by sa mali riešiť?</a:t>
            </a:r>
          </a:p>
          <a:p>
            <a:r>
              <a:rPr lang="sk-SK" sz="1400" dirty="0">
                <a:solidFill>
                  <a:srgbClr val="92D050"/>
                </a:solidFill>
              </a:rPr>
              <a:t>Spontánne odpovede podľa </a:t>
            </a:r>
            <a:r>
              <a:rPr lang="sk-SK" sz="1400" dirty="0" err="1">
                <a:solidFill>
                  <a:srgbClr val="92D050"/>
                </a:solidFill>
              </a:rPr>
              <a:t>sociodemografických</a:t>
            </a:r>
            <a:r>
              <a:rPr lang="sk-SK" sz="1400" dirty="0">
                <a:solidFill>
                  <a:srgbClr val="92D050"/>
                </a:solidFill>
              </a:rPr>
              <a:t> kategórií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2DEE1125-B071-7454-F862-A9B6053C4D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03813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007C85"/>
                </a:solidFill>
              </a:rPr>
              <a:t>1. NESPOKOJNOSŤ S RIEŠENÍM PROBLÉMOV</a:t>
            </a:r>
            <a:endParaRPr lang="sk-SK" sz="4000" dirty="0">
              <a:solidFill>
                <a:srgbClr val="007C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86591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04EC01F5-510D-4E3A-B011-1E89A7F89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80</a:t>
            </a:fld>
            <a:endParaRPr lang="sk-SK" noProof="0" dirty="0"/>
          </a:p>
        </p:txBody>
      </p:sp>
      <p:sp>
        <p:nvSpPr>
          <p:cNvPr id="7" name="Obdĺžnik 6">
            <a:extLst>
              <a:ext uri="{FF2B5EF4-FFF2-40B4-BE49-F238E27FC236}">
                <a16:creationId xmlns:a16="http://schemas.microsoft.com/office/drawing/2014/main" id="{08521D9B-3B2E-4DF5-A84F-701923EC6FF9}"/>
              </a:ext>
            </a:extLst>
          </p:cNvPr>
          <p:cNvSpPr/>
          <p:nvPr/>
        </p:nvSpPr>
        <p:spPr>
          <a:xfrm>
            <a:off x="1236000" y="663191"/>
            <a:ext cx="9720000" cy="5359541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20482">
            <a:extLst>
              <a:ext uri="{FF2B5EF4-FFF2-40B4-BE49-F238E27FC236}">
                <a16:creationId xmlns:a16="http://schemas.microsoft.com/office/drawing/2014/main" id="{CE91766E-F4A8-44E2-B622-52DE918C1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5200"/>
            <a:ext cx="9720000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rgbClr val="007C85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noProof="0" dirty="0"/>
              <a:t>PRÍLOHA: DOTAZNÍK</a:t>
            </a:r>
            <a:endParaRPr lang="sk-SK" sz="2400" noProof="0" dirty="0">
              <a:solidFill>
                <a:srgbClr val="007C85"/>
              </a:solidFill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422C97C6-178E-7776-D6BE-444DCC029438}"/>
              </a:ext>
            </a:extLst>
          </p:cNvPr>
          <p:cNvSpPr txBox="1"/>
          <p:nvPr/>
        </p:nvSpPr>
        <p:spPr>
          <a:xfrm>
            <a:off x="1236000" y="684543"/>
            <a:ext cx="9720000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228600">
              <a:buNone/>
            </a:pPr>
            <a:r>
              <a:rPr lang="sk-SK" sz="1400" b="1" dirty="0">
                <a:effectLst/>
                <a:ea typeface="Arial" panose="020B0604020202020204" pitchFamily="34" charset="0"/>
              </a:rPr>
              <a:t>ŠTAT 1:   Na ktorej ulici v Petržalke máte trvalý pobyt ?: </a:t>
            </a:r>
            <a:endParaRPr lang="sk-SK" sz="1400" dirty="0">
              <a:effectLst/>
              <a:ea typeface="Arial" panose="020B0604020202020204" pitchFamily="34" charset="0"/>
            </a:endParaRPr>
          </a:p>
          <a:p>
            <a:pPr marL="800100" indent="-342900">
              <a:buFont typeface="+mj-lt"/>
              <a:buAutoNum type="arabicPeriod"/>
            </a:pPr>
            <a:r>
              <a:rPr lang="sk-SK" sz="1400" b="1" dirty="0">
                <a:solidFill>
                  <a:srgbClr val="0070C0"/>
                </a:solidFill>
                <a:effectLst/>
                <a:ea typeface="Arial" panose="020B0604020202020204" pitchFamily="34" charset="0"/>
              </a:rPr>
              <a:t>Dvory  	</a:t>
            </a:r>
          </a:p>
          <a:p>
            <a:pPr marL="800100" indent="-342900">
              <a:buFont typeface="+mj-lt"/>
              <a:buAutoNum type="arabicPeriod"/>
            </a:pPr>
            <a:r>
              <a:rPr lang="sk-SK" sz="1400" b="1" dirty="0">
                <a:solidFill>
                  <a:srgbClr val="0070C0"/>
                </a:solidFill>
                <a:effectLst/>
                <a:ea typeface="Arial" panose="020B0604020202020204" pitchFamily="34" charset="0"/>
              </a:rPr>
              <a:t>Háje	</a:t>
            </a:r>
            <a:endParaRPr lang="sk-SK" sz="1400" dirty="0">
              <a:effectLst/>
              <a:ea typeface="Arial" panose="020B0604020202020204" pitchFamily="34" charset="0"/>
            </a:endParaRPr>
          </a:p>
          <a:p>
            <a:pPr marL="800100" indent="-342900">
              <a:buFont typeface="+mj-lt"/>
              <a:buAutoNum type="arabicPeriod"/>
            </a:pPr>
            <a:r>
              <a:rPr lang="sk-SK" sz="1400" b="1" dirty="0">
                <a:solidFill>
                  <a:srgbClr val="0070C0"/>
                </a:solidFill>
                <a:effectLst/>
                <a:ea typeface="Arial" panose="020B0604020202020204" pitchFamily="34" charset="0"/>
              </a:rPr>
              <a:t>Lúky	</a:t>
            </a:r>
          </a:p>
          <a:p>
            <a:pPr marL="800100" indent="-342900">
              <a:buFont typeface="+mj-lt"/>
              <a:buAutoNum type="arabicPeriod"/>
            </a:pPr>
            <a:r>
              <a:rPr lang="sk-SK" sz="1400" b="1" dirty="0">
                <a:solidFill>
                  <a:srgbClr val="0070C0"/>
                </a:solidFill>
                <a:effectLst/>
                <a:ea typeface="Arial" panose="020B0604020202020204" pitchFamily="34" charset="0"/>
              </a:rPr>
              <a:t>Nové	</a:t>
            </a:r>
          </a:p>
          <a:p>
            <a:pPr marL="685800" indent="-228600">
              <a:buNone/>
            </a:pPr>
            <a:r>
              <a:rPr lang="sk-SK" sz="1400" b="1" dirty="0">
                <a:effectLst/>
                <a:ea typeface="Arial" panose="020B0604020202020204" pitchFamily="34" charset="0"/>
              </a:rPr>
              <a:t> </a:t>
            </a:r>
            <a:endParaRPr lang="sk-SK" sz="1400" dirty="0">
              <a:effectLst/>
              <a:ea typeface="Arial" panose="020B0604020202020204" pitchFamily="34" charset="0"/>
            </a:endParaRPr>
          </a:p>
          <a:p>
            <a:pPr marL="685800" indent="-228600">
              <a:buNone/>
            </a:pPr>
            <a:r>
              <a:rPr lang="sk-SK" sz="1400" b="1" dirty="0">
                <a:effectLst/>
                <a:ea typeface="Arial" panose="020B0604020202020204" pitchFamily="34" charset="0"/>
              </a:rPr>
              <a:t>ŠTAT 2: Pohlavie </a:t>
            </a:r>
            <a:r>
              <a:rPr lang="sk-SK" sz="1400" dirty="0">
                <a:solidFill>
                  <a:srgbClr val="0070C0"/>
                </a:solidFill>
                <a:effectLst/>
                <a:ea typeface="Arial" panose="020B0604020202020204" pitchFamily="34" charset="0"/>
              </a:rPr>
              <a:t>(nepýtať sa len zaznačiť):</a:t>
            </a:r>
            <a:endParaRPr lang="sk-SK" sz="1400" dirty="0">
              <a:effectLst/>
              <a:ea typeface="Arial" panose="020B0604020202020204" pitchFamily="34" charset="0"/>
            </a:endParaRPr>
          </a:p>
          <a:p>
            <a:pPr marL="685800" indent="-228600">
              <a:buNone/>
            </a:pPr>
            <a:r>
              <a:rPr lang="sk-SK" sz="1400" dirty="0">
                <a:solidFill>
                  <a:srgbClr val="00B050"/>
                </a:solidFill>
                <a:effectLst/>
                <a:ea typeface="Arial" panose="020B0604020202020204" pitchFamily="34" charset="0"/>
              </a:rPr>
              <a:t>kvóta</a:t>
            </a:r>
            <a:endParaRPr lang="sk-SK" sz="1400" dirty="0">
              <a:effectLst/>
              <a:ea typeface="Arial" panose="020B0604020202020204" pitchFamily="34" charset="0"/>
            </a:endParaRPr>
          </a:p>
          <a:p>
            <a:pPr marL="685800" indent="-228600">
              <a:buNone/>
            </a:pPr>
            <a:r>
              <a:rPr lang="sk-SK" sz="1400" dirty="0">
                <a:effectLst/>
                <a:ea typeface="Arial" panose="020B0604020202020204" pitchFamily="34" charset="0"/>
              </a:rPr>
              <a:t>1.      muž</a:t>
            </a:r>
          </a:p>
          <a:p>
            <a:pPr marL="685800" indent="-228600">
              <a:buNone/>
            </a:pPr>
            <a:r>
              <a:rPr lang="sk-SK" sz="1400" dirty="0">
                <a:effectLst/>
                <a:ea typeface="Arial" panose="020B0604020202020204" pitchFamily="34" charset="0"/>
              </a:rPr>
              <a:t>2.      žena</a:t>
            </a:r>
          </a:p>
          <a:p>
            <a:pPr marL="685800" indent="-228600">
              <a:buNone/>
            </a:pPr>
            <a:r>
              <a:rPr lang="sk-SK" sz="1400" b="1" dirty="0">
                <a:effectLst/>
                <a:ea typeface="Arial" panose="020B0604020202020204" pitchFamily="34" charset="0"/>
              </a:rPr>
              <a:t> </a:t>
            </a:r>
            <a:endParaRPr lang="sk-SK" sz="1400" dirty="0">
              <a:effectLst/>
              <a:ea typeface="Arial" panose="020B0604020202020204" pitchFamily="34" charset="0"/>
            </a:endParaRPr>
          </a:p>
          <a:p>
            <a:pPr marL="685800" indent="-228600">
              <a:buNone/>
            </a:pPr>
            <a:r>
              <a:rPr lang="sk-SK" sz="1400" b="1" dirty="0">
                <a:effectLst/>
                <a:ea typeface="Arial" panose="020B0604020202020204" pitchFamily="34" charset="0"/>
              </a:rPr>
              <a:t>ŠTAT 3: Do ktorej vekovej kategórie patríte ?</a:t>
            </a:r>
            <a:endParaRPr lang="sk-SK" sz="1400" dirty="0">
              <a:effectLst/>
              <a:ea typeface="Arial" panose="020B0604020202020204" pitchFamily="34" charset="0"/>
            </a:endParaRPr>
          </a:p>
          <a:p>
            <a:pPr marL="685800" indent="-228600">
              <a:buNone/>
            </a:pPr>
            <a:r>
              <a:rPr lang="sk-SK" sz="1400" dirty="0">
                <a:solidFill>
                  <a:srgbClr val="00B050"/>
                </a:solidFill>
                <a:effectLst/>
                <a:ea typeface="Arial" panose="020B0604020202020204" pitchFamily="34" charset="0"/>
              </a:rPr>
              <a:t>kvóta</a:t>
            </a:r>
            <a:endParaRPr lang="sk-SK" sz="1400" dirty="0">
              <a:effectLst/>
              <a:ea typeface="Arial" panose="020B0604020202020204" pitchFamily="34" charset="0"/>
            </a:endParaRPr>
          </a:p>
          <a:p>
            <a:pPr marL="800100" indent="-342900">
              <a:buFont typeface="+mj-lt"/>
              <a:buAutoNum type="arabicPeriod"/>
            </a:pPr>
            <a:r>
              <a:rPr lang="sk-SK" sz="1400" dirty="0">
                <a:effectLst/>
                <a:ea typeface="Arial" panose="020B0604020202020204" pitchFamily="34" charset="0"/>
              </a:rPr>
              <a:t>18 – 34</a:t>
            </a:r>
          </a:p>
          <a:p>
            <a:pPr marL="800100" indent="-342900">
              <a:buFont typeface="+mj-lt"/>
              <a:buAutoNum type="arabicPeriod"/>
            </a:pPr>
            <a:r>
              <a:rPr lang="sk-SK" sz="1400" dirty="0">
                <a:effectLst/>
                <a:ea typeface="Arial" panose="020B0604020202020204" pitchFamily="34" charset="0"/>
              </a:rPr>
              <a:t>35 – 49</a:t>
            </a:r>
          </a:p>
          <a:p>
            <a:pPr marL="800100" indent="-342900">
              <a:buFont typeface="+mj-lt"/>
              <a:buAutoNum type="arabicPeriod"/>
            </a:pPr>
            <a:r>
              <a:rPr lang="sk-SK" sz="1400" dirty="0">
                <a:effectLst/>
                <a:ea typeface="Arial" panose="020B0604020202020204" pitchFamily="34" charset="0"/>
              </a:rPr>
              <a:t>50 – 64</a:t>
            </a:r>
          </a:p>
          <a:p>
            <a:pPr marL="800100" indent="-342900">
              <a:buFont typeface="+mj-lt"/>
              <a:buAutoNum type="arabicPeriod"/>
            </a:pPr>
            <a:r>
              <a:rPr lang="sk-SK" sz="1400" dirty="0">
                <a:effectLst/>
                <a:ea typeface="Arial" panose="020B0604020202020204" pitchFamily="34" charset="0"/>
              </a:rPr>
              <a:t>65+</a:t>
            </a:r>
          </a:p>
          <a:p>
            <a:pPr marL="685800" indent="-228600">
              <a:buNone/>
            </a:pPr>
            <a:r>
              <a:rPr lang="sk-SK" sz="1400" b="1" dirty="0">
                <a:effectLst/>
                <a:ea typeface="Arial" panose="020B0604020202020204" pitchFamily="34" charset="0"/>
              </a:rPr>
              <a:t> </a:t>
            </a:r>
            <a:endParaRPr lang="sk-SK" sz="1400" dirty="0">
              <a:effectLst/>
              <a:ea typeface="Arial" panose="020B0604020202020204" pitchFamily="34" charset="0"/>
            </a:endParaRPr>
          </a:p>
          <a:p>
            <a:pPr marL="685800" indent="-228600">
              <a:buNone/>
            </a:pPr>
            <a:r>
              <a:rPr lang="sk-SK" sz="1400" b="1" dirty="0">
                <a:effectLst/>
                <a:ea typeface="Arial" panose="020B0604020202020204" pitchFamily="34" charset="0"/>
              </a:rPr>
              <a:t>ŠTAT 4: Aké máte najvyššie dosiahnuté vzdelanie:</a:t>
            </a:r>
            <a:endParaRPr lang="sk-SK" sz="1400" dirty="0">
              <a:effectLst/>
              <a:ea typeface="Arial" panose="020B0604020202020204" pitchFamily="34" charset="0"/>
            </a:endParaRPr>
          </a:p>
          <a:p>
            <a:pPr marL="685800" indent="-228600">
              <a:buNone/>
            </a:pPr>
            <a:r>
              <a:rPr lang="sk-SK" sz="1400" dirty="0">
                <a:solidFill>
                  <a:srgbClr val="00B050"/>
                </a:solidFill>
                <a:effectLst/>
                <a:ea typeface="Arial" panose="020B0604020202020204" pitchFamily="34" charset="0"/>
              </a:rPr>
              <a:t>kvóta</a:t>
            </a:r>
            <a:endParaRPr lang="sk-SK" sz="1400" dirty="0">
              <a:effectLst/>
              <a:ea typeface="Arial" panose="020B0604020202020204" pitchFamily="34" charset="0"/>
            </a:endParaRPr>
          </a:p>
          <a:p>
            <a:pPr marL="685800" indent="-228600">
              <a:buNone/>
            </a:pPr>
            <a:r>
              <a:rPr lang="sk-SK" sz="1400" dirty="0">
                <a:effectLst/>
                <a:ea typeface="Arial" panose="020B0604020202020204" pitchFamily="34" charset="0"/>
              </a:rPr>
              <a:t>1.    ZŠ alebo SŠ bez maturity</a:t>
            </a:r>
          </a:p>
          <a:p>
            <a:pPr marL="685800" indent="-228600">
              <a:buNone/>
            </a:pPr>
            <a:r>
              <a:rPr lang="sk-SK" sz="1400" dirty="0">
                <a:effectLst/>
                <a:ea typeface="Arial" panose="020B0604020202020204" pitchFamily="34" charset="0"/>
              </a:rPr>
              <a:t>2.    SŠ s maturitou</a:t>
            </a:r>
          </a:p>
          <a:p>
            <a:pPr marL="685800" indent="-228600"/>
            <a:r>
              <a:rPr lang="sk-SK" sz="1400" dirty="0">
                <a:effectLst/>
                <a:ea typeface="Arial" panose="020B0604020202020204" pitchFamily="34" charset="0"/>
              </a:rPr>
              <a:t>3.    VŠ</a:t>
            </a:r>
          </a:p>
        </p:txBody>
      </p:sp>
    </p:spTree>
    <p:extLst>
      <p:ext uri="{BB962C8B-B14F-4D97-AF65-F5344CB8AC3E}">
        <p14:creationId xmlns:p14="http://schemas.microsoft.com/office/powerpoint/2010/main" val="324553043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5FB103-F960-D4AC-07FB-8B36229CED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3DA08D85-8ED7-F789-DBCA-989713B87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81</a:t>
            </a:fld>
            <a:endParaRPr lang="sk-SK" noProof="0" dirty="0"/>
          </a:p>
        </p:txBody>
      </p:sp>
      <p:sp>
        <p:nvSpPr>
          <p:cNvPr id="7" name="Obdĺžnik 6">
            <a:extLst>
              <a:ext uri="{FF2B5EF4-FFF2-40B4-BE49-F238E27FC236}">
                <a16:creationId xmlns:a16="http://schemas.microsoft.com/office/drawing/2014/main" id="{31256008-C73B-78EF-DC70-01B8941FE80B}"/>
              </a:ext>
            </a:extLst>
          </p:cNvPr>
          <p:cNvSpPr/>
          <p:nvPr/>
        </p:nvSpPr>
        <p:spPr>
          <a:xfrm>
            <a:off x="1236000" y="663191"/>
            <a:ext cx="9720000" cy="5359541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20482">
            <a:extLst>
              <a:ext uri="{FF2B5EF4-FFF2-40B4-BE49-F238E27FC236}">
                <a16:creationId xmlns:a16="http://schemas.microsoft.com/office/drawing/2014/main" id="{053CD6D1-742A-5574-FBA7-7B8B86341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5200"/>
            <a:ext cx="9720000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rgbClr val="007C85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noProof="0" dirty="0"/>
              <a:t>PRÍLOHA: DOTAZNÍK</a:t>
            </a:r>
            <a:endParaRPr lang="sk-SK" sz="2400" noProof="0" dirty="0">
              <a:solidFill>
                <a:srgbClr val="007C85"/>
              </a:solidFill>
            </a:endParaRPr>
          </a:p>
        </p:txBody>
      </p:sp>
      <p:sp>
        <p:nvSpPr>
          <p:cNvPr id="10" name="BlokTextu 9">
            <a:extLst>
              <a:ext uri="{FF2B5EF4-FFF2-40B4-BE49-F238E27FC236}">
                <a16:creationId xmlns:a16="http://schemas.microsoft.com/office/drawing/2014/main" id="{09C53144-8C3D-18B1-0AB4-F0A5CE4EBAC6}"/>
              </a:ext>
            </a:extLst>
          </p:cNvPr>
          <p:cNvSpPr txBox="1"/>
          <p:nvPr/>
        </p:nvSpPr>
        <p:spPr>
          <a:xfrm>
            <a:off x="1627834" y="671765"/>
            <a:ext cx="9328166" cy="5247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sk-SK" sz="1200" b="1" dirty="0"/>
              <a:t>S Ktorými problémami v Petržalke ste v poslednom čase </a:t>
            </a:r>
            <a:r>
              <a:rPr lang="sk-SK" sz="1200" b="1" u="sng" dirty="0"/>
              <a:t>najmenej spokojný</a:t>
            </a:r>
            <a:r>
              <a:rPr lang="sk-SK" sz="1200" b="1" dirty="0"/>
              <a:t>/á? Ktoré problémy by sa mali riešiť?</a:t>
            </a:r>
            <a:endParaRPr lang="sk-SK" sz="1200" dirty="0"/>
          </a:p>
          <a:p>
            <a:r>
              <a:rPr lang="sk-SK" sz="1200" dirty="0"/>
              <a:t>Spontánne odpovede</a:t>
            </a:r>
          </a:p>
          <a:p>
            <a:r>
              <a:rPr lang="sk-SK" sz="1200" dirty="0"/>
              <a:t>Max počet odpovedí 5</a:t>
            </a:r>
          </a:p>
          <a:p>
            <a:r>
              <a:rPr lang="sk-SK" sz="1200" dirty="0"/>
              <a:t> </a:t>
            </a:r>
          </a:p>
          <a:p>
            <a:r>
              <a:rPr lang="sk-SK" sz="1200" dirty="0"/>
              <a:t>------------------------------</a:t>
            </a:r>
          </a:p>
          <a:p>
            <a:r>
              <a:rPr lang="sk-SK" sz="1200" dirty="0"/>
              <a:t> </a:t>
            </a:r>
          </a:p>
          <a:p>
            <a:r>
              <a:rPr lang="sk-SK" sz="1200" dirty="0"/>
              <a:t>------------------------------</a:t>
            </a:r>
          </a:p>
          <a:p>
            <a:r>
              <a:rPr lang="sk-SK" sz="1200" dirty="0"/>
              <a:t> </a:t>
            </a:r>
          </a:p>
          <a:p>
            <a:r>
              <a:rPr lang="sk-SK" sz="1200" dirty="0"/>
              <a:t>------------------------------</a:t>
            </a:r>
          </a:p>
          <a:p>
            <a:r>
              <a:rPr lang="sk-SK" sz="1200" dirty="0"/>
              <a:t> </a:t>
            </a:r>
          </a:p>
          <a:p>
            <a:r>
              <a:rPr lang="sk-SK" sz="1200" dirty="0"/>
              <a:t>------------------------------</a:t>
            </a:r>
          </a:p>
          <a:p>
            <a:r>
              <a:rPr lang="sk-SK" sz="1200" dirty="0"/>
              <a:t> </a:t>
            </a:r>
          </a:p>
          <a:p>
            <a:r>
              <a:rPr lang="sk-SK" sz="1200" dirty="0"/>
              <a:t>------------------------------</a:t>
            </a:r>
          </a:p>
          <a:p>
            <a:r>
              <a:rPr lang="sk-SK" sz="1200" dirty="0"/>
              <a:t> </a:t>
            </a:r>
          </a:p>
          <a:p>
            <a:pPr lvl="0"/>
            <a:r>
              <a:rPr lang="sk-SK" sz="1200" b="1" dirty="0"/>
              <a:t>A naopak, s ktorými riešeniami problémov v Petržalke ste v poslednom čase </a:t>
            </a:r>
            <a:r>
              <a:rPr lang="sk-SK" sz="1200" b="1" u="sng" dirty="0"/>
              <a:t>najviac spokojný/á?</a:t>
            </a:r>
            <a:endParaRPr lang="sk-SK" sz="1200" dirty="0"/>
          </a:p>
          <a:p>
            <a:r>
              <a:rPr lang="sk-SK" sz="1200" dirty="0"/>
              <a:t>Spontánne odpovede</a:t>
            </a:r>
          </a:p>
          <a:p>
            <a:r>
              <a:rPr lang="sk-SK" sz="1200" dirty="0"/>
              <a:t>Max počet odpovedí 5</a:t>
            </a:r>
          </a:p>
          <a:p>
            <a:r>
              <a:rPr lang="sk-SK" sz="1200" dirty="0"/>
              <a:t> </a:t>
            </a:r>
          </a:p>
          <a:p>
            <a:r>
              <a:rPr lang="sk-SK" sz="1200" dirty="0"/>
              <a:t>------------------------------</a:t>
            </a:r>
          </a:p>
          <a:p>
            <a:r>
              <a:rPr lang="sk-SK" sz="1200" dirty="0"/>
              <a:t> </a:t>
            </a:r>
          </a:p>
          <a:p>
            <a:r>
              <a:rPr lang="sk-SK" sz="1200" dirty="0"/>
              <a:t>------------------------------</a:t>
            </a:r>
          </a:p>
          <a:p>
            <a:r>
              <a:rPr lang="sk-SK" sz="1200" dirty="0"/>
              <a:t> </a:t>
            </a:r>
          </a:p>
          <a:p>
            <a:r>
              <a:rPr lang="sk-SK" sz="1200" dirty="0"/>
              <a:t>------------------------------</a:t>
            </a:r>
          </a:p>
          <a:p>
            <a:r>
              <a:rPr lang="sk-SK" sz="1200" dirty="0"/>
              <a:t> </a:t>
            </a:r>
          </a:p>
          <a:p>
            <a:r>
              <a:rPr lang="sk-SK" sz="1200" dirty="0"/>
              <a:t>------------------------------</a:t>
            </a:r>
          </a:p>
          <a:p>
            <a:r>
              <a:rPr lang="sk-SK" sz="1200" dirty="0"/>
              <a:t> </a:t>
            </a:r>
          </a:p>
          <a:p>
            <a:r>
              <a:rPr lang="sk-SK" sz="1200" dirty="0"/>
              <a:t>------------------------------</a:t>
            </a:r>
          </a:p>
          <a:p>
            <a:pPr indent="-342900" algn="just"/>
            <a:endParaRPr lang="sk-SK" sz="1050" noProof="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03459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FEF789-9D4C-983B-D364-7B1C3E458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9ABE8FF1-E160-0A04-207E-BFB188DE6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82</a:t>
            </a:fld>
            <a:endParaRPr lang="sk-SK" noProof="0" dirty="0"/>
          </a:p>
        </p:txBody>
      </p:sp>
      <p:sp>
        <p:nvSpPr>
          <p:cNvPr id="7" name="Obdĺžnik 6">
            <a:extLst>
              <a:ext uri="{FF2B5EF4-FFF2-40B4-BE49-F238E27FC236}">
                <a16:creationId xmlns:a16="http://schemas.microsoft.com/office/drawing/2014/main" id="{A14BAAF4-05CC-D6D4-24BE-23F80994D8E7}"/>
              </a:ext>
            </a:extLst>
          </p:cNvPr>
          <p:cNvSpPr/>
          <p:nvPr/>
        </p:nvSpPr>
        <p:spPr>
          <a:xfrm>
            <a:off x="1236000" y="663191"/>
            <a:ext cx="9720000" cy="5359541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20482">
            <a:extLst>
              <a:ext uri="{FF2B5EF4-FFF2-40B4-BE49-F238E27FC236}">
                <a16:creationId xmlns:a16="http://schemas.microsoft.com/office/drawing/2014/main" id="{AAE3F840-F574-BE45-F03A-35B244329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5200"/>
            <a:ext cx="9720000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rgbClr val="007C85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noProof="0" dirty="0"/>
              <a:t>PRÍLOHA: DOTAZNÍK</a:t>
            </a:r>
            <a:endParaRPr lang="sk-SK" sz="2400" noProof="0" dirty="0">
              <a:solidFill>
                <a:srgbClr val="007C85"/>
              </a:solidFill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7C702971-BCCD-D3E2-9C51-C8BC4BF7770B}"/>
              </a:ext>
            </a:extLst>
          </p:cNvPr>
          <p:cNvSpPr txBox="1"/>
          <p:nvPr/>
        </p:nvSpPr>
        <p:spPr>
          <a:xfrm>
            <a:off x="1236000" y="628297"/>
            <a:ext cx="9720000" cy="4115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1100" b="1" dirty="0"/>
              <a:t> </a:t>
            </a:r>
            <a:endParaRPr lang="sk-SK" sz="1100" dirty="0"/>
          </a:p>
          <a:p>
            <a:pPr lvl="0">
              <a:lnSpc>
                <a:spcPct val="115000"/>
              </a:lnSpc>
            </a:pPr>
            <a:endParaRPr lang="sk-SK" sz="900" dirty="0">
              <a:effectLst/>
              <a:ea typeface="Arial" panose="020B0604020202020204" pitchFamily="34" charset="0"/>
            </a:endParaRPr>
          </a:p>
        </p:txBody>
      </p:sp>
      <p:pic>
        <p:nvPicPr>
          <p:cNvPr id="5" name="Obrázok 4" descr="Obrázok, na ktorom je text, snímka obrazovky, písmo">
            <a:extLst>
              <a:ext uri="{FF2B5EF4-FFF2-40B4-BE49-F238E27FC236}">
                <a16:creationId xmlns:a16="http://schemas.microsoft.com/office/drawing/2014/main" id="{A08D1EC1-05BE-405F-EC91-6BFD4FFF1B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000" y="611725"/>
            <a:ext cx="6561520" cy="541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64062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6D6F4D-33E4-CEEC-737F-3810A8B38A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2DB707AA-45CA-0D31-CA44-A581E004E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83</a:t>
            </a:fld>
            <a:endParaRPr lang="sk-SK" noProof="0" dirty="0"/>
          </a:p>
        </p:txBody>
      </p:sp>
      <p:sp>
        <p:nvSpPr>
          <p:cNvPr id="7" name="Obdĺžnik 6">
            <a:extLst>
              <a:ext uri="{FF2B5EF4-FFF2-40B4-BE49-F238E27FC236}">
                <a16:creationId xmlns:a16="http://schemas.microsoft.com/office/drawing/2014/main" id="{35C83EA7-2CDA-5821-41EC-0D3ED4EA0AA7}"/>
              </a:ext>
            </a:extLst>
          </p:cNvPr>
          <p:cNvSpPr/>
          <p:nvPr/>
        </p:nvSpPr>
        <p:spPr>
          <a:xfrm>
            <a:off x="1236000" y="663191"/>
            <a:ext cx="9720000" cy="5359541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20482">
            <a:extLst>
              <a:ext uri="{FF2B5EF4-FFF2-40B4-BE49-F238E27FC236}">
                <a16:creationId xmlns:a16="http://schemas.microsoft.com/office/drawing/2014/main" id="{0228151C-01CD-F4B3-311B-B1B52CE908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5200"/>
            <a:ext cx="9720000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rgbClr val="007C85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noProof="0" dirty="0"/>
              <a:t>PRÍLOHA: DOTAZNÍK</a:t>
            </a:r>
            <a:endParaRPr lang="sk-SK" sz="2400" noProof="0" dirty="0">
              <a:solidFill>
                <a:srgbClr val="007C85"/>
              </a:solidFill>
            </a:endParaRPr>
          </a:p>
        </p:txBody>
      </p:sp>
      <p:pic>
        <p:nvPicPr>
          <p:cNvPr id="5" name="Obrázok 4" descr="Obrázok, na ktorom je text, snímka obrazovky, písmo, dokument&#10;&#10;Obsah vygenerovaný pomocou AI môže byť nesprávny.">
            <a:extLst>
              <a:ext uri="{FF2B5EF4-FFF2-40B4-BE49-F238E27FC236}">
                <a16:creationId xmlns:a16="http://schemas.microsoft.com/office/drawing/2014/main" id="{929A237D-259F-52B6-B5D9-6C31DEE16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000" y="663191"/>
            <a:ext cx="7214664" cy="5359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51334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E9B25-1D68-ED88-F4A9-B0FDF0A23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153001D8-BE4E-B7AF-7D60-D0FDF02EF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84</a:t>
            </a:fld>
            <a:endParaRPr lang="sk-SK" noProof="0" dirty="0"/>
          </a:p>
        </p:txBody>
      </p:sp>
      <p:sp>
        <p:nvSpPr>
          <p:cNvPr id="7" name="Obdĺžnik 6">
            <a:extLst>
              <a:ext uri="{FF2B5EF4-FFF2-40B4-BE49-F238E27FC236}">
                <a16:creationId xmlns:a16="http://schemas.microsoft.com/office/drawing/2014/main" id="{138EABDF-BCE7-41AA-0AF4-C4142F2F3BA3}"/>
              </a:ext>
            </a:extLst>
          </p:cNvPr>
          <p:cNvSpPr/>
          <p:nvPr/>
        </p:nvSpPr>
        <p:spPr>
          <a:xfrm>
            <a:off x="1236000" y="663191"/>
            <a:ext cx="9720000" cy="5359541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20482">
            <a:extLst>
              <a:ext uri="{FF2B5EF4-FFF2-40B4-BE49-F238E27FC236}">
                <a16:creationId xmlns:a16="http://schemas.microsoft.com/office/drawing/2014/main" id="{D9A7543F-87EB-C675-1D81-3A251B3865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5200"/>
            <a:ext cx="9720000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rgbClr val="007C85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noProof="0" dirty="0"/>
              <a:t>PRÍLOHA: DOTAZNÍK</a:t>
            </a:r>
            <a:endParaRPr lang="sk-SK" sz="2400" noProof="0" dirty="0">
              <a:solidFill>
                <a:srgbClr val="007C85"/>
              </a:solidFill>
            </a:endParaRPr>
          </a:p>
        </p:txBody>
      </p:sp>
      <p:pic>
        <p:nvPicPr>
          <p:cNvPr id="4" name="Obrázok 3" descr="Obrázok, na ktorom je text, snímka obrazovky, písmo&#10;&#10;Obsah vygenerovaný pomocou AI môže byť nesprávny.">
            <a:extLst>
              <a:ext uri="{FF2B5EF4-FFF2-40B4-BE49-F238E27FC236}">
                <a16:creationId xmlns:a16="http://schemas.microsoft.com/office/drawing/2014/main" id="{DC913613-B31B-7272-D3EE-AEE39E77FC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000" y="660369"/>
            <a:ext cx="7637067" cy="5359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06159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FF776-BFE2-D186-7B54-4F056CD5BD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6A497F2D-E4ED-524B-CDA7-6550BB2A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85</a:t>
            </a:fld>
            <a:endParaRPr lang="sk-SK" noProof="0" dirty="0"/>
          </a:p>
        </p:txBody>
      </p:sp>
      <p:sp>
        <p:nvSpPr>
          <p:cNvPr id="7" name="Obdĺžnik 6">
            <a:extLst>
              <a:ext uri="{FF2B5EF4-FFF2-40B4-BE49-F238E27FC236}">
                <a16:creationId xmlns:a16="http://schemas.microsoft.com/office/drawing/2014/main" id="{40E2F25D-10D3-FB12-92B6-00C7D148493F}"/>
              </a:ext>
            </a:extLst>
          </p:cNvPr>
          <p:cNvSpPr/>
          <p:nvPr/>
        </p:nvSpPr>
        <p:spPr>
          <a:xfrm>
            <a:off x="1236000" y="663191"/>
            <a:ext cx="9720000" cy="5359541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8" name="TextBox 20482">
            <a:extLst>
              <a:ext uri="{FF2B5EF4-FFF2-40B4-BE49-F238E27FC236}">
                <a16:creationId xmlns:a16="http://schemas.microsoft.com/office/drawing/2014/main" id="{1DD9ABF9-62F2-21D1-86F4-3DC487876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5200"/>
            <a:ext cx="9720000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rgbClr val="007C85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noProof="0" dirty="0"/>
              <a:t>PRÍLOHA: DOTAZNÍK</a:t>
            </a:r>
            <a:endParaRPr lang="sk-SK" sz="2400" noProof="0" dirty="0">
              <a:solidFill>
                <a:srgbClr val="007C85"/>
              </a:solidFill>
            </a:endParaRPr>
          </a:p>
        </p:txBody>
      </p:sp>
      <p:pic>
        <p:nvPicPr>
          <p:cNvPr id="5" name="Obrázok 4" descr="Obrázok, na ktorom je text, snímka obrazovky, písmo, dokument">
            <a:extLst>
              <a:ext uri="{FF2B5EF4-FFF2-40B4-BE49-F238E27FC236}">
                <a16:creationId xmlns:a16="http://schemas.microsoft.com/office/drawing/2014/main" id="{E66BB759-6B18-F2D7-A9B0-9DAA931E37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001" y="641745"/>
            <a:ext cx="6662004" cy="5445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32221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38F360AA-9EA1-4F6C-B091-047E64DA9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86</a:t>
            </a:fld>
            <a:endParaRPr lang="sk-SK" noProof="0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3D62AED-0935-4C54-AF40-2E3F3286C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4175" y="232062"/>
            <a:ext cx="8883650" cy="6070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281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28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28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28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sk-SK" sz="1200" noProof="0" dirty="0">
              <a:solidFill>
                <a:srgbClr val="007C85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r>
              <a:rPr lang="sk-SK" sz="1200" noProof="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- - - - - - - - - - - - - - - - - - - - - - - - - - - - - KONTAKTY - - - - – - - - - - - - - - - - - - - - - - - </a:t>
            </a:r>
            <a:r>
              <a:rPr lang="sk-SK" sz="1400" noProof="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- - - - </a:t>
            </a:r>
          </a:p>
          <a:p>
            <a:pPr>
              <a:spcBef>
                <a:spcPct val="50000"/>
              </a:spcBef>
              <a:buFontTx/>
              <a:buNone/>
            </a:pPr>
            <a:endParaRPr lang="sk-SK" sz="1400" noProof="0" dirty="0">
              <a:solidFill>
                <a:srgbClr val="007C85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sk-SK" sz="1400" noProof="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Realizátor výskumu:		AKO®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sk-SK" sz="1400" noProof="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			Agentúra pre marketingový výskum trhu, reklamy a médií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sk-SK" sz="1400" noProof="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Kontakt:			Karadžičova 41, 811 07 Bratislava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sk-SK" sz="1400" noProof="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			02 / 5557 3245, </a:t>
            </a:r>
            <a:r>
              <a:rPr lang="sk-SK" sz="1400" noProof="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ako@ako.sk</a:t>
            </a:r>
            <a:endParaRPr lang="sk-SK" sz="1400" noProof="0" dirty="0">
              <a:solidFill>
                <a:srgbClr val="007C85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sk-SK" sz="1400" noProof="0" dirty="0">
              <a:solidFill>
                <a:srgbClr val="007C85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spcBef>
                <a:spcPts val="600"/>
              </a:spcBef>
              <a:buNone/>
            </a:pPr>
            <a:r>
              <a:rPr lang="sk-SK" sz="1400" noProof="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Autori:			Mgr.  Barbora  Č a m b a l o v á</a:t>
            </a:r>
          </a:p>
          <a:p>
            <a:pPr>
              <a:spcBef>
                <a:spcPts val="600"/>
              </a:spcBef>
              <a:buNone/>
            </a:pPr>
            <a:r>
              <a:rPr lang="sk-SK" sz="1400" noProof="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			Mgr.  Adam B r a t</a:t>
            </a:r>
          </a:p>
          <a:p>
            <a:pPr>
              <a:spcBef>
                <a:spcPts val="600"/>
              </a:spcBef>
              <a:buNone/>
            </a:pPr>
            <a:r>
              <a:rPr lang="sk-SK" sz="140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			Mgr.  Kamila  H ř í c h o v á </a:t>
            </a:r>
          </a:p>
          <a:p>
            <a:pPr>
              <a:spcBef>
                <a:spcPts val="600"/>
              </a:spcBef>
              <a:buNone/>
            </a:pPr>
            <a:r>
              <a:rPr lang="sk-SK" sz="1400" noProof="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			Mgr.  Václav  H ř í c h </a:t>
            </a:r>
            <a:endParaRPr lang="sk-SK" sz="1400" dirty="0">
              <a:solidFill>
                <a:srgbClr val="007C85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spcBef>
                <a:spcPts val="600"/>
              </a:spcBef>
              <a:buNone/>
            </a:pPr>
            <a:r>
              <a:rPr lang="sk-SK" sz="1400" noProof="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																								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sk-SK" sz="1400" noProof="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Organizačný tím:		Mgr. Stanislava  M U R Í N O V Á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sk-SK" sz="1400" noProof="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			</a:t>
            </a:r>
            <a:endParaRPr lang="sk-SK" sz="800" noProof="0" dirty="0">
              <a:solidFill>
                <a:srgbClr val="007C85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spcBef>
                <a:spcPct val="50000"/>
              </a:spcBef>
              <a:spcAft>
                <a:spcPct val="15000"/>
              </a:spcAft>
              <a:buFontTx/>
              <a:buNone/>
            </a:pPr>
            <a:endParaRPr lang="sk-SK" sz="800" noProof="0" dirty="0">
              <a:solidFill>
                <a:srgbClr val="007C85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spcBef>
                <a:spcPct val="50000"/>
              </a:spcBef>
              <a:spcAft>
                <a:spcPct val="15000"/>
              </a:spcAft>
              <a:buFontTx/>
              <a:buNone/>
            </a:pPr>
            <a:r>
              <a:rPr lang="sk-SK" sz="1400" noProof="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Bratislava, február 2026						           26-16-1</a:t>
            </a:r>
          </a:p>
          <a:p>
            <a:pPr>
              <a:spcBef>
                <a:spcPct val="50000"/>
              </a:spcBef>
              <a:spcAft>
                <a:spcPct val="15000"/>
              </a:spcAft>
              <a:buFontTx/>
              <a:buNone/>
            </a:pPr>
            <a:r>
              <a:rPr lang="sk-SK" sz="1400" noProof="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- - – - - - - - - - - - - - - - - - - - - – - - - - - - - - - - - - - - - - - - - - - - - - - - - - - - - -</a:t>
            </a:r>
          </a:p>
        </p:txBody>
      </p:sp>
    </p:spTree>
    <p:extLst>
      <p:ext uri="{BB962C8B-B14F-4D97-AF65-F5344CB8AC3E}">
        <p14:creationId xmlns:p14="http://schemas.microsoft.com/office/powerpoint/2010/main" val="1285029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79898C-27F6-737A-9DAB-87F1E75052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85EA7F76-FD98-8302-C7BC-CC92BD20A9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2497413"/>
              </p:ext>
            </p:extLst>
          </p:nvPr>
        </p:nvGraphicFramePr>
        <p:xfrm>
          <a:off x="159005" y="1239999"/>
          <a:ext cx="11873990" cy="4809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9549EA0B-5EFF-B1D0-644F-6518B1462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noProof="0" smtClean="0"/>
              <a:pPr/>
              <a:t>9</a:t>
            </a:fld>
            <a:endParaRPr lang="sk-SK" noProof="0" dirty="0"/>
          </a:p>
        </p:txBody>
      </p:sp>
      <p:sp>
        <p:nvSpPr>
          <p:cNvPr id="4" name="TextBox 10240">
            <a:extLst>
              <a:ext uri="{FF2B5EF4-FFF2-40B4-BE49-F238E27FC236}">
                <a16:creationId xmlns:a16="http://schemas.microsoft.com/office/drawing/2014/main" id="{C3CF1591-996A-C7A6-99BC-6A7E8418D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686001"/>
            <a:ext cx="9750868" cy="553998"/>
          </a:xfrm>
          <a:prstGeom prst="rect">
            <a:avLst/>
          </a:prstGeom>
          <a:solidFill>
            <a:srgbClr val="007C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lvl="0"/>
            <a:r>
              <a:rPr lang="sk-SK" sz="1600" dirty="0">
                <a:solidFill>
                  <a:srgbClr val="F6E0C0"/>
                </a:solidFill>
              </a:rPr>
              <a:t>S ktorými problémami v Petržalke ste v poslednom čase </a:t>
            </a:r>
            <a:r>
              <a:rPr lang="sk-SK" sz="1600" u="sng" dirty="0">
                <a:solidFill>
                  <a:srgbClr val="F6E0C0"/>
                </a:solidFill>
                <a:highlight>
                  <a:srgbClr val="FF0000"/>
                </a:highlight>
              </a:rPr>
              <a:t>najmenej spokojný</a:t>
            </a:r>
            <a:r>
              <a:rPr lang="sk-SK" sz="1600" dirty="0">
                <a:solidFill>
                  <a:srgbClr val="F6E0C0"/>
                </a:solidFill>
                <a:highlight>
                  <a:srgbClr val="FF0000"/>
                </a:highlight>
              </a:rPr>
              <a:t>/á</a:t>
            </a:r>
            <a:r>
              <a:rPr lang="sk-SK" sz="1600" dirty="0">
                <a:solidFill>
                  <a:srgbClr val="F6E0C0"/>
                </a:solidFill>
              </a:rPr>
              <a:t>? Ktoré problémy by sa mali riešiť?</a:t>
            </a:r>
          </a:p>
          <a:p>
            <a:r>
              <a:rPr lang="sk-SK" sz="1400" dirty="0">
                <a:solidFill>
                  <a:srgbClr val="92D050"/>
                </a:solidFill>
              </a:rPr>
              <a:t>Spontánne odpovede podľa </a:t>
            </a:r>
            <a:r>
              <a:rPr lang="sk-SK" sz="1400" dirty="0" err="1">
                <a:solidFill>
                  <a:srgbClr val="92D050"/>
                </a:solidFill>
              </a:rPr>
              <a:t>sociodemografických</a:t>
            </a:r>
            <a:r>
              <a:rPr lang="sk-SK" sz="1400" dirty="0">
                <a:solidFill>
                  <a:srgbClr val="92D050"/>
                </a:solidFill>
              </a:rPr>
              <a:t> kategórií</a:t>
            </a:r>
          </a:p>
        </p:txBody>
      </p:sp>
      <p:sp>
        <p:nvSpPr>
          <p:cNvPr id="8" name="TextBox 10240">
            <a:extLst>
              <a:ext uri="{FF2B5EF4-FFF2-40B4-BE49-F238E27FC236}">
                <a16:creationId xmlns:a16="http://schemas.microsoft.com/office/drawing/2014/main" id="{67E52DD6-92F4-A9DF-701C-A9291EBB5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566" y="103813"/>
            <a:ext cx="9750868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dirty="0">
                <a:solidFill>
                  <a:srgbClr val="007C85"/>
                </a:solidFill>
              </a:rPr>
              <a:t>1. NESPOKOJNOSŤ S RIEŠENÍM PROBLÉMOV</a:t>
            </a:r>
            <a:endParaRPr lang="sk-SK" sz="4000" dirty="0">
              <a:solidFill>
                <a:srgbClr val="007C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0191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Motí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ív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í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4.xml><?xml version="1.0" encoding="utf-8"?>
<a:themeOverride xmlns:a="http://schemas.openxmlformats.org/drawingml/2006/main">
  <a:clrScheme name="Motí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Motív 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Motív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6.xml><?xml version="1.0" encoding="utf-8"?>
<a:themeOverride xmlns:a="http://schemas.openxmlformats.org/drawingml/2006/main">
  <a:clrScheme name="Motí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Motív 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Motív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7.xml><?xml version="1.0" encoding="utf-8"?>
<a:themeOverride xmlns:a="http://schemas.openxmlformats.org/drawingml/2006/main">
  <a:clrScheme name="Motí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Motív 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Motív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9.xml><?xml version="1.0" encoding="utf-8"?>
<a:themeOverride xmlns:a="http://schemas.openxmlformats.org/drawingml/2006/main">
  <a:clrScheme name="Motí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Motív 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Motív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0.xml><?xml version="1.0" encoding="utf-8"?>
<a:themeOverride xmlns:a="http://schemas.openxmlformats.org/drawingml/2006/main">
  <a:clrScheme name="Motí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Motív 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Motív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5.xml><?xml version="1.0" encoding="utf-8"?>
<a:themeOverride xmlns:a="http://schemas.openxmlformats.org/drawingml/2006/main">
  <a:clrScheme name="Motí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Motív 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Motív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6.xml><?xml version="1.0" encoding="utf-8"?>
<a:themeOverride xmlns:a="http://schemas.openxmlformats.org/drawingml/2006/main">
  <a:clrScheme name="Motí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Motív 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Motív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Motí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Motív 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Motív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Motí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Motív 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Motív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TM03457444[[fn=Základ]]</Template>
  <TotalTime>92339</TotalTime>
  <Words>6416</Words>
  <Application>Microsoft Office PowerPoint</Application>
  <PresentationFormat>Širokouhlá</PresentationFormat>
  <Paragraphs>802</Paragraphs>
  <Slides>86</Slides>
  <Notes>81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86</vt:i4>
      </vt:variant>
    </vt:vector>
  </HeadingPairs>
  <TitlesOfParts>
    <vt:vector size="94" baseType="lpstr">
      <vt:lpstr>Aptos</vt:lpstr>
      <vt:lpstr>Arial</vt:lpstr>
      <vt:lpstr>Calibri</vt:lpstr>
      <vt:lpstr>Calibri Light</vt:lpstr>
      <vt:lpstr>Lucida Sans Unicode</vt:lpstr>
      <vt:lpstr>Times New Roman</vt:lpstr>
      <vt:lpstr>Wingdings</vt:lpstr>
      <vt:lpstr>Motív Office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Adam Brat</dc:creator>
  <cp:lastModifiedBy>Stanislava Murinova</cp:lastModifiedBy>
  <cp:revision>2265</cp:revision>
  <cp:lastPrinted>2024-10-21T08:16:29Z</cp:lastPrinted>
  <dcterms:created xsi:type="dcterms:W3CDTF">2020-02-20T12:04:33Z</dcterms:created>
  <dcterms:modified xsi:type="dcterms:W3CDTF">2026-03-11T12:43:21Z</dcterms:modified>
</cp:coreProperties>
</file>